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5" r:id="rId3"/>
  </p:sldMasterIdLst>
  <p:notesMasterIdLst>
    <p:notesMasterId r:id="rId18"/>
  </p:notesMasterIdLst>
  <p:sldIdLst>
    <p:sldId id="259" r:id="rId4"/>
    <p:sldId id="380" r:id="rId5"/>
    <p:sldId id="267" r:id="rId6"/>
    <p:sldId id="258" r:id="rId7"/>
    <p:sldId id="261" r:id="rId8"/>
    <p:sldId id="367" r:id="rId9"/>
    <p:sldId id="263" r:id="rId10"/>
    <p:sldId id="357" r:id="rId11"/>
    <p:sldId id="368" r:id="rId12"/>
    <p:sldId id="369" r:id="rId13"/>
    <p:sldId id="370" r:id="rId14"/>
    <p:sldId id="265" r:id="rId15"/>
    <p:sldId id="371" r:id="rId16"/>
    <p:sldId id="266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1" d="100"/>
          <a:sy n="41" d="100"/>
        </p:scale>
        <p:origin x="63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F644-CC2B-438D-B878-879C4B0018B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93D1-A3E8-4D7B-8326-EB731597C9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93D1-A3E8-4D7B-8326-EB731597C9D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02" y="-4000502"/>
            <a:ext cx="10287000" cy="18288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02" y="-4000502"/>
            <a:ext cx="10287000" cy="18288003"/>
          </a:xfrm>
          <a:prstGeom prst="rect">
            <a:avLst/>
          </a:prstGeom>
        </p:spPr>
      </p:pic>
      <p:sp>
        <p:nvSpPr>
          <p:cNvPr id="7" name="矩形: 圆角 6"/>
          <p:cNvSpPr/>
          <p:nvPr userDrawn="1"/>
        </p:nvSpPr>
        <p:spPr>
          <a:xfrm>
            <a:off x="328613" y="300038"/>
            <a:ext cx="17630775" cy="9686925"/>
          </a:xfrm>
          <a:prstGeom prst="roundRect">
            <a:avLst>
              <a:gd name="adj" fmla="val 3098"/>
            </a:avLst>
          </a:prstGeom>
          <a:solidFill>
            <a:srgbClr val="FF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685800" y="419100"/>
            <a:ext cx="6599841" cy="8557330"/>
          </a:xfrm>
          <a:custGeom>
            <a:avLst/>
            <a:gdLst/>
            <a:ahLst/>
            <a:cxnLst/>
            <a:rect l="l" t="t" r="r" b="b"/>
            <a:pathLst>
              <a:path w="6599841" h="8557330">
                <a:moveTo>
                  <a:pt x="0" y="0"/>
                </a:moveTo>
                <a:lnTo>
                  <a:pt x="6599840" y="0"/>
                </a:lnTo>
                <a:lnTo>
                  <a:pt x="6599840" y="8557329"/>
                </a:lnTo>
                <a:lnTo>
                  <a:pt x="0" y="85573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554200" y="7048500"/>
            <a:ext cx="3400455" cy="2533339"/>
          </a:xfrm>
          <a:custGeom>
            <a:avLst/>
            <a:gdLst/>
            <a:ahLst/>
            <a:cxnLst/>
            <a:rect l="l" t="t" r="r" b="b"/>
            <a:pathLst>
              <a:path w="3400455" h="2533339">
                <a:moveTo>
                  <a:pt x="0" y="0"/>
                </a:moveTo>
                <a:lnTo>
                  <a:pt x="3400455" y="0"/>
                </a:lnTo>
                <a:lnTo>
                  <a:pt x="3400455" y="2533339"/>
                </a:lnTo>
                <a:lnTo>
                  <a:pt x="0" y="2533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28700"/>
            <a:ext cx="10364561" cy="7986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4305300"/>
            <a:ext cx="10004283" cy="33143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1371600">
              <a:lnSpc>
                <a:spcPct val="120000"/>
              </a:lnSpc>
            </a:pP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đeo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đeo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048000" y="571500"/>
            <a:ext cx="11811000" cy="1676400"/>
            <a:chOff x="0" y="0"/>
            <a:chExt cx="2022212" cy="238271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09900"/>
            <a:ext cx="4191000" cy="5523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3543300"/>
            <a:ext cx="10004283" cy="44223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1371600">
              <a:lnSpc>
                <a:spcPct val="120000"/>
              </a:lnSpc>
            </a:pP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ồng hồ cát, gồm hai bình thủy tinh được kết nối bằng một eo nhỏ ở giữa, chứa vật liệu cát mịn.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048000" y="571500"/>
            <a:ext cx="11811000" cy="1676400"/>
            <a:chOff x="0" y="0"/>
            <a:chExt cx="2022212" cy="238271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33700"/>
            <a:ext cx="3124200" cy="5580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6C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590800" y="876300"/>
            <a:ext cx="12954000" cy="1905000"/>
            <a:chOff x="0" y="0"/>
            <a:chExt cx="2022212" cy="2382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6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6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67100"/>
            <a:ext cx="1558221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3924300"/>
            <a:ext cx="11667459" cy="4921033"/>
            <a:chOff x="5080000" y="744289"/>
            <a:chExt cx="6111165" cy="59658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79560" y="1113804"/>
              <a:ext cx="5628287" cy="50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Thiết kế là quá trình sáng tạo để tạo ra sản phẩm đáp ứng tốt hơn nhu cầu của con người. </a:t>
              </a:r>
              <a:endPara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>
            <a:fillRect/>
          </a:stretch>
        </p:blipFill>
        <p:spPr>
          <a:xfrm>
            <a:off x="13305184" y="404477"/>
            <a:ext cx="4370600" cy="3371087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28700"/>
            <a:ext cx="7422726" cy="2139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0550" y="1215699"/>
            <a:ext cx="12986900" cy="320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5"/>
              </a:lnSpc>
            </a:pPr>
            <a:r>
              <a:rPr lang="en-US" sz="18715" dirty="0">
                <a:solidFill>
                  <a:srgbClr val="E96C07"/>
                </a:solidFill>
                <a:latin typeface="Pagkaki"/>
                <a:ea typeface="Pagkaki"/>
                <a:cs typeface="Pagkaki"/>
                <a:sym typeface="Pagkaki"/>
              </a:rPr>
              <a:t>THANK YOU!</a:t>
            </a:r>
          </a:p>
        </p:txBody>
      </p:sp>
      <p:sp>
        <p:nvSpPr>
          <p:cNvPr id="3" name="Freeform 3"/>
          <p:cNvSpPr/>
          <p:nvPr/>
        </p:nvSpPr>
        <p:spPr>
          <a:xfrm rot="-386524">
            <a:off x="1456695" y="4725758"/>
            <a:ext cx="5953292" cy="7964271"/>
          </a:xfrm>
          <a:custGeom>
            <a:avLst/>
            <a:gdLst/>
            <a:ahLst/>
            <a:cxnLst/>
            <a:rect l="l" t="t" r="r" b="b"/>
            <a:pathLst>
              <a:path w="5953292" h="7964271">
                <a:moveTo>
                  <a:pt x="0" y="0"/>
                </a:moveTo>
                <a:lnTo>
                  <a:pt x="5953292" y="0"/>
                </a:lnTo>
                <a:lnTo>
                  <a:pt x="5953292" y="7964271"/>
                </a:lnTo>
                <a:lnTo>
                  <a:pt x="0" y="796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208754">
            <a:off x="7449733" y="4033999"/>
            <a:ext cx="1862617" cy="5360049"/>
          </a:xfrm>
          <a:custGeom>
            <a:avLst/>
            <a:gdLst/>
            <a:ahLst/>
            <a:cxnLst/>
            <a:rect l="l" t="t" r="r" b="b"/>
            <a:pathLst>
              <a:path w="1862617" h="5360049">
                <a:moveTo>
                  <a:pt x="0" y="0"/>
                </a:moveTo>
                <a:lnTo>
                  <a:pt x="1862617" y="0"/>
                </a:lnTo>
                <a:lnTo>
                  <a:pt x="1862617" y="5360049"/>
                </a:lnTo>
                <a:lnTo>
                  <a:pt x="0" y="5360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8989">
            <a:off x="10954494" y="4350037"/>
            <a:ext cx="2048768" cy="2622423"/>
          </a:xfrm>
          <a:custGeom>
            <a:avLst/>
            <a:gdLst/>
            <a:ahLst/>
            <a:cxnLst/>
            <a:rect l="l" t="t" r="r" b="b"/>
            <a:pathLst>
              <a:path w="2048768" h="2622423">
                <a:moveTo>
                  <a:pt x="0" y="0"/>
                </a:moveTo>
                <a:lnTo>
                  <a:pt x="2048768" y="0"/>
                </a:lnTo>
                <a:lnTo>
                  <a:pt x="2048768" y="2622423"/>
                </a:lnTo>
                <a:lnTo>
                  <a:pt x="0" y="2622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57697">
            <a:off x="8203543" y="7574844"/>
            <a:ext cx="5246686" cy="1291996"/>
          </a:xfrm>
          <a:custGeom>
            <a:avLst/>
            <a:gdLst/>
            <a:ahLst/>
            <a:cxnLst/>
            <a:rect l="l" t="t" r="r" b="b"/>
            <a:pathLst>
              <a:path w="5246686" h="1291996">
                <a:moveTo>
                  <a:pt x="0" y="0"/>
                </a:moveTo>
                <a:lnTo>
                  <a:pt x="5246686" y="0"/>
                </a:lnTo>
                <a:lnTo>
                  <a:pt x="5246686" y="1291996"/>
                </a:lnTo>
                <a:lnTo>
                  <a:pt x="0" y="1291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65589" y="4252974"/>
            <a:ext cx="2782070" cy="2916981"/>
          </a:xfrm>
          <a:custGeom>
            <a:avLst/>
            <a:gdLst/>
            <a:ahLst/>
            <a:cxnLst/>
            <a:rect l="l" t="t" r="r" b="b"/>
            <a:pathLst>
              <a:path w="2782070" h="2916981">
                <a:moveTo>
                  <a:pt x="0" y="0"/>
                </a:moveTo>
                <a:lnTo>
                  <a:pt x="2782070" y="0"/>
                </a:lnTo>
                <a:lnTo>
                  <a:pt x="2782070" y="2916980"/>
                </a:lnTo>
                <a:lnTo>
                  <a:pt x="0" y="29169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8912">
            <a:off x="13291666" y="7355057"/>
            <a:ext cx="3506976" cy="1731570"/>
          </a:xfrm>
          <a:custGeom>
            <a:avLst/>
            <a:gdLst/>
            <a:ahLst/>
            <a:cxnLst/>
            <a:rect l="l" t="t" r="r" b="b"/>
            <a:pathLst>
              <a:path w="3506976" h="1731570">
                <a:moveTo>
                  <a:pt x="0" y="0"/>
                </a:moveTo>
                <a:lnTo>
                  <a:pt x="3506976" y="0"/>
                </a:lnTo>
                <a:lnTo>
                  <a:pt x="3506976" y="1731570"/>
                </a:lnTo>
                <a:lnTo>
                  <a:pt x="0" y="17315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10800000">
            <a:off x="15773400" y="-1028700"/>
            <a:ext cx="1674777" cy="3374866"/>
          </a:xfrm>
          <a:custGeom>
            <a:avLst/>
            <a:gdLst/>
            <a:ahLst/>
            <a:cxnLst/>
            <a:rect l="l" t="t" r="r" b="b"/>
            <a:pathLst>
              <a:path w="1674777" h="3374866">
                <a:moveTo>
                  <a:pt x="0" y="0"/>
                </a:moveTo>
                <a:lnTo>
                  <a:pt x="1674777" y="0"/>
                </a:lnTo>
                <a:lnTo>
                  <a:pt x="1674777" y="3374866"/>
                </a:lnTo>
                <a:lnTo>
                  <a:pt x="0" y="3374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8700" y="2628900"/>
            <a:ext cx="16231235" cy="4965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 </a:t>
            </a:r>
          </a:p>
          <a:p>
            <a:pPr indent="0" algn="l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- Nhận thức được muốn tạo ra sản phẩm công nghệ cần phải thiết kế, thiết kế là quá trình sáng tạo.</a:t>
            </a:r>
          </a:p>
          <a:p>
            <a:pPr indent="0" algn="l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- Kể được tên các công việc chính khi thiết kế.</a:t>
            </a:r>
          </a:p>
          <a:p>
            <a:pPr indent="0" algn="l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- Vẽ phác thảo, nêu được ý tưởng thiết kế một sản phẩm công nghệ đơn giản.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14554200" y="7048500"/>
            <a:ext cx="3400455" cy="2533339"/>
          </a:xfrm>
          <a:custGeom>
            <a:avLst/>
            <a:gdLst/>
            <a:ahLst/>
            <a:cxnLst/>
            <a:rect l="l" t="t" r="r" b="b"/>
            <a:pathLst>
              <a:path w="3400455" h="2533339">
                <a:moveTo>
                  <a:pt x="0" y="0"/>
                </a:moveTo>
                <a:lnTo>
                  <a:pt x="3400455" y="0"/>
                </a:lnTo>
                <a:lnTo>
                  <a:pt x="3400455" y="2533339"/>
                </a:lnTo>
                <a:lnTo>
                  <a:pt x="0" y="2533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38299"/>
            <a:ext cx="10591800" cy="793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4"/>
          <p:cNvSpPr/>
          <p:nvPr/>
        </p:nvSpPr>
        <p:spPr>
          <a:xfrm>
            <a:off x="2514600" y="1866900"/>
            <a:ext cx="13411200" cy="3886200"/>
          </a:xfrm>
          <a:custGeom>
            <a:avLst/>
            <a:gdLst/>
            <a:ahLst/>
            <a:cxnLst/>
            <a:rect l="l" t="t" r="r" b="b"/>
            <a:pathLst>
              <a:path w="8958177" h="2182538">
                <a:moveTo>
                  <a:pt x="0" y="0"/>
                </a:moveTo>
                <a:lnTo>
                  <a:pt x="8958177" y="0"/>
                </a:lnTo>
                <a:lnTo>
                  <a:pt x="8958177" y="2182538"/>
                </a:lnTo>
                <a:lnTo>
                  <a:pt x="0" y="2182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05200" y="2476500"/>
            <a:ext cx="1059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1. THIẾT KẾ TRONG CUỘC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59063" y="-387579"/>
            <a:ext cx="22704840" cy="2102079"/>
            <a:chOff x="0" y="0"/>
            <a:chExt cx="7087847" cy="11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7846" cy="1100800"/>
            </a:xfrm>
            <a:custGeom>
              <a:avLst/>
              <a:gdLst/>
              <a:ahLst/>
              <a:cxnLst/>
              <a:rect l="l" t="t" r="r" b="b"/>
              <a:pathLst>
                <a:path w="7087846" h="1100800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89D2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95400" y="-342900"/>
            <a:ext cx="1592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ghép thẻ tên hoạt động với hình mô tả hoạt động ở Hình 1 cho phù hợp. Hoạt động nào được thực hiện đầu tiên để tạo ra sản phẩm công nghệ?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2247900"/>
            <a:ext cx="8115300" cy="7484110"/>
          </a:xfrm>
          <a:prstGeom prst="rect">
            <a:avLst/>
          </a:prstGeom>
        </p:spPr>
      </p:pic>
      <p:sp>
        <p:nvSpPr>
          <p:cNvPr id="43" name="Rectangle: Rounded Corners 42"/>
          <p:cNvSpPr/>
          <p:nvPr/>
        </p:nvSpPr>
        <p:spPr>
          <a:xfrm>
            <a:off x="1905000" y="2476500"/>
            <a:ext cx="4648200" cy="1219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chữa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2667000" y="4305300"/>
            <a:ext cx="3429000" cy="1219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ectangle: Rounded Corners 44"/>
          <p:cNvSpPr/>
          <p:nvPr/>
        </p:nvSpPr>
        <p:spPr>
          <a:xfrm>
            <a:off x="1981200" y="6134100"/>
            <a:ext cx="4648200" cy="1219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2514600" y="8343900"/>
            <a:ext cx="32766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63125 0.5925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9792 0.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1875 -0.13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37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40209 -0.355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3924300"/>
            <a:ext cx="11667459" cy="4921033"/>
            <a:chOff x="5080000" y="744289"/>
            <a:chExt cx="6111165" cy="59658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38942" y="861166"/>
              <a:ext cx="5628287" cy="548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7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 tạo ra sản phẩm công nghệ cần phải bắt đầu từ việc thiết kế sản phẩm. </a:t>
              </a:r>
              <a:endParaRPr lang="en-GB" sz="8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>
            <a:fillRect/>
          </a:stretch>
        </p:blipFill>
        <p:spPr>
          <a:xfrm>
            <a:off x="13305184" y="404477"/>
            <a:ext cx="4370600" cy="3371087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28700"/>
            <a:ext cx="7422726" cy="2139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59063" y="-387579"/>
            <a:ext cx="22704840" cy="3526246"/>
            <a:chOff x="0" y="0"/>
            <a:chExt cx="7087847" cy="11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87846" cy="1100800"/>
            </a:xfrm>
            <a:custGeom>
              <a:avLst/>
              <a:gdLst/>
              <a:ahLst/>
              <a:cxnLst/>
              <a:rect l="l" t="t" r="r" b="b"/>
              <a:pathLst>
                <a:path w="7087846" h="1100800">
                  <a:moveTo>
                    <a:pt x="34098" y="0"/>
                  </a:moveTo>
                  <a:lnTo>
                    <a:pt x="7053749" y="0"/>
                  </a:lnTo>
                  <a:cubicBezTo>
                    <a:pt x="7072580" y="0"/>
                    <a:pt x="7087846" y="15266"/>
                    <a:pt x="7087846" y="34098"/>
                  </a:cubicBezTo>
                  <a:lnTo>
                    <a:pt x="7087846" y="1066702"/>
                  </a:lnTo>
                  <a:cubicBezTo>
                    <a:pt x="7087846" y="1075745"/>
                    <a:pt x="7084254" y="1084418"/>
                    <a:pt x="7077859" y="1090813"/>
                  </a:cubicBezTo>
                  <a:cubicBezTo>
                    <a:pt x="7071464" y="1097208"/>
                    <a:pt x="7062791" y="1100800"/>
                    <a:pt x="7053749" y="1100800"/>
                  </a:cubicBezTo>
                  <a:lnTo>
                    <a:pt x="34098" y="1100800"/>
                  </a:lnTo>
                  <a:cubicBezTo>
                    <a:pt x="15266" y="1100800"/>
                    <a:pt x="0" y="1085534"/>
                    <a:pt x="0" y="1066702"/>
                  </a:cubicBezTo>
                  <a:lnTo>
                    <a:pt x="0" y="34098"/>
                  </a:lnTo>
                  <a:cubicBezTo>
                    <a:pt x="0" y="15266"/>
                    <a:pt x="15266" y="0"/>
                    <a:pt x="34098" y="0"/>
                  </a:cubicBezTo>
                  <a:close/>
                </a:path>
              </a:pathLst>
            </a:custGeom>
            <a:solidFill>
              <a:srgbClr val="FFCE2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087847" cy="1138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9600" y="419100"/>
            <a:ext cx="1706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000500"/>
            <a:ext cx="15582212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0" y="4152900"/>
            <a:ext cx="9699483" cy="33143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371600">
              <a:lnSpc>
                <a:spcPct val="120000"/>
              </a:lnSpc>
            </a:pP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ình tròn, thiết kế chuông và búa gõ mang tiếng chuông báo thức, màu xanh da trời.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048000" y="571500"/>
            <a:ext cx="11811000" cy="1676400"/>
            <a:chOff x="0" y="0"/>
            <a:chExt cx="2022212" cy="238271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48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43300"/>
            <a:ext cx="3352800" cy="489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4305300"/>
            <a:ext cx="10004283" cy="2206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1371600">
              <a:lnSpc>
                <a:spcPct val="120000"/>
              </a:lnSpc>
            </a:pPr>
            <a:r>
              <a:rPr lang="en-US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ình vuông, màu đỏ, dùng để treo tường.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048000" y="571500"/>
            <a:ext cx="11811000" cy="1676400"/>
            <a:chOff x="0" y="0"/>
            <a:chExt cx="2022212" cy="238271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2022211" cy="238271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kiểu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543300"/>
            <a:ext cx="3785881" cy="420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Custom</PresentationFormat>
  <Paragraphs>30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Cambria</vt:lpstr>
      <vt:lpstr>Pagkaki</vt:lpstr>
      <vt:lpstr>UTM Avo</vt:lpstr>
      <vt:lpstr>Office Theme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keywords>Hương Thảo - 0972115126</cp:keywords>
  <cp:lastModifiedBy>Cúc Lê</cp:lastModifiedBy>
  <cp:revision>20</cp:revision>
  <dcterms:created xsi:type="dcterms:W3CDTF">2006-08-16T00:00:00Z</dcterms:created>
  <dcterms:modified xsi:type="dcterms:W3CDTF">2024-10-06T12:53:30Z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9ECB414877824DDA9E9D166B844A1B8F_12</vt:lpwstr>
  </property>
  <property fmtid="{D5CDD505-2E9C-101B-9397-08002B2CF9AE}" pid="3" name="KSOProductBuildVer">
    <vt:lpwstr>1033-12.2.0.18283</vt:lpwstr>
  </property>
</Properties>
</file>