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3" r:id="rId2"/>
    <p:sldId id="533" r:id="rId3"/>
    <p:sldId id="259" r:id="rId4"/>
    <p:sldId id="284" r:id="rId5"/>
    <p:sldId id="292" r:id="rId6"/>
    <p:sldId id="293" r:id="rId7"/>
    <p:sldId id="294" r:id="rId8"/>
    <p:sldId id="285" r:id="rId9"/>
    <p:sldId id="286" r:id="rId10"/>
    <p:sldId id="295" r:id="rId11"/>
    <p:sldId id="296" r:id="rId12"/>
    <p:sldId id="287" r:id="rId13"/>
    <p:sldId id="290" r:id="rId14"/>
    <p:sldId id="297" r:id="rId15"/>
    <p:sldId id="298" r:id="rId16"/>
    <p:sldId id="261" r:id="rId17"/>
    <p:sldId id="299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87554-CAC6-4A99-9CCB-5A6359023760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54064-62FD-4D6E-AA28-F7E75048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6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“</a:t>
            </a:r>
            <a:r>
              <a:rPr lang="en-US" dirty="0" err="1"/>
              <a:t>nóng</a:t>
            </a:r>
            <a:r>
              <a:rPr lang="en-US" dirty="0"/>
              <a:t>”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qua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54064-62FD-4D6E-AA28-F7E750484A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94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572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836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744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401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55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5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53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695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357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483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524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5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94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4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9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6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4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3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2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27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6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4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32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84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3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80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0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51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1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7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5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82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0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3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72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8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2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8F3E475-8B88-64F3-D7FF-E7397D716BF5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239" y="143075"/>
            <a:ext cx="1557678" cy="15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4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63A6537-AFE7-4C72-8D5B-8030C89F9B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2122AE-2C63-4476-A488-121CF7EE8B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148231-90FA-45FF-A003-31641AE9B2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0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51F534-8342-46C3-851E-F571FBADBE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7785" y="0"/>
            <a:ext cx="4937315" cy="17266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289225-26DF-4632-89E1-70FA3603B7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4257" y="4535186"/>
            <a:ext cx="3467743" cy="23228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9405695-C3EB-4AB3-A262-C2C755C500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"/>
            <a:ext cx="936172" cy="15571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5E2E05-809A-4DEC-8AC1-D14AF99BE14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884" y="113977"/>
            <a:ext cx="1034142" cy="8780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1727C80-BA09-40F4-B7D8-59B22BA397B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136" y="0"/>
            <a:ext cx="1284515" cy="10304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898C197-5498-415E-B0EE-9A83C3AC2E6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428" y="5577159"/>
            <a:ext cx="1095770" cy="12882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08BE3D6-08B4-41A3-B4B0-8C252B4E19A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8599" y="4564478"/>
            <a:ext cx="950744" cy="10014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06B5C3-4C38-479F-B87B-CA57F01119F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214" y="5791349"/>
            <a:ext cx="1262743" cy="10813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0D77264-9EBC-420F-A3E1-306895F85A7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994" y="188394"/>
            <a:ext cx="2361159" cy="21531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F0C0603-7C09-476A-847D-430892FC96E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1257" y="-14721"/>
            <a:ext cx="950743" cy="87805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49E2A7F-0E0B-4C4A-9283-FE4A2E5B0DB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5171" y="1029985"/>
            <a:ext cx="1114029" cy="210094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F76EEB3-FA04-4E96-8D0C-30DE0B28E6B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4086" y="3028797"/>
            <a:ext cx="1114029" cy="10994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60AAB0A-2507-4F0A-86D5-67DF6E209B9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107" y="801384"/>
            <a:ext cx="1741714" cy="192677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4055C42-907C-4F0A-8670-90109A38A12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71227" flipH="1">
            <a:off x="433569" y="1505926"/>
            <a:ext cx="1285954" cy="270917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BAE110D-AAEE-41A7-BB86-7BE746758BC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213" y="4523012"/>
            <a:ext cx="950744" cy="2002973"/>
          </a:xfrm>
          <a:prstGeom prst="rect">
            <a:avLst/>
          </a:prstGeom>
        </p:spPr>
      </p:pic>
      <p:pic>
        <p:nvPicPr>
          <p:cNvPr id="32" name="图片 6">
            <a:extLst>
              <a:ext uri="{FF2B5EF4-FFF2-40B4-BE49-F238E27FC236}">
                <a16:creationId xmlns:a16="http://schemas.microsoft.com/office/drawing/2014/main" id="{245EE5CF-164A-4243-BC1A-2F58699E27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8038" y="4096897"/>
            <a:ext cx="3542437" cy="31311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" y="-14721"/>
            <a:ext cx="1630815" cy="16308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57" y="5245173"/>
            <a:ext cx="574168" cy="9760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6E628C-B4F7-BFD9-3CCB-C3696450DEF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82" y="2418080"/>
            <a:ext cx="7459698" cy="2098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710116-242A-4B97-CA54-95DE8EA7648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416353" y="1721054"/>
            <a:ext cx="4578493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0408" y="1039260"/>
            <a:ext cx="1095840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Mặt trời xuống 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như hòn lửa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Sóng đã cài then, đêm sập cửa.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             (Huy Cận)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386080" y="3860800"/>
            <a:ext cx="11460480" cy="1290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Từ biển chỉ vùng nước mặn rộng lớn trên bề mặt Trái Đất.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Đây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là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nghĩa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gốc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9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0408" y="1039260"/>
            <a:ext cx="1095840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Công cha như núi ngất trời.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 mẹ như nước ngời ngời 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Đông.</a:t>
            </a:r>
          </a:p>
          <a:p>
            <a:pPr lvl="0" algn="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(Ca dao)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386080" y="3860800"/>
            <a:ext cx="11460480" cy="1290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vi-VN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Từ biển chỉ phần của đại dương ở ven đất liền</a:t>
            </a:r>
            <a:endParaRPr lang="en-US" altLang="zh-CN" sz="3600" dirty="0"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思源黑体 CN Medium" panose="020B0600000000000000" pitchFamily="34" charset="-122"/>
            </a:endParaRPr>
          </a:p>
          <a:p>
            <a:pPr lvl="0" algn="ctr"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Đây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là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nghĩa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</a:rPr>
              <a:t>chuyển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1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7995AFEB-4ABB-636D-BFD8-12AAB5C1FA88}"/>
              </a:ext>
            </a:extLst>
          </p:cNvPr>
          <p:cNvGrpSpPr/>
          <p:nvPr/>
        </p:nvGrpSpPr>
        <p:grpSpPr>
          <a:xfrm>
            <a:off x="1767840" y="1596468"/>
            <a:ext cx="9943722" cy="3219371"/>
            <a:chOff x="0" y="0"/>
            <a:chExt cx="4236295" cy="13163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A3318C8-4046-EBB7-BDA8-9C8ED1CB171F}"/>
                </a:ext>
              </a:extLst>
            </p:cNvPr>
            <p:cNvSpPr/>
            <p:nvPr/>
          </p:nvSpPr>
          <p:spPr>
            <a:xfrm>
              <a:off x="0" y="0"/>
              <a:ext cx="4236295" cy="1316322"/>
            </a:xfrm>
            <a:custGeom>
              <a:avLst/>
              <a:gdLst/>
              <a:ahLst/>
              <a:cxnLst/>
              <a:rect l="l" t="t" r="r" b="b"/>
              <a:pathLst>
                <a:path w="4236295" h="1316322">
                  <a:moveTo>
                    <a:pt x="24547" y="0"/>
                  </a:moveTo>
                  <a:lnTo>
                    <a:pt x="4211748" y="0"/>
                  </a:lnTo>
                  <a:cubicBezTo>
                    <a:pt x="4218258" y="0"/>
                    <a:pt x="4224501" y="2586"/>
                    <a:pt x="4229105" y="7190"/>
                  </a:cubicBezTo>
                  <a:cubicBezTo>
                    <a:pt x="4233709" y="11793"/>
                    <a:pt x="4236295" y="18037"/>
                    <a:pt x="4236295" y="24547"/>
                  </a:cubicBezTo>
                  <a:lnTo>
                    <a:pt x="4236295" y="1291775"/>
                  </a:lnTo>
                  <a:cubicBezTo>
                    <a:pt x="4236295" y="1298285"/>
                    <a:pt x="4233709" y="1304529"/>
                    <a:pt x="4229105" y="1309132"/>
                  </a:cubicBezTo>
                  <a:cubicBezTo>
                    <a:pt x="4224501" y="1313736"/>
                    <a:pt x="4218258" y="1316322"/>
                    <a:pt x="4211748" y="1316322"/>
                  </a:cubicBezTo>
                  <a:lnTo>
                    <a:pt x="24547" y="1316322"/>
                  </a:lnTo>
                  <a:cubicBezTo>
                    <a:pt x="18037" y="1316322"/>
                    <a:pt x="11793" y="1313736"/>
                    <a:pt x="7190" y="1309132"/>
                  </a:cubicBezTo>
                  <a:cubicBezTo>
                    <a:pt x="2586" y="1304529"/>
                    <a:pt x="0" y="1298285"/>
                    <a:pt x="0" y="1291775"/>
                  </a:cubicBezTo>
                  <a:lnTo>
                    <a:pt x="0" y="24547"/>
                  </a:lnTo>
                  <a:cubicBezTo>
                    <a:pt x="0" y="18037"/>
                    <a:pt x="2586" y="11793"/>
                    <a:pt x="7190" y="7190"/>
                  </a:cubicBezTo>
                  <a:cubicBezTo>
                    <a:pt x="11793" y="2586"/>
                    <a:pt x="18037" y="0"/>
                    <a:pt x="24547" y="0"/>
                  </a:cubicBezTo>
                  <a:close/>
                </a:path>
              </a:pathLst>
            </a:custGeom>
            <a:solidFill>
              <a:srgbClr val="E0F19C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AA52F4-9537-1DAD-8F54-B27F04814C9D}"/>
                </a:ext>
              </a:extLst>
            </p:cNvPr>
            <p:cNvSpPr txBox="1"/>
            <p:nvPr/>
          </p:nvSpPr>
          <p:spPr>
            <a:xfrm>
              <a:off x="0" y="28575"/>
              <a:ext cx="4236295" cy="1287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81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TextBox 10">
            <a:extLst>
              <a:ext uri="{FF2B5EF4-FFF2-40B4-BE49-F238E27FC236}">
                <a16:creationId xmlns:a16="http://schemas.microsoft.com/office/drawing/2014/main" id="{7AFE388D-7E4C-D6AF-661D-0991E84E3877}"/>
              </a:ext>
            </a:extLst>
          </p:cNvPr>
          <p:cNvSpPr txBox="1"/>
          <p:nvPr/>
        </p:nvSpPr>
        <p:spPr>
          <a:xfrm>
            <a:off x="2123440" y="1894841"/>
            <a:ext cx="930656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 defTabSz="60963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đa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đó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gốc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hoặc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chuyển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.</a:t>
            </a:r>
          </a:p>
          <a:p>
            <a:pPr marL="571500" indent="-571500" algn="just" defTabSz="60963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đa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nghĩa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luôn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mối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liên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hệ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DM Sans Bold"/>
                <a:sym typeface="DM Sans Bold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478796-ED5F-0EFA-CF37-962EFC11C3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3080962"/>
            <a:ext cx="2794000" cy="39957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4FE742-384B-112B-F594-9337E9AEFA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99" y="250866"/>
            <a:ext cx="4585507" cy="132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1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441960" y="1437480"/>
            <a:ext cx="11414760" cy="5283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591040" y="-187569"/>
            <a:ext cx="3590202" cy="2798689"/>
            <a:chOff x="9275274" y="-187569"/>
            <a:chExt cx="3905968" cy="325010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34CA79B-7D8A-4A34-A19B-260981D1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274" y="-187569"/>
              <a:ext cx="3250101" cy="325010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EF478D4-7089-4E49-BD5D-F8D7F7D078FE}"/>
                </a:ext>
              </a:extLst>
            </p:cNvPr>
            <p:cNvSpPr txBox="1"/>
            <p:nvPr/>
          </p:nvSpPr>
          <p:spPr>
            <a:xfrm rot="16200000">
              <a:off x="11089185" y="-72704"/>
              <a:ext cx="1538883" cy="26452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FS North Land Sans" panose="00000500000000000000" pitchFamily="2" charset="0"/>
                  <a:ea typeface="字魂115号-刀刀体" panose="00000500000000000000" pitchFamily="2" charset="-122"/>
                  <a:cs typeface="+mn-ea"/>
                  <a:sym typeface="+mn-lt"/>
                </a:rPr>
                <a:t>3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FS North Land Sans" panose="00000500000000000000" pitchFamily="2" charset="0"/>
                <a:ea typeface="字魂115号-刀刀体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81928" y="297256"/>
            <a:ext cx="8859911" cy="954107"/>
          </a:xfrm>
          <a:prstGeom prst="rect">
            <a:avLst/>
          </a:prstGeom>
          <a:solidFill>
            <a:srgbClr val="BEEEFF"/>
          </a:solidFill>
          <a:ln w="190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</a:t>
            </a:r>
            <a:r>
              <a:rPr lang="vi-VN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mỗi đoạn thơ dưới đây được dùng với nghĩa gốc hay nghĩa chuyển? Nêu các nghĩa của từ đó.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3E379-9CFA-71D2-87F3-140BC0CD7C89}"/>
              </a:ext>
            </a:extLst>
          </p:cNvPr>
          <p:cNvSpPr txBox="1"/>
          <p:nvPr/>
        </p:nvSpPr>
        <p:spPr>
          <a:xfrm>
            <a:off x="863600" y="1808480"/>
            <a:ext cx="564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Trăng tròn như quả bóng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Lơ lửng treo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trời.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(Nguyễn Ngọc Hưng)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EA495-1EA8-9B94-4694-BD3F81010754}"/>
              </a:ext>
            </a:extLst>
          </p:cNvPr>
          <p:cNvSpPr txBox="1"/>
          <p:nvPr/>
        </p:nvSpPr>
        <p:spPr>
          <a:xfrm>
            <a:off x="4856480" y="3820160"/>
            <a:ext cx="5648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núi thì to mà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mẹ nhỏ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ngủ ngoan em đừng làm mẹ mỏi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 trời của bắp thì nằm trên đồi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 trời của mẹ, em nằm trên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(Nguyễn Khoa Điềm)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B4369D-07A6-F58A-6F89-44BBA4FF9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797" y="1646554"/>
            <a:ext cx="3430695" cy="18789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EAD2D0-502F-AB06-51AE-52B191D8E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582" y="3347596"/>
            <a:ext cx="3170195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0408" y="1039260"/>
            <a:ext cx="1095840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Trăng tròn như quả bóng</a:t>
            </a:r>
          </a:p>
          <a:p>
            <a:pPr algn="ct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 lửng treo 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trời.</a:t>
            </a:r>
          </a:p>
          <a:p>
            <a:pPr algn="r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(Nguyễn Ngọc Hưng)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386080" y="3860800"/>
            <a:ext cx="11460480" cy="1290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</a:t>
            </a: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ừ </a:t>
            </a:r>
            <a:r>
              <a:rPr lang="vi-VN" altLang="zh-CN" sz="3600" b="1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mang nghĩa chuyển</a:t>
            </a:r>
            <a:endParaRPr lang="en-US" altLang="zh-CN" sz="3600" dirty="0"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思源黑体 CN Medium" panose="020B0600000000000000" pitchFamily="34" charset="-122"/>
            </a:endParaRPr>
          </a:p>
          <a:p>
            <a:pPr lvl="0" algn="ctr">
              <a:defRPr/>
            </a:pP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</a:t>
            </a: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ghĩa đó là ở khoảng giữa trời.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1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1048" y="460140"/>
            <a:ext cx="10958406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 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núi thì to mà 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mẹ nhỏ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ngủ ngoan em đừng làm mẹ mỏi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trời của bắp thì nằm trên đồi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trời của mẹ, em nằm trên 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(Nguyễn Khoa Điềm)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386080" y="3860800"/>
            <a:ext cx="11460480" cy="2194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T</a:t>
            </a:r>
            <a:r>
              <a:rPr kumimoji="0" lang="vi-V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ừ </a:t>
            </a: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vi-V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(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núi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) </a:t>
            </a:r>
            <a:r>
              <a:rPr kumimoji="0" lang="vi-V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mang nghĩa chuyển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-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đó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là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ở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khoảng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giữa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chân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lên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đỉnh</a:t>
            </a:r>
            <a:r>
              <a:rPr lang="en-US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núi</a:t>
            </a:r>
            <a:endParaRPr lang="en-US" altLang="zh-CN" sz="2800" dirty="0"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思源黑体 CN Medium" panose="020B0600000000000000" pitchFamily="34" charset="-122"/>
            </a:endParaRPr>
          </a:p>
          <a:p>
            <a:pPr lvl="0" algn="just"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mẹ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)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và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trên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lưng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)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mang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gốc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</a:rPr>
              <a:t> - </a:t>
            </a:r>
            <a:r>
              <a:rPr lang="vi-VN" altLang="zh-CN" sz="28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 đó là bộ phận phía sau cơ thể.</a:t>
            </a:r>
          </a:p>
        </p:txBody>
      </p:sp>
    </p:spTree>
    <p:extLst>
      <p:ext uri="{BB962C8B-B14F-4D97-AF65-F5344CB8AC3E}">
        <p14:creationId xmlns:p14="http://schemas.microsoft.com/office/powerpoint/2010/main" val="66369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3F2EB44-52FB-447C-8D63-39FD0B4792BE}"/>
              </a:ext>
            </a:extLst>
          </p:cNvPr>
          <p:cNvSpPr/>
          <p:nvPr/>
        </p:nvSpPr>
        <p:spPr>
          <a:xfrm>
            <a:off x="666750" y="320040"/>
            <a:ext cx="11129010" cy="6233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>
                <a:solidFill>
                  <a:prstClr val="white"/>
                </a:solidFill>
                <a:latin typeface="等线" panose="020F0502020204030204"/>
              </a:rPr>
              <a:t>Chọn 1 trong 2 từ dưới đây và đặt câu để phân biệt các nghĩa của từ đó.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2778033" cy="2021477"/>
            <a:chOff x="-112938" y="-136900"/>
            <a:chExt cx="2778033" cy="202147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A0E323-DE29-4FD5-8BC8-518F12A68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79" y="-136900"/>
              <a:ext cx="2021477" cy="2021477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D6364E0-59CB-4101-AE19-2F2E2D506119}"/>
                </a:ext>
              </a:extLst>
            </p:cNvPr>
            <p:cNvSpPr txBox="1"/>
            <p:nvPr/>
          </p:nvSpPr>
          <p:spPr>
            <a:xfrm>
              <a:off x="-112938" y="483585"/>
              <a:ext cx="27780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FS North Land Sans" panose="00000500000000000000" pitchFamily="2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FS North Land Sans" panose="00000500000000000000" pitchFamily="2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053319" y="483585"/>
            <a:ext cx="9471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Chọn 1 trong 2 từ dưới đây và đặt câu để phân biệt các nghĩa của từ đó.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E3086-73FB-DE69-0880-088A0E83DF2B}"/>
              </a:ext>
            </a:extLst>
          </p:cNvPr>
          <p:cNvSpPr txBox="1"/>
          <p:nvPr/>
        </p:nvSpPr>
        <p:spPr>
          <a:xfrm>
            <a:off x="1198880" y="2336800"/>
            <a:ext cx="10342880" cy="3840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8DD707A-16BB-F188-2607-1E29A237C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984" y="2343150"/>
            <a:ext cx="10000859" cy="33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61048" y="460140"/>
            <a:ext cx="10958406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Từ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Câu theo nghĩa 1: Trời hôm nay ấm hơn hôm qua. 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Câu theo nghĩa 2: Gia đình luôn ở bên, mang lại cho em cảm giác rất ấm áp.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E099A4-1E15-BD6C-0464-C0A9C96C326D}"/>
              </a:ext>
            </a:extLst>
          </p:cNvPr>
          <p:cNvSpPr txBox="1"/>
          <p:nvPr/>
        </p:nvSpPr>
        <p:spPr>
          <a:xfrm>
            <a:off x="471208" y="2796940"/>
            <a:ext cx="10958406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Từ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Câu theo nghĩa 1: Bản tin dự báo thời tiết nói trời ngày mai lạnh cóng.</a:t>
            </a:r>
          </a:p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Câu theo nghĩa 2: Hai người từ lâu đã trở nên lạnh nhạt với nhau.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01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2F1AEF5-2BFD-4979-9ECC-DCDD42767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20190" b="18095"/>
          <a:stretch>
            <a:fillRect/>
          </a:stretch>
        </p:blipFill>
        <p:spPr>
          <a:xfrm>
            <a:off x="1563188" y="427826"/>
            <a:ext cx="8752114" cy="5483117"/>
          </a:xfrm>
          <a:custGeom>
            <a:avLst/>
            <a:gdLst>
              <a:gd name="connsiteX0" fmla="*/ 0 w 6755674"/>
              <a:gd name="connsiteY0" fmla="*/ 0 h 4232366"/>
              <a:gd name="connsiteX1" fmla="*/ 6755674 w 6755674"/>
              <a:gd name="connsiteY1" fmla="*/ 0 h 4232366"/>
              <a:gd name="connsiteX2" fmla="*/ 6755674 w 6755674"/>
              <a:gd name="connsiteY2" fmla="*/ 4232366 h 4232366"/>
              <a:gd name="connsiteX3" fmla="*/ 0 w 6755674"/>
              <a:gd name="connsiteY3" fmla="*/ 4232366 h 423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674" h="4232366">
                <a:moveTo>
                  <a:pt x="0" y="0"/>
                </a:moveTo>
                <a:lnTo>
                  <a:pt x="6755674" y="0"/>
                </a:lnTo>
                <a:lnTo>
                  <a:pt x="6755674" y="4232366"/>
                </a:lnTo>
                <a:lnTo>
                  <a:pt x="0" y="4232366"/>
                </a:lnTo>
                <a:close/>
              </a:path>
            </a:pathLst>
          </a:cu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5C01CC4-6FDF-408A-9B7E-E06091668D27}"/>
              </a:ext>
            </a:extLst>
          </p:cNvPr>
          <p:cNvSpPr txBox="1"/>
          <p:nvPr/>
        </p:nvSpPr>
        <p:spPr>
          <a:xfrm>
            <a:off x="2856411" y="2753885"/>
            <a:ext cx="61656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SVNDessert Menu Scrip" panose="00000500000000000000" pitchFamily="2" charset="0"/>
                <a:ea typeface="字魂115号-刀刀体" panose="00000500000000000000" pitchFamily="2" charset="-122"/>
                <a:cs typeface="+mn-cs"/>
              </a:rPr>
              <a:t>TẠM BIỆT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SVNDessert Menu Scrip" panose="00000500000000000000" pitchFamily="2" charset="0"/>
              <a:ea typeface="字魂115号-刀刀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8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85990BEF-A71D-4B9A-BB1F-A937A25E2B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-196772" y="1282822"/>
            <a:ext cx="12388771" cy="5573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E1D77E-E339-67F3-ABC3-BE611ED1CF7C}"/>
              </a:ext>
            </a:extLst>
          </p:cNvPr>
          <p:cNvSpPr txBox="1"/>
          <p:nvPr/>
        </p:nvSpPr>
        <p:spPr>
          <a:xfrm>
            <a:off x="2334409" y="1652989"/>
            <a:ext cx="94370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- Nắm được khái niệm từ đa nghĩa.</a:t>
            </a:r>
            <a:endParaRPr lang="en-US" sz="3200" dirty="0"/>
          </a:p>
          <a:p>
            <a:endParaRPr lang="vi-VN" sz="3200" dirty="0"/>
          </a:p>
          <a:p>
            <a:pPr marL="457200" indent="-457200">
              <a:buFontTx/>
              <a:buChar char="-"/>
            </a:pPr>
            <a:r>
              <a:rPr lang="vi-VN" sz="3200" dirty="0"/>
              <a:t>Có thể nhận biết được từ đa nghĩa và các nghĩa của từ đa nghĩa.</a:t>
            </a:r>
          </a:p>
          <a:p>
            <a:pPr marL="457200" indent="-457200">
              <a:buFontTx/>
              <a:buChar char="-"/>
            </a:pPr>
            <a:endParaRPr lang="vi-VN" sz="3200" dirty="0"/>
          </a:p>
          <a:p>
            <a:r>
              <a:rPr lang="vi-VN" sz="3200" dirty="0"/>
              <a:t>- Biết vận dụng bài học vào thực tiễn cuộc sống.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ED126-80D3-459B-0875-974FD0797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986" y="279400"/>
            <a:ext cx="6596675" cy="189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6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988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710553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989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Đọc đoạn thơ và các nghĩa của từ mắt rồi trả lời câu hỏi.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77548-2B43-73BF-ACD8-C649C75E6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0017" y="1685924"/>
            <a:ext cx="10139211" cy="3383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矩形 24">
            <a:extLst>
              <a:ext uri="{FF2B5EF4-FFF2-40B4-BE49-F238E27FC236}">
                <a16:creationId xmlns:a16="http://schemas.microsoft.com/office/drawing/2014/main" id="{01D9B108-6AAF-957A-7747-BE680E11C288}"/>
              </a:ext>
            </a:extLst>
          </p:cNvPr>
          <p:cNvSpPr/>
          <p:nvPr/>
        </p:nvSpPr>
        <p:spPr>
          <a:xfrm>
            <a:off x="1280160" y="5415280"/>
            <a:ext cx="9580880" cy="897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a. Tìm nghĩa thích hợp cho từ </a:t>
            </a:r>
            <a:r>
              <a:rPr lang="vi-VN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vi-VN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được in đậm.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3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4CC708-A792-4597-9A8A-7E2F088938CE}"/>
              </a:ext>
            </a:extLst>
          </p:cNvPr>
          <p:cNvSpPr/>
          <p:nvPr/>
        </p:nvSpPr>
        <p:spPr>
          <a:xfrm>
            <a:off x="629920" y="508000"/>
            <a:ext cx="10607040" cy="5496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AF8F61-3DA3-5045-C4BF-9A946EBD29E6}"/>
              </a:ext>
            </a:extLst>
          </p:cNvPr>
          <p:cNvSpPr/>
          <p:nvPr/>
        </p:nvSpPr>
        <p:spPr>
          <a:xfrm>
            <a:off x="985521" y="1250601"/>
            <a:ext cx="359664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Xe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(1)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矩形 26">
            <a:extLst>
              <a:ext uri="{FF2B5EF4-FFF2-40B4-BE49-F238E27FC236}">
                <a16:creationId xmlns:a16="http://schemas.microsoft.com/office/drawing/2014/main" id="{C289D183-92FE-DC3B-8E8A-24825A935C3A}"/>
              </a:ext>
            </a:extLst>
          </p:cNvPr>
          <p:cNvSpPr/>
          <p:nvPr/>
        </p:nvSpPr>
        <p:spPr>
          <a:xfrm>
            <a:off x="5775697" y="1026731"/>
            <a:ext cx="5369823" cy="108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lồi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71AE340-7462-6D39-2C90-010063E5283A}"/>
              </a:ext>
            </a:extLst>
          </p:cNvPr>
          <p:cNvSpPr/>
          <p:nvPr/>
        </p:nvSpPr>
        <p:spPr>
          <a:xfrm>
            <a:off x="4673600" y="14020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26">
            <a:extLst>
              <a:ext uri="{FF2B5EF4-FFF2-40B4-BE49-F238E27FC236}">
                <a16:creationId xmlns:a16="http://schemas.microsoft.com/office/drawing/2014/main" id="{EF320F99-D0F3-F885-9747-EC5A0CCAB05D}"/>
              </a:ext>
            </a:extLst>
          </p:cNvPr>
          <p:cNvSpPr/>
          <p:nvPr/>
        </p:nvSpPr>
        <p:spPr>
          <a:xfrm>
            <a:off x="5785857" y="3434651"/>
            <a:ext cx="5369823" cy="108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36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Nghĩa 1: </a:t>
            </a:r>
            <a:r>
              <a:rPr lang="vi-VN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cơ quan để nhìn của người hay động vật.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FAB0B157-C12E-5FD9-7C26-50D0E6662031}"/>
              </a:ext>
            </a:extLst>
          </p:cNvPr>
          <p:cNvSpPr/>
          <p:nvPr/>
        </p:nvSpPr>
        <p:spPr>
          <a:xfrm rot="1455283">
            <a:off x="4714240" y="33426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8E19F5-8C1D-93A9-2418-2854435587A7}"/>
              </a:ext>
            </a:extLst>
          </p:cNvPr>
          <p:cNvSpPr/>
          <p:nvPr/>
        </p:nvSpPr>
        <p:spPr>
          <a:xfrm>
            <a:off x="1016001" y="3231801"/>
            <a:ext cx="359664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F2382AC-6ACA-DE62-EA63-1F626DC832E3}"/>
              </a:ext>
            </a:extLst>
          </p:cNvPr>
          <p:cNvSpPr/>
          <p:nvPr/>
        </p:nvSpPr>
        <p:spPr>
          <a:xfrm>
            <a:off x="995681" y="4298601"/>
            <a:ext cx="359664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(3) 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 người, hình lá.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28B733F-40B2-B357-B701-5CEF4AA36499}"/>
              </a:ext>
            </a:extLst>
          </p:cNvPr>
          <p:cNvSpPr/>
          <p:nvPr/>
        </p:nvSpPr>
        <p:spPr>
          <a:xfrm rot="19948702">
            <a:off x="4632959" y="42265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988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710553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989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Đọc đoạn thơ và các nghĩa của từ mắt rồi trả lời câu hỏi.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77548-2B43-73BF-ACD8-C649C75E6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920" y="1391285"/>
            <a:ext cx="9547708" cy="318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矩形 24">
            <a:extLst>
              <a:ext uri="{FF2B5EF4-FFF2-40B4-BE49-F238E27FC236}">
                <a16:creationId xmlns:a16="http://schemas.microsoft.com/office/drawing/2014/main" id="{01D9B108-6AAF-957A-7747-BE680E11C288}"/>
              </a:ext>
            </a:extLst>
          </p:cNvPr>
          <p:cNvSpPr/>
          <p:nvPr/>
        </p:nvSpPr>
        <p:spPr>
          <a:xfrm>
            <a:off x="1280160" y="4897120"/>
            <a:ext cx="9580880" cy="1706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b. Trong các nghĩa của từ mắt nêu trên, nghĩa nào là nghĩa gốc, nghĩa nào là nghĩa được phát triển từ nghĩa gốc (nghĩa chuyển)?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1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4CC708-A792-4597-9A8A-7E2F088938CE}"/>
              </a:ext>
            </a:extLst>
          </p:cNvPr>
          <p:cNvSpPr/>
          <p:nvPr/>
        </p:nvSpPr>
        <p:spPr>
          <a:xfrm>
            <a:off x="629920" y="508000"/>
            <a:ext cx="10607040" cy="5496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9A175D-26AF-071E-9320-4D599B397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515667"/>
              </p:ext>
            </p:extLst>
          </p:nvPr>
        </p:nvGraphicFramePr>
        <p:xfrm>
          <a:off x="1798320" y="1207346"/>
          <a:ext cx="8128000" cy="3222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098934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68625918"/>
                    </a:ext>
                  </a:extLst>
                </a:gridCol>
              </a:tblGrid>
              <a:tr h="98179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gốc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3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endParaRPr lang="en-US" sz="3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70227"/>
                  </a:ext>
                </a:extLst>
              </a:tr>
              <a:tr h="22406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4713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288F4D-3EAF-4E82-3645-94F60BE84E0F}"/>
              </a:ext>
            </a:extLst>
          </p:cNvPr>
          <p:cNvSpPr txBox="1"/>
          <p:nvPr/>
        </p:nvSpPr>
        <p:spPr>
          <a:xfrm>
            <a:off x="1991360" y="2550160"/>
            <a:ext cx="3586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3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Nghĩa 1: </a:t>
            </a:r>
            <a:r>
              <a:rPr lang="vi-VN" altLang="zh-CN" sz="32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cơ quan để nhìn của người hay động vật.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F76CB-AF6F-85FF-075E-77DB0F4F7A0E}"/>
              </a:ext>
            </a:extLst>
          </p:cNvPr>
          <p:cNvSpPr txBox="1"/>
          <p:nvPr/>
        </p:nvSpPr>
        <p:spPr>
          <a:xfrm>
            <a:off x="6258560" y="2560320"/>
            <a:ext cx="3586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zh-CN" sz="32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Nghĩa 2: </a:t>
            </a:r>
            <a:r>
              <a:rPr lang="vi-VN" altLang="zh-CN" sz="32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chỗ lồi ra, giống hình con mắt ở một số vật. </a:t>
            </a:r>
          </a:p>
        </p:txBody>
      </p:sp>
    </p:spTree>
    <p:extLst>
      <p:ext uri="{BB962C8B-B14F-4D97-AF65-F5344CB8AC3E}">
        <p14:creationId xmlns:p14="http://schemas.microsoft.com/office/powerpoint/2010/main" val="35627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988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Các nghĩa trên của từ </a:t>
            </a:r>
            <a:r>
              <a:rPr lang="vi-VN" altLang="zh-C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vi-VN" altLang="zh-C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liên hệ với nhau như thế nào?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777548-2B43-73BF-ACD8-C649C75E6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920" y="1391285"/>
            <a:ext cx="9547708" cy="318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矩形 24">
            <a:extLst>
              <a:ext uri="{FF2B5EF4-FFF2-40B4-BE49-F238E27FC236}">
                <a16:creationId xmlns:a16="http://schemas.microsoft.com/office/drawing/2014/main" id="{01D9B108-6AAF-957A-7747-BE680E11C288}"/>
              </a:ext>
            </a:extLst>
          </p:cNvPr>
          <p:cNvSpPr/>
          <p:nvPr/>
        </p:nvSpPr>
        <p:spPr>
          <a:xfrm>
            <a:off x="1310640" y="4744720"/>
            <a:ext cx="9580880" cy="18999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Các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trên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của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mắt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giống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nhau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ở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hình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dáng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của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sự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vật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mà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gọi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tên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khác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nhau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ở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chỗ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gốc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nói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đến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chức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năng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để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nhìn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,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chuyển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thì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không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nói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đến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chức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năng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đó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mà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chỉ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nhấn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mạnh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về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hình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dáng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của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sự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vật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19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CF2B8A3-8FF7-443A-B49D-270C41D0385F}"/>
              </a:ext>
            </a:extLst>
          </p:cNvPr>
          <p:cNvSpPr/>
          <p:nvPr/>
        </p:nvSpPr>
        <p:spPr>
          <a:xfrm>
            <a:off x="0" y="28194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608953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2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796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Xác định nghĩa của từ biển trong những câu thơ, câu ca dao dưới đây và cho biết nghĩa nào là nghĩa gốc, nghĩa nào là nghĩa chuyển.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202" y="1650821"/>
            <a:ext cx="11744798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B2E3A7-11FE-C655-0A9E-22508AA91262}"/>
              </a:ext>
            </a:extLst>
          </p:cNvPr>
          <p:cNvSpPr txBox="1"/>
          <p:nvPr/>
        </p:nvSpPr>
        <p:spPr>
          <a:xfrm>
            <a:off x="2763520" y="1788160"/>
            <a:ext cx="586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Việt Nam đất nước ta ơi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Mênh mông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lúa đâu trời đẹp hơn.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             (Nguyễn Đình Thi)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261D0-5DB7-8692-83EC-72A36F6F1CC7}"/>
              </a:ext>
            </a:extLst>
          </p:cNvPr>
          <p:cNvSpPr txBox="1"/>
          <p:nvPr/>
        </p:nvSpPr>
        <p:spPr>
          <a:xfrm>
            <a:off x="0" y="3271520"/>
            <a:ext cx="586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Mặt trời xuống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như hòn lửa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Sóng đã cài then, đêm sập cửa.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             (Huy Cận)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ED2D5B-65CC-4505-59DE-806A2E8CEAE7}"/>
              </a:ext>
            </a:extLst>
          </p:cNvPr>
          <p:cNvSpPr txBox="1"/>
          <p:nvPr/>
        </p:nvSpPr>
        <p:spPr>
          <a:xfrm>
            <a:off x="5913120" y="3423920"/>
            <a:ext cx="586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Công cha như núi ngất trời.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Nghĩa mẹ như nước ngời ngời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Đông.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4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 dao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82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6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0408" y="1039260"/>
            <a:ext cx="1095840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Việt Nam đất nước ta ơi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Mênh mông 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lúa đâu trời đẹp hơn.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             (Nguyễn Đình Thi)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40AE69B-8C74-EE45-7C41-963A8D2CAFBE}"/>
              </a:ext>
            </a:extLst>
          </p:cNvPr>
          <p:cNvSpPr/>
          <p:nvPr/>
        </p:nvSpPr>
        <p:spPr>
          <a:xfrm>
            <a:off x="5323840" y="2824480"/>
            <a:ext cx="1117600" cy="955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id="{6C7ACD6F-DBB4-3A72-C1E9-F35DC94936F5}"/>
              </a:ext>
            </a:extLst>
          </p:cNvPr>
          <p:cNvSpPr/>
          <p:nvPr/>
        </p:nvSpPr>
        <p:spPr>
          <a:xfrm>
            <a:off x="792480" y="3860800"/>
            <a:ext cx="10281920" cy="1290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altLang="zh-CN" sz="3600" dirty="0">
                <a:solidFill>
                  <a:srgbClr val="00206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Từ biển chỉ khối lượng lớn trên một diện tích rộng</a:t>
            </a:r>
            <a:endParaRPr lang="en-US" altLang="zh-CN" sz="3600" dirty="0">
              <a:solidFill>
                <a:srgbClr val="00206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思源黑体 CN Medium" panose="020B0600000000000000" pitchFamily="34" charset="-122"/>
            </a:endParaRPr>
          </a:p>
          <a:p>
            <a:pPr lvl="0" algn="ctr">
              <a:defRPr/>
            </a:pP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  <a:sym typeface="Wingdings" panose="05000000000000000000" pitchFamily="2" charset="2"/>
              </a:rPr>
              <a:t>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Đây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là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nghĩa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思源黑体 CN Medium" panose="020B0600000000000000" pitchFamily="34" charset="-122"/>
              </a:rPr>
              <a:t>chuyển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6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895</Words>
  <Application>Microsoft Office PowerPoint</Application>
  <PresentationFormat>Widescreen</PresentationFormat>
  <Paragraphs>104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等线</vt:lpstr>
      <vt:lpstr>#9Slide07 FS North Land Sans</vt:lpstr>
      <vt:lpstr>#9Slide07 SVNDessert Menu Scrip</vt:lpstr>
      <vt:lpstr>Arial</vt:lpstr>
      <vt:lpstr>Calibri</vt:lpstr>
      <vt:lpstr>Cambria</vt:lpstr>
      <vt:lpstr>字魂115号-刀刀体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Cúc Lê</cp:lastModifiedBy>
  <cp:revision>40</cp:revision>
  <dcterms:created xsi:type="dcterms:W3CDTF">2024-07-28T13:57:44Z</dcterms:created>
  <dcterms:modified xsi:type="dcterms:W3CDTF">2024-10-13T12:25:05Z</dcterms:modified>
</cp:coreProperties>
</file>