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17"/>
  </p:notesMasterIdLst>
  <p:sldIdLst>
    <p:sldId id="333" r:id="rId4"/>
    <p:sldId id="437" r:id="rId5"/>
    <p:sldId id="348" r:id="rId6"/>
    <p:sldId id="339" r:id="rId7"/>
    <p:sldId id="345" r:id="rId8"/>
    <p:sldId id="432" r:id="rId9"/>
    <p:sldId id="433" r:id="rId10"/>
    <p:sldId id="434" r:id="rId11"/>
    <p:sldId id="430" r:id="rId12"/>
    <p:sldId id="277" r:id="rId13"/>
    <p:sldId id="435" r:id="rId14"/>
    <p:sldId id="436" r:id="rId15"/>
    <p:sldId id="43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40" autoAdjust="0"/>
  </p:normalViewPr>
  <p:slideViewPr>
    <p:cSldViewPr snapToGrid="0">
      <p:cViewPr varScale="1">
        <p:scale>
          <a:sx n="60" d="100"/>
          <a:sy n="60" d="100"/>
        </p:scale>
        <p:origin x="71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8.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7.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6.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3DD65A63-7A72-4022-FE91-6DA9CFE5B9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BC28486E-F451-A6C2-2020-74DF46E31E4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494FCB4D-BC24-6B44-4DFF-DF61255D4192}"/>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953604" y="331611"/>
            <a:ext cx="1953604" cy="1953604"/>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3.png"/><Relationship Id="rId2" Type="http://schemas.openxmlformats.org/officeDocument/2006/relationships/tags" Target="../tags/tag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8.png"/><Relationship Id="rId5" Type="http://schemas.openxmlformats.org/officeDocument/2006/relationships/tags" Target="../tags/tag5.xml"/><Relationship Id="rId15" Type="http://schemas.openxmlformats.org/officeDocument/2006/relationships/image" Target="../media/image31.png"/><Relationship Id="rId10" Type="http://schemas.openxmlformats.org/officeDocument/2006/relationships/image" Target="../media/image27.emf"/><Relationship Id="rId19" Type="http://schemas.openxmlformats.org/officeDocument/2006/relationships/image" Target="../media/image35.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5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5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10651757" y="251516"/>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5">
            <a:alphaModFix/>
          </a:blip>
          <a:srcRect/>
          <a:stretch/>
        </p:blipFill>
        <p:spPr>
          <a:xfrm>
            <a:off x="1338139" y="5475802"/>
            <a:ext cx="861629" cy="976159"/>
          </a:xfrm>
          <a:prstGeom prst="rect">
            <a:avLst/>
          </a:prstGeom>
          <a:noFill/>
          <a:ln>
            <a:noFill/>
          </a:ln>
        </p:spPr>
      </p:pic>
      <p:sp>
        <p:nvSpPr>
          <p:cNvPr id="15" name="TextBox 14"/>
          <p:cNvSpPr txBox="1"/>
          <p:nvPr/>
        </p:nvSpPr>
        <p:spPr>
          <a:xfrm>
            <a:off x="3068053" y="922926"/>
            <a:ext cx="6112042" cy="769441"/>
          </a:xfrm>
          <a:prstGeom prst="rect">
            <a:avLst/>
          </a:prstGeom>
          <a:noFill/>
        </p:spPr>
        <p:txBody>
          <a:bodyPr wrap="square" rtlCol="0">
            <a:spAutoFit/>
          </a:bodyPr>
          <a:lstStyle/>
          <a:p>
            <a:pPr algn="ctr"/>
            <a:r>
              <a:rPr lang="en-US" sz="4400" b="1">
                <a:solidFill>
                  <a:srgbClr val="FF0000"/>
                </a:solidFill>
              </a:rPr>
              <a:t>YÊU CẦU CẦN ĐẠT</a:t>
            </a:r>
          </a:p>
        </p:txBody>
      </p:sp>
      <p:sp>
        <p:nvSpPr>
          <p:cNvPr id="19" name="Rectangle 18"/>
          <p:cNvSpPr/>
          <p:nvPr/>
        </p:nvSpPr>
        <p:spPr>
          <a:xfrm>
            <a:off x="938463" y="1820735"/>
            <a:ext cx="10189060" cy="3244158"/>
          </a:xfrm>
          <a:prstGeom prst="rect">
            <a:avLst/>
          </a:prstGeom>
        </p:spPr>
        <p:txBody>
          <a:bodyPr wrap="square">
            <a:spAutoFit/>
          </a:bodyPr>
          <a:lstStyle/>
          <a:p>
            <a:pPr algn="just">
              <a:lnSpc>
                <a:spcPct val="150000"/>
              </a:lnSpc>
            </a:pPr>
            <a:r>
              <a:rPr lang="vi-VN" sz="2800"/>
              <a:t>- Kể được một số biểu hiện tôn trọng sự khác biệt (vế đặc điểm cá nhân; giới tính, hoàn cảnh, dân tộc,...) của người khác.</a:t>
            </a:r>
          </a:p>
          <a:p>
            <a:pPr algn="just">
              <a:lnSpc>
                <a:spcPct val="150000"/>
              </a:lnSpc>
            </a:pPr>
            <a:r>
              <a:rPr lang="vi-VN" sz="2800"/>
              <a:t>- Biết vì sao phải tôn trọng sự khác biệt giữa mọi người.</a:t>
            </a:r>
          </a:p>
          <a:p>
            <a:pPr algn="just">
              <a:lnSpc>
                <a:spcPct val="150000"/>
              </a:lnSpc>
            </a:pPr>
            <a:r>
              <a:rPr lang="vi-VN" sz="2800"/>
              <a:t>- Thể hiện được bằng lời nói, hành động, thái độ tôn trọng sự khác biệt của người khác.</a:t>
            </a:r>
          </a:p>
        </p:txBody>
      </p:sp>
    </p:spTree>
    <p:extLst>
      <p:ext uri="{BB962C8B-B14F-4D97-AF65-F5344CB8AC3E}">
        <p14:creationId xmlns:p14="http://schemas.microsoft.com/office/powerpoint/2010/main" val="33211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800" decel="100000"/>
                                        <p:tgtEl>
                                          <p:spTgt spid="25"/>
                                        </p:tgtEl>
                                      </p:cBhvr>
                                    </p:animEffect>
                                    <p:anim calcmode="lin" valueType="num">
                                      <p:cBhvr>
                                        <p:cTn id="12" dur="800" decel="100000" fill="hold"/>
                                        <p:tgtEl>
                                          <p:spTgt spid="25"/>
                                        </p:tgtEl>
                                        <p:attrNameLst>
                                          <p:attrName>style.rotation</p:attrName>
                                        </p:attrNameLst>
                                      </p:cBhvr>
                                      <p:tavLst>
                                        <p:tav tm="0">
                                          <p:val>
                                            <p:fltVal val="-90"/>
                                          </p:val>
                                        </p:tav>
                                        <p:tav tm="100000">
                                          <p:val>
                                            <p:fltVal val="0"/>
                                          </p:val>
                                        </p:tav>
                                      </p:tavLst>
                                    </p:anim>
                                    <p:anim calcmode="lin" valueType="num">
                                      <p:cBhvr>
                                        <p:cTn id="13" dur="800" decel="100000" fill="hold"/>
                                        <p:tgtEl>
                                          <p:spTgt spid="25"/>
                                        </p:tgtEl>
                                        <p:attrNameLst>
                                          <p:attrName>ppt_x</p:attrName>
                                        </p:attrNameLst>
                                      </p:cBhvr>
                                      <p:tavLst>
                                        <p:tav tm="0">
                                          <p:val>
                                            <p:strVal val="#ppt_x+0.4"/>
                                          </p:val>
                                        </p:tav>
                                        <p:tav tm="100000">
                                          <p:val>
                                            <p:strVal val="#ppt_x-0.05"/>
                                          </p:val>
                                        </p:tav>
                                      </p:tavLst>
                                    </p:anim>
                                    <p:anim calcmode="lin" valueType="num">
                                      <p:cBhvr>
                                        <p:cTn id="14" dur="800" decel="100000" fill="hold"/>
                                        <p:tgtEl>
                                          <p:spTgt spid="2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511354" y="4501389"/>
            <a:ext cx="4278451"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535</Words>
  <Application>Microsoft Office PowerPoint</Application>
  <PresentationFormat>Widescreen</PresentationFormat>
  <Paragraphs>21</Paragraphs>
  <Slides>13</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#9Slide07 HoneyCream</vt:lpstr>
      <vt:lpstr>Arial</vt:lpstr>
      <vt:lpstr>Calibri</vt:lpstr>
      <vt:lpstr>Cambria</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Cúc Lê</cp:lastModifiedBy>
  <cp:revision>21</cp:revision>
  <dcterms:created xsi:type="dcterms:W3CDTF">2024-07-24T07:23:08Z</dcterms:created>
  <dcterms:modified xsi:type="dcterms:W3CDTF">2024-10-13T12:26:42Z</dcterms:modified>
</cp:coreProperties>
</file>