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sldIdLst>
    <p:sldId id="257" r:id="rId4"/>
    <p:sldId id="265" r:id="rId6"/>
    <p:sldId id="266" r:id="rId7"/>
    <p:sldId id="296" r:id="rId8"/>
    <p:sldId id="299" r:id="rId9"/>
    <p:sldId id="267" r:id="rId10"/>
    <p:sldId id="11693" r:id="rId11"/>
    <p:sldId id="301" r:id="rId12"/>
    <p:sldId id="302" r:id="rId13"/>
    <p:sldId id="303" r:id="rId14"/>
    <p:sldId id="304" r:id="rId15"/>
    <p:sldId id="11694" r:id="rId16"/>
    <p:sldId id="305" r:id="rId17"/>
    <p:sldId id="306" r:id="rId18"/>
    <p:sldId id="307" r:id="rId19"/>
    <p:sldId id="310" r:id="rId20"/>
    <p:sldId id="311" r:id="rId21"/>
    <p:sldId id="312" r:id="rId22"/>
    <p:sldId id="11695" r:id="rId23"/>
    <p:sldId id="314"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48" d="100"/>
          <a:sy n="48" d="100"/>
        </p:scale>
        <p:origin x="1578"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758B2-8BF6-47E5-B34B-D462BF5E7C9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C9D6A-A92F-4D63-9DB6-E5B93A5770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9AD88-BAFA-4514-9052-49598D0DBE2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A39AD88-BAFA-4514-9052-49598D0DBE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A39AD88-BAFA-4514-9052-49598D0DBE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39AD88-BAFA-4514-9052-49598D0DBE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39AD88-BAFA-4514-9052-49598D0DBE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A39AD88-BAFA-4514-9052-49598D0DBE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39AD88-BAFA-4514-9052-49598D0DBE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A39AD88-BAFA-4514-9052-49598D0DBE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A39AD88-BAFA-4514-9052-49598D0DBE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A39AD88-BAFA-4514-9052-49598D0DBE2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A39AD88-BAFA-4514-9052-49598D0DBE2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FB88E-4C8A-463D-982E-43ABF42C71D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2" Type="http://schemas.openxmlformats.org/officeDocument/2006/relationships/theme" Target="../theme/theme2.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userDrawn="1"/>
        </p:nvSpPr>
        <p:spPr>
          <a:xfrm>
            <a:off x="3869690" y="20256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感谢您下载包图网平台上提供的</a:t>
            </a:r>
            <a:r>
              <a:rPr lang="en-US" altLang="zh-CN" dirty="0">
                <a:solidFill>
                  <a:schemeClr val="tx1">
                    <a:lumMod val="75000"/>
                    <a:lumOff val="25000"/>
                    <a:alpha val="0"/>
                  </a:schemeClr>
                </a:solidFill>
                <a:latin typeface="SimSun" panose="02010600030101010101" pitchFamily="2" charset="-122"/>
                <a:ea typeface="SimSun" panose="02010600030101010101" pitchFamily="2" charset="-122"/>
                <a:sym typeface="+mn-ea"/>
              </a:rPr>
              <a:t>PPT</a:t>
            </a:r>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作品，</a:t>
            </a:r>
            <a:endPar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endParaRP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为了您和包图网以及原创作者的利益，请</a:t>
            </a:r>
            <a:endPar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endParaRP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勿复制、传播、销售，否则将承担法律责</a:t>
            </a:r>
            <a:endPar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endParaRP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任！包图网将对作品进行维权，按照传播</a:t>
            </a:r>
            <a:endPar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endParaRPr>
          </a:p>
          <a:p>
            <a:r>
              <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rPr>
              <a:t>下载次数进行十倍的索取赔偿！</a:t>
            </a:r>
            <a:endParaRPr lang="zh-CN" altLang="en-US" dirty="0">
              <a:solidFill>
                <a:schemeClr val="tx1">
                  <a:lumMod val="75000"/>
                  <a:lumOff val="25000"/>
                  <a:alpha val="0"/>
                </a:schemeClr>
              </a:solidFill>
              <a:latin typeface="SimSun" panose="02010600030101010101" pitchFamily="2" charset="-122"/>
              <a:ea typeface="SimSun" panose="02010600030101010101" pitchFamily="2"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AD88-BAFA-4514-9052-49598D0DBE2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FB88E-4C8A-463D-982E-43ABF42C71D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32.png"/><Relationship Id="rId5" Type="http://schemas.microsoft.com/office/2007/relationships/hdphoto" Target="../media/image21.wdp"/><Relationship Id="rId4" Type="http://schemas.openxmlformats.org/officeDocument/2006/relationships/image" Target="../media/image20.png"/><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2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23.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hdphoto" Target="../media/image21.wdp"/><Relationship Id="rId4" Type="http://schemas.openxmlformats.org/officeDocument/2006/relationships/image" Target="../media/image20.png"/><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33.png"/><Relationship Id="rId5" Type="http://schemas.microsoft.com/office/2007/relationships/hdphoto" Target="../media/image21.wdp"/><Relationship Id="rId4" Type="http://schemas.openxmlformats.org/officeDocument/2006/relationships/image" Target="../media/image20.png"/><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hdphoto" Target="../media/image21.wdp"/><Relationship Id="rId4" Type="http://schemas.openxmlformats.org/officeDocument/2006/relationships/image" Target="../media/image20.png"/><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37.png"/><Relationship Id="rId5" Type="http://schemas.microsoft.com/office/2007/relationships/hdphoto" Target="../media/image21.wdp"/><Relationship Id="rId4" Type="http://schemas.openxmlformats.org/officeDocument/2006/relationships/image" Target="../media/image20.png"/><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image" Target="../media/image23.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hdphoto" Target="../media/image21.wdp"/><Relationship Id="rId4" Type="http://schemas.openxmlformats.org/officeDocument/2006/relationships/image" Target="../media/image20.png"/><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image" Target="../media/image42.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0" Type="http://schemas.openxmlformats.org/officeDocument/2006/relationships/slideLayout" Target="../slideLayouts/slideLayout4.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2.png"/><Relationship Id="rId5" Type="http://schemas.microsoft.com/office/2007/relationships/hdphoto" Target="../media/image21.wdp"/><Relationship Id="rId4" Type="http://schemas.openxmlformats.org/officeDocument/2006/relationships/image" Target="../media/image20.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hdphoto" Target="../media/image21.wdp"/><Relationship Id="rId4" Type="http://schemas.openxmlformats.org/officeDocument/2006/relationships/image" Target="../media/image20.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undefined (11)"/>
          <p:cNvPicPr>
            <a:picLocks noChangeAspect="1"/>
          </p:cNvPicPr>
          <p:nvPr/>
        </p:nvPicPr>
        <p:blipFill>
          <a:blip r:embed="rId2"/>
          <a:stretch>
            <a:fillRect/>
          </a:stretch>
        </p:blipFill>
        <p:spPr>
          <a:xfrm>
            <a:off x="107950" y="1155700"/>
            <a:ext cx="4146550" cy="4146550"/>
          </a:xfrm>
          <a:prstGeom prst="rect">
            <a:avLst/>
          </a:prstGeom>
        </p:spPr>
      </p:pic>
      <p:pic>
        <p:nvPicPr>
          <p:cNvPr id="6" name="图片 5" descr="61c1b4b54d2965e75f8a432c441188e0"/>
          <p:cNvPicPr>
            <a:picLocks noChangeAspect="1"/>
          </p:cNvPicPr>
          <p:nvPr/>
        </p:nvPicPr>
        <p:blipFill>
          <a:blip r:embed="rId3"/>
          <a:stretch>
            <a:fillRect/>
          </a:stretch>
        </p:blipFill>
        <p:spPr>
          <a:xfrm rot="20160000">
            <a:off x="9928225" y="3041650"/>
            <a:ext cx="1641475" cy="3322320"/>
          </a:xfrm>
          <a:prstGeom prst="rect">
            <a:avLst/>
          </a:prstGeom>
        </p:spPr>
      </p:pic>
      <p:pic>
        <p:nvPicPr>
          <p:cNvPr id="15" name="图片 14" descr="a6a6d201e3a52359e6f7f4c39de68391"/>
          <p:cNvPicPr>
            <a:picLocks noChangeAspect="1"/>
          </p:cNvPicPr>
          <p:nvPr/>
        </p:nvPicPr>
        <p:blipFill>
          <a:blip r:embed="rId4"/>
          <a:stretch>
            <a:fillRect/>
          </a:stretch>
        </p:blipFill>
        <p:spPr>
          <a:xfrm>
            <a:off x="1476375" y="-711200"/>
            <a:ext cx="9848849" cy="7762405"/>
          </a:xfrm>
          <a:prstGeom prst="rect">
            <a:avLst/>
          </a:prstGeom>
        </p:spPr>
      </p:pic>
      <p:pic>
        <p:nvPicPr>
          <p:cNvPr id="2" name="Picture 1" descr="Picture2"/>
          <p:cNvPicPr>
            <a:picLocks noChangeAspect="1"/>
          </p:cNvPicPr>
          <p:nvPr/>
        </p:nvPicPr>
        <p:blipFill>
          <a:blip r:embed="rId5"/>
          <a:stretch>
            <a:fillRect/>
          </a:stretch>
        </p:blipFill>
        <p:spPr>
          <a:xfrm>
            <a:off x="3924300" y="1031875"/>
            <a:ext cx="4639310" cy="46024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59668" y="130267"/>
            <a:ext cx="3070057" cy="306315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p:cNvGrpSpPr/>
          <p:nvPr/>
        </p:nvGrpSpPr>
        <p:grpSpPr>
          <a:xfrm rot="935111">
            <a:off x="2044656" y="834567"/>
            <a:ext cx="6644640" cy="3157341"/>
            <a:chOff x="-3074" y="5755"/>
            <a:chExt cx="10464" cy="7549"/>
          </a:xfrm>
        </p:grpSpPr>
        <p:grpSp>
          <p:nvGrpSpPr>
            <p:cNvPr id="16" name="Group 15"/>
            <p:cNvGrpSpPr/>
            <p:nvPr/>
          </p:nvGrpSpPr>
          <p:grpSpPr>
            <a:xfrm>
              <a:off x="-3074" y="5755"/>
              <a:ext cx="10464" cy="7549"/>
              <a:chOff x="-3074" y="5755"/>
              <a:chExt cx="10464" cy="7549"/>
            </a:xfrm>
          </p:grpSpPr>
          <p:pic>
            <p:nvPicPr>
              <p:cNvPr id="19" name="图片 8"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3074" y="5755"/>
                <a:ext cx="10464" cy="7549"/>
              </a:xfrm>
              <a:prstGeom prst="rect">
                <a:avLst/>
              </a:prstGeom>
            </p:spPr>
          </p:pic>
          <p:pic>
            <p:nvPicPr>
              <p:cNvPr id="20" name="Picture 19" descr="Picture12"/>
              <p:cNvPicPr>
                <a:picLocks noChangeAspect="1"/>
              </p:cNvPicPr>
              <p:nvPr/>
            </p:nvPicPr>
            <p:blipFill>
              <a:blip r:embed="rId6"/>
              <a:stretch>
                <a:fillRect/>
              </a:stretch>
            </p:blipFill>
            <p:spPr>
              <a:xfrm>
                <a:off x="1085" y="8335"/>
                <a:ext cx="3485" cy="1411"/>
              </a:xfrm>
              <a:prstGeom prst="rect">
                <a:avLst/>
              </a:prstGeom>
            </p:spPr>
          </p:pic>
        </p:grpSp>
        <p:sp>
          <p:nvSpPr>
            <p:cNvPr id="18" name="Text Box 24"/>
            <p:cNvSpPr txBox="1"/>
            <p:nvPr/>
          </p:nvSpPr>
          <p:spPr>
            <a:xfrm>
              <a:off x="-677" y="10224"/>
              <a:ext cx="6542" cy="1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Mộc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grpSp>
        <p:nvGrpSpPr>
          <p:cNvPr id="21" name="Group 20"/>
          <p:cNvGrpSpPr/>
          <p:nvPr/>
        </p:nvGrpSpPr>
        <p:grpSpPr>
          <a:xfrm>
            <a:off x="1489753" y="4793661"/>
            <a:ext cx="10058400" cy="1668888"/>
            <a:chOff x="6856" y="7538"/>
            <a:chExt cx="24894" cy="7481"/>
          </a:xfrm>
          <a:solidFill>
            <a:srgbClr val="FFE6E8"/>
          </a:solidFill>
        </p:grpSpPr>
        <p:sp>
          <p:nvSpPr>
            <p:cNvPr id="22"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Box 27"/>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BT1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Sao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174661" y="0"/>
            <a:ext cx="11866651" cy="6858000"/>
          </a:xfrm>
          <a:prstGeom prst="rect">
            <a:avLst/>
          </a:prstGeom>
        </p:spPr>
      </p:pic>
      <p:grpSp>
        <p:nvGrpSpPr>
          <p:cNvPr id="2" name="Group 1"/>
          <p:cNvGrpSpPr/>
          <p:nvPr/>
        </p:nvGrpSpPr>
        <p:grpSpPr>
          <a:xfrm>
            <a:off x="73396" y="276825"/>
            <a:ext cx="11946890" cy="768350"/>
            <a:chOff x="191" y="680"/>
            <a:chExt cx="18814" cy="1210"/>
          </a:xfrm>
        </p:grpSpPr>
        <p:sp>
          <p:nvSpPr>
            <p:cNvPr id="4" name="Text Box 421"/>
            <p:cNvSpPr txBox="1"/>
            <p:nvPr/>
          </p:nvSpPr>
          <p:spPr>
            <a:xfrm>
              <a:off x="1342" y="794"/>
              <a:ext cx="17663" cy="1014"/>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defRPr/>
              </a:pPr>
              <a:r>
                <a:rPr lang="en-US" sz="3200" b="1" dirty="0">
                  <a:solidFill>
                    <a:prstClr val="black"/>
                  </a:solidFill>
                  <a:latin typeface="Calibri" panose="020F0502020204030204" pitchFamily="34" charset="0"/>
                  <a:cs typeface="Calibri" panose="020F0502020204030204" pitchFamily="34" charset="0"/>
                </a:rPr>
                <a:t>a)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các số sau: 200 000, 400 000, 560 000, 730 000, 1 000 000.</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endPar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sp>
        <p:nvSpPr>
          <p:cNvPr id="3" name="Rectangle: Rounded Corners 2"/>
          <p:cNvSpPr/>
          <p:nvPr/>
        </p:nvSpPr>
        <p:spPr>
          <a:xfrm>
            <a:off x="1119349" y="14692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200 000</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6" name="TextBox 5"/>
          <p:cNvSpPr txBox="1"/>
          <p:nvPr/>
        </p:nvSpPr>
        <p:spPr>
          <a:xfrm>
            <a:off x="3657600" y="1495425"/>
            <a:ext cx="5876925" cy="646331"/>
          </a:xfrm>
          <a:prstGeom prst="rect">
            <a:avLst/>
          </a:prstGeom>
          <a:noFill/>
        </p:spPr>
        <p:txBody>
          <a:bodyPr wrap="square" rtlCol="0">
            <a:spAutoFit/>
          </a:bodyPr>
          <a:lstStyle/>
          <a:p>
            <a:r>
              <a:rPr lang="en-US" sz="3600" dirty="0">
                <a:solidFill>
                  <a:srgbClr val="FF0000"/>
                </a:solidFill>
              </a:rPr>
              <a:t>Hai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8" name="Rectangle: Rounded Corners 7"/>
          <p:cNvSpPr/>
          <p:nvPr/>
        </p:nvSpPr>
        <p:spPr>
          <a:xfrm>
            <a:off x="1128874" y="24121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400 000</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TextBox 10"/>
          <p:cNvSpPr txBox="1"/>
          <p:nvPr/>
        </p:nvSpPr>
        <p:spPr>
          <a:xfrm>
            <a:off x="3667125" y="2438400"/>
            <a:ext cx="5876925" cy="646331"/>
          </a:xfrm>
          <a:prstGeom prst="rect">
            <a:avLst/>
          </a:prstGeom>
          <a:noFill/>
        </p:spPr>
        <p:txBody>
          <a:bodyPr wrap="square" rtlCol="0">
            <a:spAutoFit/>
          </a:bodyPr>
          <a:lstStyle/>
          <a:p>
            <a:r>
              <a:rPr lang="en-US" sz="3600" dirty="0" err="1">
                <a:solidFill>
                  <a:srgbClr val="FF0000"/>
                </a:solidFill>
              </a:rPr>
              <a:t>Bốn</a:t>
            </a:r>
            <a:r>
              <a:rPr lang="en-US" sz="3600" dirty="0">
                <a:solidFill>
                  <a:srgbClr val="FF0000"/>
                </a:solidFill>
              </a:rPr>
              <a:t>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16" name="Rectangle: Rounded Corners 15"/>
          <p:cNvSpPr/>
          <p:nvPr/>
        </p:nvSpPr>
        <p:spPr>
          <a:xfrm>
            <a:off x="1100299" y="33646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560 000</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7" name="TextBox 16"/>
          <p:cNvSpPr txBox="1"/>
          <p:nvPr/>
        </p:nvSpPr>
        <p:spPr>
          <a:xfrm>
            <a:off x="3638550" y="3390900"/>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Năm trăm sáu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18" name="Rectangle: Rounded Corners 17"/>
          <p:cNvSpPr/>
          <p:nvPr/>
        </p:nvSpPr>
        <p:spPr>
          <a:xfrm>
            <a:off x="1119349" y="42886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730 000</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0" name="TextBox 19"/>
          <p:cNvSpPr txBox="1"/>
          <p:nvPr/>
        </p:nvSpPr>
        <p:spPr>
          <a:xfrm>
            <a:off x="3657600" y="4314825"/>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Bảy trăm ba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21" name="Rectangle: Rounded Corners 20"/>
          <p:cNvSpPr/>
          <p:nvPr/>
        </p:nvSpPr>
        <p:spPr>
          <a:xfrm>
            <a:off x="1128874" y="526015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1 000 000</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2" name="TextBox 21"/>
          <p:cNvSpPr txBox="1"/>
          <p:nvPr/>
        </p:nvSpPr>
        <p:spPr>
          <a:xfrm>
            <a:off x="3667125" y="5286375"/>
            <a:ext cx="5876925" cy="646331"/>
          </a:xfrm>
          <a:prstGeom prst="rect">
            <a:avLst/>
          </a:prstGeom>
          <a:noFill/>
        </p:spPr>
        <p:txBody>
          <a:bodyPr wrap="square" rtlCol="0">
            <a:spAutoFit/>
          </a:bodyPr>
          <a:lstStyle/>
          <a:p>
            <a:r>
              <a:rPr lang="en-US" sz="3600" dirty="0" err="1">
                <a:solidFill>
                  <a:srgbClr val="FF0000"/>
                </a:solidFill>
                <a:latin typeface="Calibri" panose="020F0502020204030204" pitchFamily="34" charset="0"/>
                <a:cs typeface="Calibri" panose="020F0502020204030204" pitchFamily="34" charset="0"/>
              </a:rPr>
              <a:t>Một</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triệu</a:t>
            </a:r>
            <a:endParaRPr lang="en-US" sz="3600"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11" grpId="0"/>
      <p:bldP spid="16" grpId="0" animBg="1"/>
      <p:bldP spid="17" grpId="0"/>
      <p:bldP spid="18" grpId="0" animBg="1"/>
      <p:bldP spid="20" grpId="0"/>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174661" y="0"/>
            <a:ext cx="11866651" cy="6858000"/>
          </a:xfrm>
          <a:prstGeom prst="rect">
            <a:avLst/>
          </a:prstGeom>
        </p:spPr>
      </p:pic>
      <p:grpSp>
        <p:nvGrpSpPr>
          <p:cNvPr id="2" name="Group 1"/>
          <p:cNvGrpSpPr/>
          <p:nvPr/>
        </p:nvGrpSpPr>
        <p:grpSpPr>
          <a:xfrm>
            <a:off x="0" y="0"/>
            <a:ext cx="11946890" cy="1021715"/>
            <a:chOff x="191" y="680"/>
            <a:chExt cx="18814" cy="1609"/>
          </a:xfrm>
        </p:grpSpPr>
        <p:sp>
          <p:nvSpPr>
            <p:cNvPr id="4" name="Text Box 421"/>
            <p:cNvSpPr txBox="1"/>
            <p:nvPr/>
          </p:nvSpPr>
          <p:spPr>
            <a:xfrm>
              <a:off x="1342" y="794"/>
              <a:ext cx="17663" cy="1495"/>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Viết các số sau: một trăm nghìn, sáu trăm nghìn, chín trăm nghìn, một triệu, hai trăm ba mươi nghìn, bốn trăm hai mươi nghìn, tám trăm chín mươi nghìn.</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endPar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sp>
        <p:nvSpPr>
          <p:cNvPr id="12" name="Rectangle: Rounded Corners 11"/>
          <p:cNvSpPr/>
          <p:nvPr/>
        </p:nvSpPr>
        <p:spPr>
          <a:xfrm>
            <a:off x="2843374" y="1116779"/>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Một</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3" name="TextBox 12"/>
          <p:cNvSpPr txBox="1"/>
          <p:nvPr/>
        </p:nvSpPr>
        <p:spPr>
          <a:xfrm>
            <a:off x="6762750" y="1143000"/>
            <a:ext cx="5876925" cy="646331"/>
          </a:xfrm>
          <a:prstGeom prst="rect">
            <a:avLst/>
          </a:prstGeom>
          <a:noFill/>
        </p:spPr>
        <p:txBody>
          <a:bodyPr wrap="square" rtlCol="0">
            <a:spAutoFit/>
          </a:bodyPr>
          <a:lstStyle/>
          <a:p>
            <a:r>
              <a:rPr lang="en-US" sz="3600" dirty="0">
                <a:solidFill>
                  <a:srgbClr val="FF0000"/>
                </a:solidFill>
              </a:rPr>
              <a:t>100 000</a:t>
            </a:r>
            <a:endParaRPr lang="en-US" sz="3600" dirty="0">
              <a:solidFill>
                <a:srgbClr val="FF0000"/>
              </a:solidFill>
            </a:endParaRPr>
          </a:p>
        </p:txBody>
      </p:sp>
      <p:sp>
        <p:nvSpPr>
          <p:cNvPr id="14" name="Rectangle: Rounded Corners 13"/>
          <p:cNvSpPr/>
          <p:nvPr/>
        </p:nvSpPr>
        <p:spPr>
          <a:xfrm>
            <a:off x="2843374" y="19835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Sáu</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TextBox 14"/>
          <p:cNvSpPr txBox="1"/>
          <p:nvPr/>
        </p:nvSpPr>
        <p:spPr>
          <a:xfrm>
            <a:off x="6762750" y="2009775"/>
            <a:ext cx="5876925" cy="646331"/>
          </a:xfrm>
          <a:prstGeom prst="rect">
            <a:avLst/>
          </a:prstGeom>
          <a:noFill/>
        </p:spPr>
        <p:txBody>
          <a:bodyPr wrap="square" rtlCol="0">
            <a:spAutoFit/>
          </a:bodyPr>
          <a:lstStyle/>
          <a:p>
            <a:r>
              <a:rPr lang="en-US" sz="3600" dirty="0">
                <a:solidFill>
                  <a:srgbClr val="FF0000"/>
                </a:solidFill>
              </a:rPr>
              <a:t>600 000</a:t>
            </a:r>
            <a:endParaRPr lang="en-US" sz="3600" dirty="0">
              <a:solidFill>
                <a:srgbClr val="FF0000"/>
              </a:solidFill>
            </a:endParaRPr>
          </a:p>
        </p:txBody>
      </p:sp>
      <p:sp>
        <p:nvSpPr>
          <p:cNvPr id="19" name="Rectangle: Rounded Corners 18"/>
          <p:cNvSpPr/>
          <p:nvPr/>
        </p:nvSpPr>
        <p:spPr>
          <a:xfrm>
            <a:off x="2995774" y="3545655"/>
            <a:ext cx="3624102" cy="492946"/>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Một</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triệu</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3" name="TextBox 22"/>
          <p:cNvSpPr txBox="1"/>
          <p:nvPr/>
        </p:nvSpPr>
        <p:spPr>
          <a:xfrm>
            <a:off x="6819900" y="3419475"/>
            <a:ext cx="5876925" cy="646331"/>
          </a:xfrm>
          <a:prstGeom prst="rect">
            <a:avLst/>
          </a:prstGeom>
          <a:noFill/>
        </p:spPr>
        <p:txBody>
          <a:bodyPr wrap="square" rtlCol="0">
            <a:spAutoFit/>
          </a:bodyPr>
          <a:lstStyle/>
          <a:p>
            <a:r>
              <a:rPr lang="en-US" sz="3600" dirty="0">
                <a:solidFill>
                  <a:srgbClr val="FF0000"/>
                </a:solidFill>
              </a:rPr>
              <a:t>1 000 000</a:t>
            </a:r>
            <a:endParaRPr lang="en-US" sz="3600" dirty="0">
              <a:solidFill>
                <a:srgbClr val="FF0000"/>
              </a:solidFill>
            </a:endParaRPr>
          </a:p>
        </p:txBody>
      </p:sp>
      <p:sp>
        <p:nvSpPr>
          <p:cNvPr id="24" name="Rectangle: Rounded Corners 23"/>
          <p:cNvSpPr/>
          <p:nvPr/>
        </p:nvSpPr>
        <p:spPr>
          <a:xfrm>
            <a:off x="2724150" y="4260029"/>
            <a:ext cx="38766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Hai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trăm</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ba</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mươi</a:t>
            </a:r>
            <a:r>
              <a:rPr kumimoji="0" lang="en-US" sz="28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5" name="TextBox 24"/>
          <p:cNvSpPr txBox="1"/>
          <p:nvPr/>
        </p:nvSpPr>
        <p:spPr>
          <a:xfrm>
            <a:off x="6896100" y="4286250"/>
            <a:ext cx="5876925" cy="646331"/>
          </a:xfrm>
          <a:prstGeom prst="rect">
            <a:avLst/>
          </a:prstGeom>
          <a:noFill/>
        </p:spPr>
        <p:txBody>
          <a:bodyPr wrap="square" rtlCol="0">
            <a:spAutoFit/>
          </a:bodyPr>
          <a:lstStyle/>
          <a:p>
            <a:r>
              <a:rPr lang="en-US" sz="3600" dirty="0">
                <a:solidFill>
                  <a:srgbClr val="FF0000"/>
                </a:solidFill>
              </a:rPr>
              <a:t>230 000</a:t>
            </a:r>
            <a:endParaRPr lang="en-US" sz="3600" dirty="0">
              <a:solidFill>
                <a:srgbClr val="FF0000"/>
              </a:solidFill>
            </a:endParaRPr>
          </a:p>
        </p:txBody>
      </p:sp>
      <p:sp>
        <p:nvSpPr>
          <p:cNvPr id="26" name="Rectangle: Rounded Corners 25"/>
          <p:cNvSpPr/>
          <p:nvPr/>
        </p:nvSpPr>
        <p:spPr>
          <a:xfrm>
            <a:off x="2647950" y="5060129"/>
            <a:ext cx="401002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a:rPr>
              <a:t>B</a:t>
            </a:r>
            <a:r>
              <a:rPr lang="vi-VN" sz="2800" b="1" dirty="0">
                <a:solidFill>
                  <a:srgbClr val="002060"/>
                </a:solidFill>
                <a:latin typeface="Calibri" panose="020F0502020204030204"/>
              </a:rPr>
              <a:t>ốn trăm hai mươi 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7" name="TextBox 26"/>
          <p:cNvSpPr txBox="1"/>
          <p:nvPr/>
        </p:nvSpPr>
        <p:spPr>
          <a:xfrm>
            <a:off x="6943725" y="5019675"/>
            <a:ext cx="5876925" cy="646331"/>
          </a:xfrm>
          <a:prstGeom prst="rect">
            <a:avLst/>
          </a:prstGeom>
          <a:noFill/>
        </p:spPr>
        <p:txBody>
          <a:bodyPr wrap="square" rtlCol="0">
            <a:spAutoFit/>
          </a:bodyPr>
          <a:lstStyle/>
          <a:p>
            <a:r>
              <a:rPr lang="en-US" sz="3600" dirty="0">
                <a:solidFill>
                  <a:srgbClr val="FF0000"/>
                </a:solidFill>
              </a:rPr>
              <a:t>420 000</a:t>
            </a:r>
            <a:endParaRPr lang="en-US" sz="3600" dirty="0">
              <a:solidFill>
                <a:srgbClr val="FF0000"/>
              </a:solidFill>
            </a:endParaRPr>
          </a:p>
        </p:txBody>
      </p:sp>
      <p:sp>
        <p:nvSpPr>
          <p:cNvPr id="28" name="Rectangle: Rounded Corners 27"/>
          <p:cNvSpPr/>
          <p:nvPr/>
        </p:nvSpPr>
        <p:spPr>
          <a:xfrm>
            <a:off x="2371725" y="5841179"/>
            <a:ext cx="4305301"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a:rPr>
              <a:t>T</a:t>
            </a:r>
            <a:r>
              <a:rPr lang="vi-VN" sz="2800" b="1" dirty="0">
                <a:solidFill>
                  <a:srgbClr val="002060"/>
                </a:solidFill>
                <a:latin typeface="Calibri" panose="020F0502020204030204"/>
              </a:rPr>
              <a:t>ám trăm chín mươi nghìn</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TextBox 28"/>
          <p:cNvSpPr txBox="1"/>
          <p:nvPr/>
        </p:nvSpPr>
        <p:spPr>
          <a:xfrm>
            <a:off x="6962775" y="5800725"/>
            <a:ext cx="5876925" cy="646331"/>
          </a:xfrm>
          <a:prstGeom prst="rect">
            <a:avLst/>
          </a:prstGeom>
          <a:noFill/>
        </p:spPr>
        <p:txBody>
          <a:bodyPr wrap="square" rtlCol="0">
            <a:spAutoFit/>
          </a:bodyPr>
          <a:lstStyle/>
          <a:p>
            <a:r>
              <a:rPr lang="en-US" sz="3600" dirty="0">
                <a:solidFill>
                  <a:srgbClr val="FF0000"/>
                </a:solidFill>
              </a:rPr>
              <a:t>890 000</a:t>
            </a:r>
            <a:endParaRPr lang="en-US" sz="3600" dirty="0">
              <a:solidFill>
                <a:srgbClr val="FF0000"/>
              </a:solidFill>
            </a:endParaRPr>
          </a:p>
        </p:txBody>
      </p:sp>
      <p:sp>
        <p:nvSpPr>
          <p:cNvPr id="30" name="Rectangle: Rounded Corners 29"/>
          <p:cNvSpPr/>
          <p:nvPr/>
        </p:nvSpPr>
        <p:spPr>
          <a:xfrm>
            <a:off x="2871949" y="27074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2060"/>
                </a:solidFill>
                <a:effectLst/>
                <a:uLnTx/>
                <a:uFillTx/>
                <a:latin typeface="Calibri" panose="020F0502020204030204"/>
                <a:ea typeface="+mn-ea"/>
                <a:cs typeface="+mn-cs"/>
              </a:rPr>
              <a:t>Chín</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trăm</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2060"/>
                </a:solidFill>
                <a:effectLst/>
                <a:uLnTx/>
                <a:uFillTx/>
                <a:latin typeface="Calibri" panose="020F0502020204030204"/>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1" name="TextBox 30"/>
          <p:cNvSpPr txBox="1"/>
          <p:nvPr/>
        </p:nvSpPr>
        <p:spPr>
          <a:xfrm>
            <a:off x="6791325" y="2733675"/>
            <a:ext cx="5876925" cy="646331"/>
          </a:xfrm>
          <a:prstGeom prst="rect">
            <a:avLst/>
          </a:prstGeom>
          <a:noFill/>
        </p:spPr>
        <p:txBody>
          <a:bodyPr wrap="square" rtlCol="0">
            <a:spAutoFit/>
          </a:bodyPr>
          <a:lstStyle/>
          <a:p>
            <a:r>
              <a:rPr lang="en-US" sz="3600" dirty="0">
                <a:solidFill>
                  <a:srgbClr val="FF0000"/>
                </a:solidFill>
              </a:rPr>
              <a:t>900 000</a:t>
            </a:r>
            <a:endParaRPr lang="en-US" sz="3600" dirty="0">
              <a:solidFill>
                <a:srgbClr val="FF0000"/>
              </a:solidFill>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9" grpId="0" animBg="1"/>
      <p:bldP spid="23" grpId="0"/>
      <p:bldP spid="24" grpId="0" animBg="1"/>
      <p:bldP spid="25" grpId="0"/>
      <p:bldP spid="26" grpId="0" animBg="1"/>
      <p:bldP spid="27" grpId="0"/>
      <p:bldP spid="28" grpId="0" animBg="1"/>
      <p:bldP spid="29"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34194" y="3520739"/>
            <a:ext cx="3070057" cy="306315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p:cNvGrpSpPr/>
          <p:nvPr/>
        </p:nvGrpSpPr>
        <p:grpSpPr>
          <a:xfrm rot="11258933">
            <a:off x="1809709" y="328645"/>
            <a:ext cx="11948592" cy="5580278"/>
            <a:chOff x="-2916" y="5691"/>
            <a:chExt cx="10464" cy="7930"/>
          </a:xfrm>
        </p:grpSpPr>
        <p:pic>
          <p:nvPicPr>
            <p:cNvPr id="19" name="图片 8"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8" name="Text Box 24"/>
            <p:cNvSpPr txBox="1"/>
            <p:nvPr/>
          </p:nvSpPr>
          <p:spPr>
            <a:xfrm rot="10736691">
              <a:off x="-546" y="8291"/>
              <a:ext cx="6401" cy="44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Sao Mộc hay Mộc Tinh là hành tinh thứ năm tính từ Mặt Trời và là hành tinh lớn nhất trong Hệ Mặt Trời. Nó là hành tinh khí khổng lồ với khối lượng bằng một phần nghìn của Mặt Trời nhưng bằng hai lần rưỡi tổng khối lượng của tất cả các hành tinh khác trong Hệ Mặt Trời cộng lại.</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4407" y="1047694"/>
            <a:ext cx="3661003" cy="362299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3" name="Group 2"/>
          <p:cNvGrpSpPr/>
          <p:nvPr/>
        </p:nvGrpSpPr>
        <p:grpSpPr>
          <a:xfrm>
            <a:off x="3133617" y="698642"/>
            <a:ext cx="6822041" cy="3236359"/>
            <a:chOff x="7843" y="0"/>
            <a:chExt cx="5029" cy="3628"/>
          </a:xfrm>
        </p:grpSpPr>
        <p:grpSp>
          <p:nvGrpSpPr>
            <p:cNvPr id="4" name="Group 3"/>
            <p:cNvGrpSpPr/>
            <p:nvPr/>
          </p:nvGrpSpPr>
          <p:grpSpPr>
            <a:xfrm>
              <a:off x="7843" y="0"/>
              <a:ext cx="5029" cy="3628"/>
              <a:chOff x="7843" y="0"/>
              <a:chExt cx="5029" cy="3628"/>
            </a:xfrm>
          </p:grpSpPr>
          <p:pic>
            <p:nvPicPr>
              <p:cNvPr id="9" name="图片 16"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7843" y="0"/>
                <a:ext cx="5029" cy="3628"/>
              </a:xfrm>
              <a:prstGeom prst="rect">
                <a:avLst/>
              </a:prstGeom>
            </p:spPr>
          </p:pic>
          <p:pic>
            <p:nvPicPr>
              <p:cNvPr id="11" name="Picture 10" descr="Picture13"/>
              <p:cNvPicPr>
                <a:picLocks noChangeAspect="1"/>
              </p:cNvPicPr>
              <p:nvPr/>
            </p:nvPicPr>
            <p:blipFill>
              <a:blip r:embed="rId6"/>
              <a:stretch>
                <a:fillRect/>
              </a:stretch>
            </p:blipFill>
            <p:spPr>
              <a:xfrm>
                <a:off x="9252" y="282"/>
                <a:ext cx="2088" cy="1031"/>
              </a:xfrm>
              <a:prstGeom prst="rect">
                <a:avLst/>
              </a:prstGeom>
            </p:spPr>
          </p:pic>
        </p:grpSp>
        <p:sp>
          <p:nvSpPr>
            <p:cNvPr id="6" name="Text Box 25"/>
            <p:cNvSpPr txBox="1"/>
            <p:nvPr/>
          </p:nvSpPr>
          <p:spPr>
            <a:xfrm>
              <a:off x="8791" y="1454"/>
              <a:ext cx="2990" cy="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iCiel Cadena" panose="02000503000000020004" charset="0"/>
                </a:rPr>
                <a:t>KHÁM PHÁ SAO THỔ</a:t>
              </a:r>
              <a:endPar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iCiel Cadena" panose="02000503000000020004" charset="0"/>
              </a:endParaRPr>
            </a:p>
          </p:txBody>
        </p:sp>
      </p:grpSp>
      <p:grpSp>
        <p:nvGrpSpPr>
          <p:cNvPr id="12" name="Group 11"/>
          <p:cNvGrpSpPr/>
          <p:nvPr/>
        </p:nvGrpSpPr>
        <p:grpSpPr>
          <a:xfrm>
            <a:off x="1489753" y="4793661"/>
            <a:ext cx="10058400" cy="1668888"/>
            <a:chOff x="6856" y="7538"/>
            <a:chExt cx="24894" cy="7481"/>
          </a:xfrm>
          <a:solidFill>
            <a:srgbClr val="FFE6E8"/>
          </a:solidFill>
        </p:grpSpPr>
        <p:sp>
          <p:nvSpPr>
            <p:cNvPr id="13"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27"/>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giúp</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BT2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xem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Thổ</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174661" y="0"/>
            <a:ext cx="11866651" cy="6858000"/>
          </a:xfrm>
          <a:prstGeom prst="rect">
            <a:avLst/>
          </a:prstGeom>
        </p:spPr>
      </p:pic>
      <p:pic>
        <p:nvPicPr>
          <p:cNvPr id="11" name="Picture 10"/>
          <p:cNvPicPr>
            <a:picLocks noChangeAspect="1"/>
          </p:cNvPicPr>
          <p:nvPr/>
        </p:nvPicPr>
        <p:blipFill>
          <a:blip r:embed="rId3"/>
          <a:stretch>
            <a:fillRect/>
          </a:stretch>
        </p:blipFill>
        <p:spPr>
          <a:xfrm>
            <a:off x="1066800" y="938212"/>
            <a:ext cx="2190750" cy="1133475"/>
          </a:xfrm>
          <a:prstGeom prst="rect">
            <a:avLst/>
          </a:prstGeom>
        </p:spPr>
      </p:pic>
      <p:pic>
        <p:nvPicPr>
          <p:cNvPr id="14" name="Picture 13"/>
          <p:cNvPicPr>
            <a:picLocks noChangeAspect="1"/>
          </p:cNvPicPr>
          <p:nvPr/>
        </p:nvPicPr>
        <p:blipFill>
          <a:blip r:embed="rId4"/>
          <a:stretch>
            <a:fillRect/>
          </a:stretch>
        </p:blipFill>
        <p:spPr>
          <a:xfrm>
            <a:off x="695324" y="2159984"/>
            <a:ext cx="11077575" cy="1106273"/>
          </a:xfrm>
          <a:prstGeom prst="rect">
            <a:avLst/>
          </a:prstGeom>
        </p:spPr>
      </p:pic>
      <p:pic>
        <p:nvPicPr>
          <p:cNvPr id="16" name="Picture 15"/>
          <p:cNvPicPr>
            <a:picLocks noChangeAspect="1"/>
          </p:cNvPicPr>
          <p:nvPr/>
        </p:nvPicPr>
        <p:blipFill>
          <a:blip r:embed="rId5"/>
          <a:stretch>
            <a:fillRect/>
          </a:stretch>
        </p:blipFill>
        <p:spPr>
          <a:xfrm>
            <a:off x="895349" y="4003708"/>
            <a:ext cx="10658475" cy="1149583"/>
          </a:xfrm>
          <a:prstGeom prst="rect">
            <a:avLst/>
          </a:prstGeom>
        </p:spPr>
      </p:pic>
      <p:sp>
        <p:nvSpPr>
          <p:cNvPr id="19" name="Left Brace 18"/>
          <p:cNvSpPr/>
          <p:nvPr/>
        </p:nvSpPr>
        <p:spPr>
          <a:xfrm rot="16200000">
            <a:off x="1724029" y="244316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838200" y="3343275"/>
            <a:ext cx="2228850" cy="523220"/>
          </a:xfrm>
          <a:prstGeom prst="rect">
            <a:avLst/>
          </a:prstGeom>
          <a:noFill/>
        </p:spPr>
        <p:txBody>
          <a:bodyPr wrap="square" rtlCol="0">
            <a:spAutoFit/>
          </a:bodyPr>
          <a:lstStyle/>
          <a:p>
            <a:pPr algn="ctr"/>
            <a:r>
              <a:rPr lang="en-US" sz="2800" b="1" dirty="0">
                <a:solidFill>
                  <a:srgbClr val="FF0000"/>
                </a:solidFill>
              </a:rPr>
              <a:t>+ 100 000</a:t>
            </a:r>
            <a:endParaRPr lang="en-US" sz="2800" b="1" dirty="0">
              <a:solidFill>
                <a:srgbClr val="FF0000"/>
              </a:solidFill>
            </a:endParaRPr>
          </a:p>
        </p:txBody>
      </p:sp>
      <p:sp>
        <p:nvSpPr>
          <p:cNvPr id="21" name="Rectangle: Rounded Corners 20"/>
          <p:cNvSpPr/>
          <p:nvPr/>
        </p:nvSpPr>
        <p:spPr>
          <a:xfrm>
            <a:off x="3067050"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300 000</a:t>
            </a:r>
            <a:endParaRPr lang="en-US" sz="1400" b="1" dirty="0">
              <a:solidFill>
                <a:srgbClr val="FF0000"/>
              </a:solidFill>
            </a:endParaRPr>
          </a:p>
        </p:txBody>
      </p:sp>
      <p:sp>
        <p:nvSpPr>
          <p:cNvPr id="22" name="Rectangle: Rounded Corners 21"/>
          <p:cNvSpPr/>
          <p:nvPr/>
        </p:nvSpPr>
        <p:spPr>
          <a:xfrm>
            <a:off x="4133850" y="25812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400 000</a:t>
            </a:r>
            <a:endParaRPr lang="en-US" sz="1400" b="1" dirty="0">
              <a:solidFill>
                <a:srgbClr val="FF0000"/>
              </a:solidFill>
            </a:endParaRPr>
          </a:p>
        </p:txBody>
      </p:sp>
      <p:sp>
        <p:nvSpPr>
          <p:cNvPr id="23" name="Rectangle: Rounded Corners 22"/>
          <p:cNvSpPr/>
          <p:nvPr/>
        </p:nvSpPr>
        <p:spPr>
          <a:xfrm>
            <a:off x="6315075"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600 000</a:t>
            </a:r>
            <a:endParaRPr lang="en-US" sz="1400" b="1" dirty="0">
              <a:solidFill>
                <a:srgbClr val="FF0000"/>
              </a:solidFill>
            </a:endParaRPr>
          </a:p>
        </p:txBody>
      </p:sp>
      <p:sp>
        <p:nvSpPr>
          <p:cNvPr id="24" name="Rectangle: Rounded Corners 23"/>
          <p:cNvSpPr/>
          <p:nvPr/>
        </p:nvSpPr>
        <p:spPr>
          <a:xfrm>
            <a:off x="8534400" y="2571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endParaRPr lang="en-US" sz="1400" b="1" dirty="0">
              <a:solidFill>
                <a:srgbClr val="FF0000"/>
              </a:solidFill>
            </a:endParaRPr>
          </a:p>
        </p:txBody>
      </p:sp>
      <p:sp>
        <p:nvSpPr>
          <p:cNvPr id="25" name="Rectangle: Rounded Corners 24"/>
          <p:cNvSpPr/>
          <p:nvPr/>
        </p:nvSpPr>
        <p:spPr>
          <a:xfrm>
            <a:off x="10753725" y="2571750"/>
            <a:ext cx="1047750"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1 000 000</a:t>
            </a:r>
            <a:endParaRPr lang="en-US" sz="1400" b="1" dirty="0">
              <a:solidFill>
                <a:srgbClr val="FF0000"/>
              </a:solidFill>
            </a:endParaRPr>
          </a:p>
        </p:txBody>
      </p:sp>
      <p:sp>
        <p:nvSpPr>
          <p:cNvPr id="27" name="Left Brace 26"/>
          <p:cNvSpPr/>
          <p:nvPr/>
        </p:nvSpPr>
        <p:spPr>
          <a:xfrm rot="16200000">
            <a:off x="1914529" y="432911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1028700" y="5229225"/>
            <a:ext cx="2228850" cy="523220"/>
          </a:xfrm>
          <a:prstGeom prst="rect">
            <a:avLst/>
          </a:prstGeom>
          <a:noFill/>
        </p:spPr>
        <p:txBody>
          <a:bodyPr wrap="square" rtlCol="0">
            <a:spAutoFit/>
          </a:bodyPr>
          <a:lstStyle/>
          <a:p>
            <a:pPr algn="ctr"/>
            <a:r>
              <a:rPr lang="en-US" sz="2800" b="1" dirty="0">
                <a:solidFill>
                  <a:srgbClr val="FF0000"/>
                </a:solidFill>
              </a:rPr>
              <a:t>+ 10 000</a:t>
            </a:r>
            <a:endParaRPr lang="en-US" sz="2800" b="1" dirty="0">
              <a:solidFill>
                <a:srgbClr val="FF0000"/>
              </a:solidFill>
            </a:endParaRPr>
          </a:p>
        </p:txBody>
      </p:sp>
      <p:sp>
        <p:nvSpPr>
          <p:cNvPr id="29" name="Rectangle: Rounded Corners 28"/>
          <p:cNvSpPr/>
          <p:nvPr/>
        </p:nvSpPr>
        <p:spPr>
          <a:xfrm>
            <a:off x="3257550" y="441960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780 000</a:t>
            </a:r>
            <a:endParaRPr lang="en-US" sz="1400" b="1" dirty="0">
              <a:solidFill>
                <a:srgbClr val="FF0000"/>
              </a:solidFill>
            </a:endParaRPr>
          </a:p>
        </p:txBody>
      </p:sp>
      <p:sp>
        <p:nvSpPr>
          <p:cNvPr id="30" name="Rectangle: Rounded Corners 29"/>
          <p:cNvSpPr/>
          <p:nvPr/>
        </p:nvSpPr>
        <p:spPr>
          <a:xfrm>
            <a:off x="5305425" y="44386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endParaRPr lang="en-US" sz="1400" b="1" dirty="0">
              <a:solidFill>
                <a:srgbClr val="FF0000"/>
              </a:solidFill>
            </a:endParaRPr>
          </a:p>
        </p:txBody>
      </p:sp>
      <p:sp>
        <p:nvSpPr>
          <p:cNvPr id="31" name="Rectangle: Rounded Corners 30"/>
          <p:cNvSpPr/>
          <p:nvPr/>
        </p:nvSpPr>
        <p:spPr>
          <a:xfrm>
            <a:off x="6419850" y="4467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810 000</a:t>
            </a:r>
            <a:endParaRPr lang="en-US" sz="1400" b="1" dirty="0">
              <a:solidFill>
                <a:srgbClr val="FF0000"/>
              </a:solidFill>
            </a:endParaRPr>
          </a:p>
        </p:txBody>
      </p:sp>
      <p:sp>
        <p:nvSpPr>
          <p:cNvPr id="32" name="Rectangle: Rounded Corners 31"/>
          <p:cNvSpPr/>
          <p:nvPr/>
        </p:nvSpPr>
        <p:spPr>
          <a:xfrm>
            <a:off x="8486775" y="44481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830 000</a:t>
            </a:r>
            <a:endParaRPr lang="en-US" sz="1400" b="1" dirty="0">
              <a:solidFill>
                <a:srgbClr val="FF0000"/>
              </a:solidFill>
            </a:endParaRPr>
          </a:p>
        </p:txBody>
      </p:sp>
      <p:sp>
        <p:nvSpPr>
          <p:cNvPr id="33" name="Rectangle: Rounded Corners 32"/>
          <p:cNvSpPr/>
          <p:nvPr/>
        </p:nvSpPr>
        <p:spPr>
          <a:xfrm>
            <a:off x="10601325" y="4476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850 000</a:t>
            </a:r>
            <a:endParaRPr lang="en-US" sz="1400" b="1" dirty="0">
              <a:solidFill>
                <a:srgbClr val="FF0000"/>
              </a:solidFill>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animBg="1"/>
      <p:bldP spid="24" grpId="0" animBg="1"/>
      <p:bldP spid="25" grpId="0" animBg="1"/>
      <p:bldP spid="27" grpId="0" animBg="1"/>
      <p:bldP spid="28" grpId="0"/>
      <p:bldP spid="29" grpId="0" animBg="1"/>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77018" y="2444979"/>
            <a:ext cx="3661003" cy="362299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2" name="Group 1"/>
          <p:cNvGrpSpPr/>
          <p:nvPr/>
        </p:nvGrpSpPr>
        <p:grpSpPr>
          <a:xfrm rot="11258933">
            <a:off x="1809709" y="328645"/>
            <a:ext cx="11948592" cy="5580278"/>
            <a:chOff x="-2916" y="5691"/>
            <a:chExt cx="10464" cy="7930"/>
          </a:xfrm>
        </p:grpSpPr>
        <p:pic>
          <p:nvPicPr>
            <p:cNvPr id="8" name="图片 8"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0" name="Text Box 24"/>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Thổ, hay Thổ Tinh là hành tinh thứ sáu tính theo khoảng cách trung bình từ Mặt Trời và là hành tinh lớn thứ hai về đường kính cũng như khối lượng, sau Sao Mộc trong hệ Mặt Trời.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2057" y="2648621"/>
            <a:ext cx="2886319" cy="288631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4" name="Group 3"/>
          <p:cNvGrpSpPr/>
          <p:nvPr/>
        </p:nvGrpSpPr>
        <p:grpSpPr>
          <a:xfrm>
            <a:off x="1929773" y="115784"/>
            <a:ext cx="7296150" cy="3952875"/>
            <a:chOff x="6728" y="7172"/>
            <a:chExt cx="11490" cy="6225"/>
          </a:xfrm>
        </p:grpSpPr>
        <p:pic>
          <p:nvPicPr>
            <p:cNvPr id="9" name="图片 8"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6728" y="7172"/>
              <a:ext cx="11490" cy="6225"/>
            </a:xfrm>
            <a:prstGeom prst="rect">
              <a:avLst/>
            </a:prstGeom>
          </p:spPr>
        </p:pic>
        <p:pic>
          <p:nvPicPr>
            <p:cNvPr id="11" name="Picture 10" descr="Picture14"/>
            <p:cNvPicPr>
              <a:picLocks noChangeAspect="1"/>
            </p:cNvPicPr>
            <p:nvPr/>
          </p:nvPicPr>
          <p:blipFill>
            <a:blip r:embed="rId6"/>
            <a:stretch>
              <a:fillRect/>
            </a:stretch>
          </p:blipFill>
          <p:spPr>
            <a:xfrm>
              <a:off x="11240" y="9038"/>
              <a:ext cx="3485" cy="1411"/>
            </a:xfrm>
            <a:prstGeom prst="rect">
              <a:avLst/>
            </a:prstGeom>
          </p:spPr>
        </p:pic>
      </p:grpSp>
      <p:sp>
        <p:nvSpPr>
          <p:cNvPr id="13" name="Text Box 25"/>
          <p:cNvSpPr txBox="1"/>
          <p:nvPr/>
        </p:nvSpPr>
        <p:spPr>
          <a:xfrm>
            <a:off x="4067894" y="2264167"/>
            <a:ext cx="388430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Thiên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Vương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nvGrpSpPr>
          <p:cNvPr id="14" name="Group 13"/>
          <p:cNvGrpSpPr/>
          <p:nvPr/>
        </p:nvGrpSpPr>
        <p:grpSpPr>
          <a:xfrm>
            <a:off x="2568539" y="4793661"/>
            <a:ext cx="8979613" cy="1668888"/>
            <a:chOff x="6856" y="7538"/>
            <a:chExt cx="24894" cy="7481"/>
          </a:xfrm>
          <a:solidFill>
            <a:srgbClr val="FFE6E8"/>
          </a:solidFill>
        </p:grpSpPr>
        <p:sp>
          <p:nvSpPr>
            <p:cNvPr id="15" name="Rounded Rectangular Callout 2"/>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27"/>
            <p:cNvSpPr txBox="1"/>
            <p:nvPr/>
          </p:nvSpPr>
          <p:spPr>
            <a:xfrm>
              <a:off x="7286" y="7815"/>
              <a:ext cx="23695"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Thử</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thách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cuối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BT3,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này</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114300" y="0"/>
            <a:ext cx="12306299" cy="6858000"/>
          </a:xfrm>
          <a:prstGeom prst="rect">
            <a:avLst/>
          </a:prstGeom>
        </p:spPr>
      </p:pic>
      <p:grpSp>
        <p:nvGrpSpPr>
          <p:cNvPr id="2" name="Group 1"/>
          <p:cNvGrpSpPr/>
          <p:nvPr/>
        </p:nvGrpSpPr>
        <p:grpSpPr>
          <a:xfrm>
            <a:off x="233074" y="446348"/>
            <a:ext cx="11252200" cy="768350"/>
            <a:chOff x="191" y="680"/>
            <a:chExt cx="17720" cy="1210"/>
          </a:xfrm>
        </p:grpSpPr>
        <p:sp>
          <p:nvSpPr>
            <p:cNvPr id="4" name="Text Box 421"/>
            <p:cNvSpPr txBox="1"/>
            <p:nvPr/>
          </p:nvSpPr>
          <p:spPr>
            <a:xfrm>
              <a:off x="1342" y="794"/>
              <a:ext cx="16569" cy="1018"/>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Mỗi bạn đã tiết kiệm được bao nhiêu tiền?</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8" name="Picture 7"/>
          <p:cNvPicPr>
            <a:picLocks noChangeAspect="1"/>
          </p:cNvPicPr>
          <p:nvPr/>
        </p:nvPicPr>
        <p:blipFill>
          <a:blip r:embed="rId3"/>
          <a:stretch>
            <a:fillRect/>
          </a:stretch>
        </p:blipFill>
        <p:spPr>
          <a:xfrm>
            <a:off x="2733674" y="1370827"/>
            <a:ext cx="6472667" cy="4325123"/>
          </a:xfrm>
          <a:prstGeom prst="rect">
            <a:avLst/>
          </a:prstGeom>
        </p:spPr>
      </p:pic>
      <mc:AlternateContent xmlns:mc="http://schemas.openxmlformats.org/markup-compatibility/2006">
        <mc:Choice xmlns:a14="http://schemas.microsoft.com/office/drawing/2010/main" Requires="a14">
          <p:sp>
            <p:nvSpPr>
              <p:cNvPr id="12" name="TextBox 11"/>
              <p:cNvSpPr txBox="1"/>
              <p:nvPr/>
            </p:nvSpPr>
            <p:spPr>
              <a:xfrm>
                <a:off x="400050" y="2466975"/>
                <a:ext cx="3219449" cy="830997"/>
              </a:xfrm>
              <a:prstGeom prst="rect">
                <a:avLst/>
              </a:prstGeom>
              <a:noFill/>
            </p:spPr>
            <p:txBody>
              <a:bodyPr wrap="square" rtlCol="0">
                <a:spAutoFit/>
              </a:bodyPr>
              <a:lstStyle/>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100 000 </a:t>
                </a:r>
                <a14:m>
                  <m:oMath xmlns:m="http://schemas.openxmlformats.org/officeDocument/2006/math">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 + 20 000</a:t>
                </a:r>
                <a:endPar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420 000 </a:t>
                </a:r>
                <a:r>
                  <a:rPr lang="en-US"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400050" y="2466975"/>
                <a:ext cx="3219449" cy="830997"/>
              </a:xfrm>
              <a:prstGeom prst="rect">
                <a:avLst/>
              </a:prstGeom>
              <a:blipFill rotWithShape="1">
                <a:blip r:embed="rId4"/>
                <a:stretch>
                  <a:fillRect r="20" b="-323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8534400" y="2505075"/>
                <a:ext cx="4467225" cy="707886"/>
              </a:xfrm>
              <a:prstGeom prst="rect">
                <a:avLst/>
              </a:prstGeom>
              <a:noFill/>
            </p:spPr>
            <p:txBody>
              <a:bodyPr wrap="square" rtlCol="0">
                <a:spAutoFit/>
              </a:bodyPr>
              <a:lstStyle/>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500 000 </a:t>
                </a:r>
                <a14:m>
                  <m:oMath xmlns:m="http://schemas.openxmlformats.org/officeDocument/2006/math">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oMath>
                </a14:m>
                <a:endPar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8534400" y="2505075"/>
                <a:ext cx="4467225" cy="707886"/>
              </a:xfrm>
              <a:prstGeom prst="rect">
                <a:avLst/>
              </a:prstGeom>
              <a:blipFill rotWithShape="1">
                <a:blip r:embed="rId5"/>
                <a:stretch>
                  <a:fillRect b="70"/>
                </a:stretch>
              </a:blipFill>
            </p:spPr>
            <p:txBody>
              <a:bodyPr/>
              <a:lstStyle/>
              <a:p>
                <a:r>
                  <a:rPr lang="en-US" altLang="en-US">
                    <a:noFill/>
                  </a:rPr>
                  <a:t> </a:t>
                </a:r>
              </a:p>
            </p:txBody>
          </p:sp>
        </mc:Fallback>
      </mc:AlternateContent>
      <p:sp>
        <p:nvSpPr>
          <p:cNvPr id="14" name="TextBox 13"/>
          <p:cNvSpPr txBox="1"/>
          <p:nvPr/>
        </p:nvSpPr>
        <p:spPr>
          <a:xfrm>
            <a:off x="523875" y="5105400"/>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+ 100 000 + 200 000</a:t>
            </a:r>
            <a:endPar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đồng</a:t>
            </a:r>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p:cNvSpPr txBox="1"/>
          <p:nvPr/>
        </p:nvSpPr>
        <p:spPr>
          <a:xfrm>
            <a:off x="8867775" y="5114925"/>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x 2</a:t>
            </a:r>
            <a:endPar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1 000 000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down)">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down)">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down)">
                                      <p:cBhvr>
                                        <p:cTn id="4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114300" y="0"/>
            <a:ext cx="12306299" cy="6858000"/>
          </a:xfrm>
          <a:prstGeom prst="rect">
            <a:avLst/>
          </a:prstGeom>
        </p:spPr>
      </p:pic>
      <p:grpSp>
        <p:nvGrpSpPr>
          <p:cNvPr id="2" name="Group 1"/>
          <p:cNvGrpSpPr/>
          <p:nvPr/>
        </p:nvGrpSpPr>
        <p:grpSpPr>
          <a:xfrm>
            <a:off x="233074" y="446348"/>
            <a:ext cx="11252200" cy="1642110"/>
            <a:chOff x="191" y="680"/>
            <a:chExt cx="17720" cy="2586"/>
          </a:xfrm>
        </p:grpSpPr>
        <p:sp>
          <p:nvSpPr>
            <p:cNvPr id="4" name="Text Box 421"/>
            <p:cNvSpPr txBox="1"/>
            <p:nvPr/>
          </p:nvSpPr>
          <p:spPr>
            <a:xfrm>
              <a:off x="1342" y="794"/>
              <a:ext cx="16569" cy="2472"/>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Hà mua một chiếc tai nghe với giá 260 000 đồng. Quan sát các tờ tiền Hà đưa cho cô bán hàng. Theo em, Hà đã trả đủ tiền chưa?</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组合 24"/>
            <p:cNvGrpSpPr/>
            <p:nvPr/>
          </p:nvGrpSpPr>
          <p:grpSpPr>
            <a:xfrm>
              <a:off x="191" y="680"/>
              <a:ext cx="1334" cy="1210"/>
              <a:chOff x="5846404" y="1619423"/>
              <a:chExt cx="581207" cy="527780"/>
            </a:xfrm>
          </p:grpSpPr>
          <p:sp>
            <p:nvSpPr>
              <p:cNvPr id="9"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0" name="文本框 27"/>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6" name="Picture 5"/>
          <p:cNvPicPr>
            <a:picLocks noChangeAspect="1"/>
          </p:cNvPicPr>
          <p:nvPr/>
        </p:nvPicPr>
        <p:blipFill>
          <a:blip r:embed="rId3"/>
          <a:stretch>
            <a:fillRect/>
          </a:stretch>
        </p:blipFill>
        <p:spPr>
          <a:xfrm>
            <a:off x="971550" y="2122225"/>
            <a:ext cx="10367962" cy="2706949"/>
          </a:xfrm>
          <a:prstGeom prst="rect">
            <a:avLst/>
          </a:prstGeom>
        </p:spPr>
      </p:pic>
      <p:sp>
        <p:nvSpPr>
          <p:cNvPr id="11" name="TextBox 10"/>
          <p:cNvSpPr txBox="1"/>
          <p:nvPr/>
        </p:nvSpPr>
        <p:spPr>
          <a:xfrm>
            <a:off x="1895475" y="4991100"/>
            <a:ext cx="9496425" cy="1384995"/>
          </a:xfrm>
          <a:prstGeom prst="rect">
            <a:avLst/>
          </a:prstGeom>
          <a:noFill/>
        </p:spPr>
        <p:txBody>
          <a:bodyPr wrap="square" rtlCol="0">
            <a:spAutoFit/>
          </a:bodyPr>
          <a:lstStyle/>
          <a:p>
            <a:pPr algn="ctr"/>
            <a:r>
              <a:rPr lang="vi-VN" sz="2800" b="1" i="1" dirty="0">
                <a:solidFill>
                  <a:srgbClr val="FF0000"/>
                </a:solidFill>
                <a:latin typeface="Calibri" panose="020F0502020204030204" pitchFamily="34" charset="0"/>
                <a:cs typeface="Calibri" panose="020F0502020204030204" pitchFamily="34" charset="0"/>
              </a:rPr>
              <a:t>Số tiền Hà đưa cô bán hàng là:</a:t>
            </a:r>
            <a:endParaRPr lang="vi-VN" sz="2800" b="1" i="1" dirty="0">
              <a:solidFill>
                <a:srgbClr val="FF0000"/>
              </a:solidFill>
              <a:latin typeface="Calibri" panose="020F0502020204030204" pitchFamily="34" charset="0"/>
              <a:cs typeface="Calibri" panose="020F0502020204030204" pitchFamily="34" charset="0"/>
            </a:endParaRPr>
          </a:p>
          <a:p>
            <a:pPr algn="ctr"/>
            <a:r>
              <a:rPr lang="vi-VN" sz="2800" b="1" i="1" dirty="0">
                <a:solidFill>
                  <a:srgbClr val="FF0000"/>
                </a:solidFill>
                <a:latin typeface="Calibri" panose="020F0502020204030204" pitchFamily="34" charset="0"/>
                <a:cs typeface="Calibri" panose="020F0502020204030204" pitchFamily="34" charset="0"/>
              </a:rPr>
              <a:t>100 000 × 2 + 20 000 × 2 + 10 000 × 2 = 260 000 (đồng)</a:t>
            </a:r>
            <a:endParaRPr lang="vi-VN" sz="2800" b="1" i="1" dirty="0">
              <a:solidFill>
                <a:srgbClr val="FF0000"/>
              </a:solidFill>
              <a:latin typeface="Calibri" panose="020F0502020204030204" pitchFamily="34" charset="0"/>
              <a:cs typeface="Calibri" panose="020F0502020204030204" pitchFamily="34" charset="0"/>
            </a:endParaRPr>
          </a:p>
          <a:p>
            <a:pPr algn="just"/>
            <a:r>
              <a:rPr lang="vi-VN" sz="2800" b="1" i="1" dirty="0">
                <a:solidFill>
                  <a:srgbClr val="FF0000"/>
                </a:solidFill>
                <a:latin typeface="Calibri" panose="020F0502020204030204" pitchFamily="34" charset="0"/>
                <a:cs typeface="Calibri" panose="020F0502020204030204" pitchFamily="34" charset="0"/>
              </a:rPr>
              <a:t>→ Hà đã trả đủ tiền. </a:t>
            </a:r>
            <a:endParaRPr lang="vi-VN" sz="2800" b="1" i="1"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258b2ad2d693f5628e36517393941e13"/>
          <p:cNvPicPr>
            <a:picLocks noChangeAspect="1"/>
          </p:cNvPicPr>
          <p:nvPr/>
        </p:nvPicPr>
        <p:blipFill>
          <a:blip r:embed="rId2"/>
          <a:stretch>
            <a:fillRect/>
          </a:stretch>
        </p:blipFill>
        <p:spPr>
          <a:xfrm>
            <a:off x="1849348" y="42545"/>
            <a:ext cx="8537825" cy="6772910"/>
          </a:xfrm>
          <a:prstGeom prst="rect">
            <a:avLst/>
          </a:prstGeom>
        </p:spPr>
      </p:pic>
      <p:pic>
        <p:nvPicPr>
          <p:cNvPr id="4" name="图片 3" descr="undefined (17)"/>
          <p:cNvPicPr>
            <a:picLocks noChangeAspect="1"/>
          </p:cNvPicPr>
          <p:nvPr/>
        </p:nvPicPr>
        <p:blipFill>
          <a:blip r:embed="rId3"/>
          <a:srcRect r="53034" b="34472"/>
          <a:stretch>
            <a:fillRect/>
          </a:stretch>
        </p:blipFill>
        <p:spPr>
          <a:xfrm>
            <a:off x="90556" y="2622728"/>
            <a:ext cx="2974975" cy="4151630"/>
          </a:xfrm>
          <a:prstGeom prst="rect">
            <a:avLst/>
          </a:prstGeom>
        </p:spPr>
      </p:pic>
      <p:pic>
        <p:nvPicPr>
          <p:cNvPr id="5" name="图片 4" descr="undefined (17)"/>
          <p:cNvPicPr>
            <a:picLocks noChangeAspect="1"/>
          </p:cNvPicPr>
          <p:nvPr/>
        </p:nvPicPr>
        <p:blipFill>
          <a:blip r:embed="rId3"/>
          <a:srcRect r="53034" b="34472"/>
          <a:stretch>
            <a:fillRect/>
          </a:stretch>
        </p:blipFill>
        <p:spPr>
          <a:xfrm flipH="1">
            <a:off x="9451168" y="2706370"/>
            <a:ext cx="2974975" cy="4151630"/>
          </a:xfrm>
          <a:prstGeom prst="rect">
            <a:avLst/>
          </a:prstGeom>
        </p:spPr>
      </p:pic>
      <p:sp>
        <p:nvSpPr>
          <p:cNvPr id="3" name="矩形: 圆角 13"/>
          <p:cNvSpPr/>
          <p:nvPr/>
        </p:nvSpPr>
        <p:spPr>
          <a:xfrm>
            <a:off x="2174233" y="1790044"/>
            <a:ext cx="8036560" cy="675640"/>
          </a:xfrm>
          <a:prstGeom prst="roundRect">
            <a:avLst>
              <a:gd name="adj" fmla="val 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Thứ</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ngày</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tháng</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 </a:t>
            </a:r>
            <a:r>
              <a:rPr kumimoji="0" lang="en-US" altLang="zh-CN" sz="4000" b="1" i="0" u="none" strike="noStrike" kern="1200" cap="none" spc="0" normalizeH="0" baseline="0" noProof="0" dirty="0" err="1">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năm</a:t>
            </a:r>
            <a:r>
              <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rPr>
              <a:t> …</a:t>
            </a:r>
            <a:endParaRPr kumimoji="0" lang="en-US" altLang="zh-CN" sz="4000" b="1" i="0" u="none" strike="noStrike" kern="1200" cap="none" spc="0" normalizeH="0" baseline="0" noProof="0" dirty="0">
              <a:ln>
                <a:noFill/>
              </a:ln>
              <a:solidFill>
                <a:prstClr val="black"/>
              </a:solidFill>
              <a:effectLst/>
              <a:uLnTx/>
              <a:uFillTx/>
              <a:latin typeface="Calibri" panose="020F0502020204030204" pitchFamily="34" charset="0"/>
              <a:ea typeface="Microsoft YaHei" panose="020B0503020204020204" pitchFamily="34" charset="-122"/>
              <a:cs typeface="Calibri" panose="020F0502020204030204" pitchFamily="34" charset="0"/>
              <a:sym typeface="迷你简细行楷" panose="02010609000101010101" charset="-122"/>
            </a:endParaRPr>
          </a:p>
        </p:txBody>
      </p:sp>
      <p:grpSp>
        <p:nvGrpSpPr>
          <p:cNvPr id="8" name="Group 7"/>
          <p:cNvGrpSpPr/>
          <p:nvPr/>
        </p:nvGrpSpPr>
        <p:grpSpPr>
          <a:xfrm>
            <a:off x="4927593" y="2486004"/>
            <a:ext cx="1942465" cy="1042670"/>
            <a:chOff x="7012" y="1646"/>
            <a:chExt cx="3411" cy="1551"/>
          </a:xfrm>
        </p:grpSpPr>
        <p:pic>
          <p:nvPicPr>
            <p:cNvPr id="9" name="Picture 8"/>
            <p:cNvPicPr/>
            <p:nvPr/>
          </p:nvPicPr>
          <p:blipFill>
            <a:blip r:embed="rId4">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10" name="Text Box 10"/>
            <p:cNvSpPr txBox="1"/>
            <p:nvPr/>
          </p:nvSpPr>
          <p:spPr>
            <a:xfrm>
              <a:off x="7704" y="2106"/>
              <a:ext cx="2719" cy="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white"/>
                  </a:solidFill>
                  <a:effectLst/>
                  <a:uLnTx/>
                  <a:uFillTx/>
                  <a:latin typeface="Coiny" panose="02000903060500060000" charset="0"/>
                  <a:ea typeface="+mn-ea"/>
                  <a:cs typeface="Coiny" panose="02000903060500060000" charset="0"/>
                </a:rPr>
                <a:t>TOÁN</a:t>
              </a:r>
              <a:endParaRPr kumimoji="0" lang="en-US" sz="3200" b="0" i="0" u="none" strike="noStrike" kern="1200" cap="none" spc="0" normalizeH="0" baseline="0" noProof="0">
                <a:ln>
                  <a:noFill/>
                </a:ln>
                <a:solidFill>
                  <a:prstClr val="white"/>
                </a:solidFill>
                <a:effectLst/>
                <a:uLnTx/>
                <a:uFillTx/>
                <a:latin typeface="Coiny" panose="02000903060500060000" charset="0"/>
                <a:ea typeface="+mn-ea"/>
                <a:cs typeface="Coiny" panose="02000903060500060000" charset="0"/>
              </a:endParaRPr>
            </a:p>
          </p:txBody>
        </p:sp>
      </p:grpSp>
      <p:pic>
        <p:nvPicPr>
          <p:cNvPr id="7" name="Picture 6"/>
          <p:cNvPicPr>
            <a:picLocks noChangeAspect="1"/>
          </p:cNvPicPr>
          <p:nvPr/>
        </p:nvPicPr>
        <p:blipFill>
          <a:blip r:embed="rId5"/>
          <a:stretch>
            <a:fillRect/>
          </a:stretch>
        </p:blipFill>
        <p:spPr>
          <a:xfrm>
            <a:off x="2690308" y="3572176"/>
            <a:ext cx="7230483" cy="184724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2057" y="2648621"/>
            <a:ext cx="2886319" cy="288631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2" name="Group 1"/>
          <p:cNvGrpSpPr/>
          <p:nvPr/>
        </p:nvGrpSpPr>
        <p:grpSpPr>
          <a:xfrm rot="11258933">
            <a:off x="1809709" y="328645"/>
            <a:ext cx="11948592" cy="5580278"/>
            <a:chOff x="-2916" y="5691"/>
            <a:chExt cx="10464" cy="7930"/>
          </a:xfrm>
        </p:grpSpPr>
        <p:pic>
          <p:nvPicPr>
            <p:cNvPr id="3" name="图片 8"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6" name="Text Box 24"/>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Thiên Vương là hành tinh đầu tiên trong Hệ Mặt trời được phát hiện chỉ bằng kính thiên văn. Nhà thiên văn học người Đức William Herschel là người đã phát hiện ra hành tinh này vào năm 1781.</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5" name="图片 14" descr="a6a6d201e3a52359e6f7f4c39de68391"/>
          <p:cNvPicPr>
            <a:picLocks noChangeAspect="1"/>
          </p:cNvPicPr>
          <p:nvPr/>
        </p:nvPicPr>
        <p:blipFill>
          <a:blip r:embed="rId2"/>
          <a:stretch>
            <a:fillRect/>
          </a:stretch>
        </p:blipFill>
        <p:spPr>
          <a:xfrm>
            <a:off x="1545590" y="-344805"/>
            <a:ext cx="10834770" cy="7316470"/>
          </a:xfrm>
          <a:prstGeom prst="rect">
            <a:avLst/>
          </a:prstGeom>
        </p:spPr>
      </p:pic>
      <p:pic>
        <p:nvPicPr>
          <p:cNvPr id="2" name="图片 6" descr="undefined (16)"/>
          <p:cNvPicPr>
            <a:picLocks noChangeAspect="1"/>
          </p:cNvPicPr>
          <p:nvPr/>
        </p:nvPicPr>
        <p:blipFill>
          <a:blip r:embed="rId3"/>
          <a:stretch>
            <a:fillRect/>
          </a:stretch>
        </p:blipFill>
        <p:spPr>
          <a:xfrm>
            <a:off x="-81280" y="3660915"/>
            <a:ext cx="5516309" cy="3225660"/>
          </a:xfrm>
          <a:prstGeom prst="rect">
            <a:avLst/>
          </a:prstGeom>
        </p:spPr>
      </p:pic>
      <p:pic>
        <p:nvPicPr>
          <p:cNvPr id="3" name="Picture 2" descr="Picture1"/>
          <p:cNvPicPr>
            <a:picLocks noChangeAspect="1"/>
          </p:cNvPicPr>
          <p:nvPr/>
        </p:nvPicPr>
        <p:blipFill>
          <a:blip r:embed="rId4"/>
          <a:stretch>
            <a:fillRect/>
          </a:stretch>
        </p:blipFill>
        <p:spPr>
          <a:xfrm>
            <a:off x="4274585" y="2207195"/>
            <a:ext cx="4968240" cy="275018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2"/>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2"/>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3"/>
          <a:stretch>
            <a:fillRect/>
          </a:stretch>
        </p:blipFill>
        <p:spPr>
          <a:xfrm>
            <a:off x="2365252" y="310514"/>
            <a:ext cx="7744519" cy="6092326"/>
          </a:xfrm>
          <a:prstGeom prst="rect">
            <a:avLst/>
          </a:prstGeom>
        </p:spPr>
      </p:pic>
      <p:pic>
        <p:nvPicPr>
          <p:cNvPr id="2" name="Picture 1"/>
          <p:cNvPicPr>
            <a:picLocks noChangeAspect="1"/>
          </p:cNvPicPr>
          <p:nvPr/>
        </p:nvPicPr>
        <p:blipFill>
          <a:blip r:embed="rId4"/>
          <a:stretch>
            <a:fillRect/>
          </a:stretch>
        </p:blipFill>
        <p:spPr>
          <a:xfrm>
            <a:off x="4027468" y="2245834"/>
            <a:ext cx="3993226" cy="302387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287" y="2534653"/>
            <a:ext cx="1134978" cy="113497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059" y="4186990"/>
            <a:ext cx="2354941" cy="287691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683662" y="2535928"/>
            <a:ext cx="1134978" cy="113242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367328" y="2534648"/>
            <a:ext cx="1134978" cy="1134978"/>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9186679" y="2540669"/>
            <a:ext cx="1121781" cy="113497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558583" y="2532528"/>
            <a:ext cx="1134978" cy="1123196"/>
          </a:xfrm>
          <a:prstGeom prst="rect">
            <a:avLst/>
          </a:prstGeom>
        </p:spPr>
      </p:pic>
      <p:grpSp>
        <p:nvGrpSpPr>
          <p:cNvPr id="2" name="Group 1"/>
          <p:cNvGrpSpPr/>
          <p:nvPr/>
        </p:nvGrpSpPr>
        <p:grpSpPr>
          <a:xfrm>
            <a:off x="11506200" y="481965"/>
            <a:ext cx="5235575" cy="2316480"/>
            <a:chOff x="14105" y="810"/>
            <a:chExt cx="8245" cy="3648"/>
          </a:xfrm>
        </p:grpSpPr>
        <p:sp>
          <p:nvSpPr>
            <p:cNvPr id="3" name="Horizontal Scroll 7"/>
            <p:cNvSpPr/>
            <p:nvPr/>
          </p:nvSpPr>
          <p:spPr>
            <a:xfrm>
              <a:off x="14105" y="810"/>
              <a:ext cx="8245" cy="3649"/>
            </a:xfrm>
            <a:prstGeom prst="horizontalScroll">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Picture4"/>
            <p:cNvPicPr>
              <a:picLocks noChangeAspect="1"/>
            </p:cNvPicPr>
            <p:nvPr/>
          </p:nvPicPr>
          <p:blipFill>
            <a:blip r:embed="rId8"/>
            <a:stretch>
              <a:fillRect/>
            </a:stretch>
          </p:blipFill>
          <p:spPr>
            <a:xfrm>
              <a:off x="14766" y="1814"/>
              <a:ext cx="7584" cy="1642"/>
            </a:xfrm>
            <a:prstGeom prst="rect">
              <a:avLst/>
            </a:prstGeom>
          </p:spPr>
        </p:pic>
      </p:grpSp>
      <p:pic>
        <p:nvPicPr>
          <p:cNvPr id="6" name="图片 4" descr="C:\Users\HP\Downloads\Picture2.pngPicture2"/>
          <p:cNvPicPr>
            <a:picLocks noChangeAspect="1"/>
          </p:cNvPicPr>
          <p:nvPr/>
        </p:nvPicPr>
        <p:blipFill>
          <a:blip r:embed="rId9"/>
          <a:srcRect l="38959" t="25262" r="29770" b="26726"/>
          <a:stretch>
            <a:fillRect/>
          </a:stretch>
        </p:blipFill>
        <p:spPr>
          <a:xfrm>
            <a:off x="10185400" y="67945"/>
            <a:ext cx="2102485" cy="3228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0" presetClass="path" presetSubtype="0" accel="50000" decel="50000" fill="hold" nodeType="withEffect">
                                  <p:stCondLst>
                                    <p:cond delay="0"/>
                                  </p:stCondLst>
                                  <p:childTnLst>
                                    <p:animMotion origin="layout" path="M -3.54167E-6 -3.7037E-7 C -0.08177 0.01088 -0.32135 -0.01389 -0.41406 0.10185 C -0.50664 0.21759 -0.23906 0.50556 -0.46354 0.5787 C -0.68789 0.65185 -1.32291 0.49931 -1.53645 0.46759 " pathEditMode="relative" rAng="0" ptsTypes="AAAA">
                                      <p:cBhvr>
                                        <p:cTn id="12" dur="5000" fill="hold"/>
                                        <p:tgtEl>
                                          <p:spTgt spid="2"/>
                                        </p:tgtEl>
                                        <p:attrNameLst>
                                          <p:attrName>ppt_x</p:attrName>
                                          <p:attrName>ppt_y</p:attrName>
                                        </p:attrNameLst>
                                      </p:cBhvr>
                                      <p:rCtr x="-76823" y="29907"/>
                                    </p:animMotion>
                                  </p:childTnLst>
                                </p:cTn>
                              </p:par>
                              <p:par>
                                <p:cTn id="13" presetID="0" presetClass="path" presetSubtype="0" accel="50000" decel="50000" fill="hold" nodeType="withEffect">
                                  <p:stCondLst>
                                    <p:cond delay="0"/>
                                  </p:stCondLst>
                                  <p:childTnLst>
                                    <p:animMotion origin="layout" path="M -4.58333E-6 1.11111E-6 C -0.08177 0.01088 -0.32122 -0.01389 -0.41406 0.10185 C -0.50664 0.21759 -0.23906 0.50555 -0.46341 0.5787 C -0.68789 0.65185 -1.32291 0.4993 -1.53645 0.46759 " pathEditMode="relative" rAng="0" ptsTypes="AAAA">
                                      <p:cBhvr>
                                        <p:cTn id="14" dur="5000" fill="hold"/>
                                        <p:tgtEl>
                                          <p:spTgt spid="6"/>
                                        </p:tgtEl>
                                        <p:attrNameLst>
                                          <p:attrName>ppt_x</p:attrName>
                                          <p:attrName>ppt_y</p:attrName>
                                        </p:attrNameLst>
                                      </p:cBhvr>
                                      <p:rCtr x="-76823" y="2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425" y="794637"/>
            <a:ext cx="3070057" cy="307005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grpSp>
        <p:nvGrpSpPr>
          <p:cNvPr id="23" name="Group 22"/>
          <p:cNvGrpSpPr/>
          <p:nvPr/>
        </p:nvGrpSpPr>
        <p:grpSpPr>
          <a:xfrm>
            <a:off x="1202026" y="1983804"/>
            <a:ext cx="8383905" cy="3574415"/>
            <a:chOff x="-2783" y="1765"/>
            <a:chExt cx="13203" cy="5629"/>
          </a:xfrm>
        </p:grpSpPr>
        <p:pic>
          <p:nvPicPr>
            <p:cNvPr id="24" name="图片 3"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783" y="1765"/>
              <a:ext cx="13203" cy="5629"/>
            </a:xfrm>
            <a:prstGeom prst="rect">
              <a:avLst/>
            </a:prstGeom>
          </p:spPr>
        </p:pic>
        <p:pic>
          <p:nvPicPr>
            <p:cNvPr id="25" name="Picture 24" descr="Picture11"/>
            <p:cNvPicPr>
              <a:picLocks noChangeAspect="1"/>
            </p:cNvPicPr>
            <p:nvPr/>
          </p:nvPicPr>
          <p:blipFill>
            <a:blip r:embed="rId6"/>
            <a:stretch>
              <a:fillRect/>
            </a:stretch>
          </p:blipFill>
          <p:spPr>
            <a:xfrm>
              <a:off x="1480" y="2029"/>
              <a:ext cx="3168" cy="1536"/>
            </a:xfrm>
            <a:prstGeom prst="rect">
              <a:avLst/>
            </a:prstGeom>
          </p:spPr>
        </p:pic>
      </p:grpSp>
      <p:sp>
        <p:nvSpPr>
          <p:cNvPr id="26" name="Text Box 24"/>
          <p:cNvSpPr txBox="1"/>
          <p:nvPr/>
        </p:nvSpPr>
        <p:spPr>
          <a:xfrm>
            <a:off x="2546942" y="3055506"/>
            <a:ext cx="496963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sao</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Hỏa</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256854" y="0"/>
            <a:ext cx="11784458" cy="6858000"/>
          </a:xfrm>
          <a:prstGeom prst="rect">
            <a:avLst/>
          </a:prstGeom>
        </p:spPr>
      </p:pic>
      <p:pic>
        <p:nvPicPr>
          <p:cNvPr id="3" name="Picture 2"/>
          <p:cNvPicPr>
            <a:picLocks noChangeAspect="1"/>
          </p:cNvPicPr>
          <p:nvPr/>
        </p:nvPicPr>
        <p:blipFill>
          <a:blip r:embed="rId3"/>
          <a:stretch>
            <a:fillRect/>
          </a:stretch>
        </p:blipFill>
        <p:spPr>
          <a:xfrm>
            <a:off x="1404937" y="2000250"/>
            <a:ext cx="390525" cy="419100"/>
          </a:xfrm>
          <a:prstGeom prst="rect">
            <a:avLst/>
          </a:prstGeom>
        </p:spPr>
      </p:pic>
      <p:sp>
        <p:nvSpPr>
          <p:cNvPr id="4" name="TextBox 3"/>
          <p:cNvSpPr txBox="1"/>
          <p:nvPr/>
        </p:nvSpPr>
        <p:spPr>
          <a:xfrm>
            <a:off x="981075" y="2638425"/>
            <a:ext cx="1866900" cy="830997"/>
          </a:xfrm>
          <a:prstGeom prst="rect">
            <a:avLst/>
          </a:prstGeom>
          <a:noFill/>
        </p:spPr>
        <p:txBody>
          <a:bodyPr wrap="square" rtlCol="0">
            <a:spAutoFit/>
          </a:bodyPr>
          <a:lstStyle/>
          <a:p>
            <a:r>
              <a:rPr lang="en-US" sz="2400" dirty="0"/>
              <a:t>1 </a:t>
            </a:r>
            <a:r>
              <a:rPr lang="en-US" sz="2400" dirty="0" err="1"/>
              <a:t>đơn</a:t>
            </a:r>
            <a:r>
              <a:rPr lang="en-US" sz="2400" dirty="0"/>
              <a:t> </a:t>
            </a:r>
            <a:r>
              <a:rPr lang="en-US" sz="2400" dirty="0" err="1"/>
              <a:t>vị</a:t>
            </a:r>
            <a:endParaRPr lang="en-US" sz="2400" dirty="0"/>
          </a:p>
          <a:p>
            <a:r>
              <a:rPr lang="en-US" sz="2400" dirty="0" err="1"/>
              <a:t>Viết</a:t>
            </a:r>
            <a:r>
              <a:rPr lang="en-US" sz="2400" dirty="0"/>
              <a:t> </a:t>
            </a:r>
            <a:r>
              <a:rPr lang="en-US" sz="2400" dirty="0" err="1"/>
              <a:t>số</a:t>
            </a:r>
            <a:r>
              <a:rPr lang="en-US" sz="2400" dirty="0"/>
              <a:t>: 1</a:t>
            </a:r>
            <a:endParaRPr lang="en-US" sz="2400" dirty="0"/>
          </a:p>
        </p:txBody>
      </p:sp>
      <p:pic>
        <p:nvPicPr>
          <p:cNvPr id="6" name="Picture 5"/>
          <p:cNvPicPr>
            <a:picLocks noChangeAspect="1"/>
          </p:cNvPicPr>
          <p:nvPr/>
        </p:nvPicPr>
        <p:blipFill>
          <a:blip r:embed="rId4"/>
          <a:stretch>
            <a:fillRect/>
          </a:stretch>
        </p:blipFill>
        <p:spPr>
          <a:xfrm>
            <a:off x="3967162" y="747712"/>
            <a:ext cx="600075" cy="1876425"/>
          </a:xfrm>
          <a:prstGeom prst="rect">
            <a:avLst/>
          </a:prstGeom>
        </p:spPr>
      </p:pic>
      <p:sp>
        <p:nvSpPr>
          <p:cNvPr id="9" name="TextBox 8"/>
          <p:cNvSpPr txBox="1"/>
          <p:nvPr/>
        </p:nvSpPr>
        <p:spPr>
          <a:xfrm>
            <a:off x="2924175" y="2628900"/>
            <a:ext cx="2667000" cy="830997"/>
          </a:xfrm>
          <a:prstGeom prst="rect">
            <a:avLst/>
          </a:prstGeom>
          <a:noFill/>
        </p:spPr>
        <p:txBody>
          <a:bodyPr wrap="square" rtlCol="0">
            <a:spAutoFit/>
          </a:bodyPr>
          <a:lstStyle/>
          <a:p>
            <a:r>
              <a:rPr lang="en-US" sz="2400" dirty="0"/>
              <a:t>10 </a:t>
            </a:r>
            <a:r>
              <a:rPr lang="en-US" sz="2400" dirty="0" err="1"/>
              <a:t>đơn</a:t>
            </a:r>
            <a:r>
              <a:rPr lang="en-US" sz="2400" dirty="0"/>
              <a:t> </a:t>
            </a:r>
            <a:r>
              <a:rPr lang="en-US" sz="2400" dirty="0" err="1"/>
              <a:t>vị</a:t>
            </a:r>
            <a:r>
              <a:rPr lang="en-US" sz="2400" dirty="0"/>
              <a:t> = 1 </a:t>
            </a:r>
            <a:r>
              <a:rPr lang="en-US" sz="2400" dirty="0" err="1"/>
              <a:t>chục</a:t>
            </a:r>
            <a:endParaRPr lang="en-US" sz="2400" dirty="0"/>
          </a:p>
          <a:p>
            <a:r>
              <a:rPr lang="en-US" sz="2400" dirty="0" err="1"/>
              <a:t>Viết</a:t>
            </a:r>
            <a:r>
              <a:rPr lang="en-US" sz="2400" dirty="0"/>
              <a:t> </a:t>
            </a:r>
            <a:r>
              <a:rPr lang="en-US" sz="2400" dirty="0" err="1"/>
              <a:t>số</a:t>
            </a:r>
            <a:r>
              <a:rPr lang="en-US" sz="2400" dirty="0"/>
              <a:t>: 10</a:t>
            </a:r>
            <a:endParaRPr lang="en-US" sz="2400" dirty="0"/>
          </a:p>
        </p:txBody>
      </p:sp>
      <p:pic>
        <p:nvPicPr>
          <p:cNvPr id="13" name="Picture 12"/>
          <p:cNvPicPr>
            <a:picLocks noChangeAspect="1"/>
          </p:cNvPicPr>
          <p:nvPr/>
        </p:nvPicPr>
        <p:blipFill>
          <a:blip r:embed="rId5"/>
          <a:stretch>
            <a:fillRect/>
          </a:stretch>
        </p:blipFill>
        <p:spPr>
          <a:xfrm>
            <a:off x="6238875" y="671512"/>
            <a:ext cx="2057400" cy="2009775"/>
          </a:xfrm>
          <a:prstGeom prst="rect">
            <a:avLst/>
          </a:prstGeom>
        </p:spPr>
      </p:pic>
      <p:sp>
        <p:nvSpPr>
          <p:cNvPr id="14" name="TextBox 13"/>
          <p:cNvSpPr txBox="1"/>
          <p:nvPr/>
        </p:nvSpPr>
        <p:spPr>
          <a:xfrm>
            <a:off x="5924550" y="2638425"/>
            <a:ext cx="2667000" cy="830997"/>
          </a:xfrm>
          <a:prstGeom prst="rect">
            <a:avLst/>
          </a:prstGeom>
          <a:noFill/>
        </p:spPr>
        <p:txBody>
          <a:bodyPr wrap="square" rtlCol="0">
            <a:spAutoFit/>
          </a:bodyPr>
          <a:lstStyle/>
          <a:p>
            <a:r>
              <a:rPr lang="en-US" sz="2400" dirty="0"/>
              <a:t>10 </a:t>
            </a:r>
            <a:r>
              <a:rPr lang="en-US" sz="2400" dirty="0" err="1"/>
              <a:t>chục</a:t>
            </a:r>
            <a:r>
              <a:rPr lang="en-US" sz="2400" dirty="0"/>
              <a:t> = 1 </a:t>
            </a:r>
            <a:r>
              <a:rPr lang="en-US" sz="2400" dirty="0" err="1"/>
              <a:t>trăm</a:t>
            </a:r>
            <a:endParaRPr lang="en-US" sz="2400" dirty="0"/>
          </a:p>
          <a:p>
            <a:r>
              <a:rPr lang="en-US" sz="2400" dirty="0" err="1"/>
              <a:t>Viết</a:t>
            </a:r>
            <a:r>
              <a:rPr lang="en-US" sz="2400" dirty="0"/>
              <a:t> </a:t>
            </a:r>
            <a:r>
              <a:rPr lang="en-US" sz="2400" dirty="0" err="1"/>
              <a:t>số</a:t>
            </a:r>
            <a:r>
              <a:rPr lang="en-US" sz="2400" dirty="0"/>
              <a:t>: 100</a:t>
            </a:r>
            <a:endParaRPr lang="en-US" sz="2400" dirty="0"/>
          </a:p>
        </p:txBody>
      </p:sp>
      <p:pic>
        <p:nvPicPr>
          <p:cNvPr id="18" name="Picture 17"/>
          <p:cNvPicPr>
            <a:picLocks noChangeAspect="1"/>
          </p:cNvPicPr>
          <p:nvPr/>
        </p:nvPicPr>
        <p:blipFill>
          <a:blip r:embed="rId6"/>
          <a:stretch>
            <a:fillRect/>
          </a:stretch>
        </p:blipFill>
        <p:spPr>
          <a:xfrm>
            <a:off x="9024938" y="538163"/>
            <a:ext cx="2338388" cy="2025444"/>
          </a:xfrm>
          <a:prstGeom prst="rect">
            <a:avLst/>
          </a:prstGeom>
        </p:spPr>
      </p:pic>
      <p:sp>
        <p:nvSpPr>
          <p:cNvPr id="19" name="TextBox 18"/>
          <p:cNvSpPr txBox="1"/>
          <p:nvPr/>
        </p:nvSpPr>
        <p:spPr>
          <a:xfrm>
            <a:off x="9029700" y="2647950"/>
            <a:ext cx="2667000" cy="830997"/>
          </a:xfrm>
          <a:prstGeom prst="rect">
            <a:avLst/>
          </a:prstGeom>
          <a:noFill/>
        </p:spPr>
        <p:txBody>
          <a:bodyPr wrap="square" rtlCol="0">
            <a:spAutoFit/>
          </a:bodyPr>
          <a:lstStyle/>
          <a:p>
            <a:r>
              <a:rPr lang="en-US" sz="2400" dirty="0"/>
              <a:t>10 </a:t>
            </a:r>
            <a:r>
              <a:rPr lang="en-US" sz="2400" dirty="0" err="1"/>
              <a:t>trăm</a:t>
            </a:r>
            <a:r>
              <a:rPr lang="en-US" sz="2400" dirty="0"/>
              <a:t> = 1 </a:t>
            </a:r>
            <a:r>
              <a:rPr lang="en-US" sz="2400" dirty="0" err="1"/>
              <a:t>nghìn</a:t>
            </a:r>
            <a:endParaRPr lang="en-US" sz="2400" dirty="0"/>
          </a:p>
          <a:p>
            <a:r>
              <a:rPr lang="en-US" sz="2400" dirty="0" err="1"/>
              <a:t>Viết</a:t>
            </a:r>
            <a:r>
              <a:rPr lang="en-US" sz="2400" dirty="0"/>
              <a:t> </a:t>
            </a:r>
            <a:r>
              <a:rPr lang="en-US" sz="2400" dirty="0" err="1"/>
              <a:t>số</a:t>
            </a:r>
            <a:r>
              <a:rPr lang="en-US" sz="2400" dirty="0"/>
              <a:t>: 1 000</a:t>
            </a:r>
            <a:endParaRPr lang="en-US" sz="2400" dirty="0"/>
          </a:p>
        </p:txBody>
      </p:sp>
      <p:pic>
        <p:nvPicPr>
          <p:cNvPr id="21" name="Picture 20"/>
          <p:cNvPicPr>
            <a:picLocks noChangeAspect="1"/>
          </p:cNvPicPr>
          <p:nvPr/>
        </p:nvPicPr>
        <p:blipFill>
          <a:blip r:embed="rId7"/>
          <a:stretch>
            <a:fillRect/>
          </a:stretch>
        </p:blipFill>
        <p:spPr>
          <a:xfrm>
            <a:off x="2743200" y="3838575"/>
            <a:ext cx="6991350" cy="1428750"/>
          </a:xfrm>
          <a:prstGeom prst="rect">
            <a:avLst/>
          </a:prstGeom>
        </p:spPr>
      </p:pic>
      <p:sp>
        <p:nvSpPr>
          <p:cNvPr id="22" name="TextBox 21"/>
          <p:cNvSpPr txBox="1"/>
          <p:nvPr/>
        </p:nvSpPr>
        <p:spPr>
          <a:xfrm>
            <a:off x="4819650" y="5181600"/>
            <a:ext cx="3619500" cy="830997"/>
          </a:xfrm>
          <a:prstGeom prst="rect">
            <a:avLst/>
          </a:prstGeom>
          <a:noFill/>
        </p:spPr>
        <p:txBody>
          <a:bodyPr wrap="square" rtlCol="0">
            <a:spAutoFit/>
          </a:bodyPr>
          <a:lstStyle/>
          <a:p>
            <a:r>
              <a:rPr lang="en-US" sz="2400" dirty="0"/>
              <a:t>10 </a:t>
            </a:r>
            <a:r>
              <a:rPr lang="en-US" sz="2400" dirty="0" err="1"/>
              <a:t>nghìn</a:t>
            </a:r>
            <a:r>
              <a:rPr lang="en-US" sz="2400" dirty="0"/>
              <a:t> = 1 </a:t>
            </a:r>
            <a:r>
              <a:rPr lang="en-US" sz="2400" dirty="0" err="1"/>
              <a:t>chục</a:t>
            </a:r>
            <a:r>
              <a:rPr lang="en-US" sz="2400" dirty="0"/>
              <a:t> </a:t>
            </a:r>
            <a:r>
              <a:rPr lang="en-US" sz="2400" dirty="0" err="1"/>
              <a:t>nghìn</a:t>
            </a:r>
            <a:endParaRPr lang="en-US" sz="2400" dirty="0"/>
          </a:p>
          <a:p>
            <a:r>
              <a:rPr lang="en-US" sz="2400" dirty="0" err="1"/>
              <a:t>Viết</a:t>
            </a:r>
            <a:r>
              <a:rPr lang="en-US" sz="2400" dirty="0"/>
              <a:t> </a:t>
            </a:r>
            <a:r>
              <a:rPr lang="en-US" sz="2400" dirty="0" err="1"/>
              <a:t>số</a:t>
            </a:r>
            <a:r>
              <a:rPr lang="en-US" sz="2400" dirty="0"/>
              <a:t>: 10 000</a:t>
            </a:r>
            <a:endParaRPr lang="en-US" sz="2400" dirty="0"/>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down)">
                                      <p:cBhvr>
                                        <p:cTn id="38" dur="500"/>
                                        <p:tgtEl>
                                          <p:spTgt spid="14">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wipe(down)">
                                      <p:cBhvr>
                                        <p:cTn id="41" dur="500"/>
                                        <p:tgtEl>
                                          <p:spTgt spid="1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wipe(down)">
                                      <p:cBhvr>
                                        <p:cTn id="51" dur="500"/>
                                        <p:tgtEl>
                                          <p:spTgt spid="19">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animEffect transition="in" filter="wipe(down)">
                                      <p:cBhvr>
                                        <p:cTn id="54" dur="500"/>
                                        <p:tgtEl>
                                          <p:spTgt spid="1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wipe(down)">
                                      <p:cBhvr>
                                        <p:cTn id="64" dur="500"/>
                                        <p:tgtEl>
                                          <p:spTgt spid="22">
                                            <p:txEl>
                                              <p:pRg st="0" end="0"/>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Effect transition="in" filter="wipe(down)">
                                      <p:cBhvr>
                                        <p:cTn id="6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7" name="Picture 6" descr="Picture1"/>
          <p:cNvPicPr>
            <a:picLocks noChangeAspect="1"/>
          </p:cNvPicPr>
          <p:nvPr/>
        </p:nvPicPr>
        <p:blipFill>
          <a:blip r:embed="rId2"/>
          <a:stretch>
            <a:fillRect/>
          </a:stretch>
        </p:blipFill>
        <p:spPr>
          <a:xfrm>
            <a:off x="256854" y="0"/>
            <a:ext cx="11784458" cy="6858000"/>
          </a:xfrm>
          <a:prstGeom prst="rect">
            <a:avLst/>
          </a:prstGeom>
        </p:spPr>
      </p:pic>
      <p:pic>
        <p:nvPicPr>
          <p:cNvPr id="5" name="Picture 4"/>
          <p:cNvPicPr>
            <a:picLocks noChangeAspect="1"/>
          </p:cNvPicPr>
          <p:nvPr/>
        </p:nvPicPr>
        <p:blipFill>
          <a:blip r:embed="rId3"/>
          <a:stretch>
            <a:fillRect/>
          </a:stretch>
        </p:blipFill>
        <p:spPr>
          <a:xfrm>
            <a:off x="985838" y="2209801"/>
            <a:ext cx="3976687" cy="1814158"/>
          </a:xfrm>
          <a:prstGeom prst="rect">
            <a:avLst/>
          </a:prstGeom>
        </p:spPr>
      </p:pic>
      <p:sp>
        <p:nvSpPr>
          <p:cNvPr id="8" name="TextBox 7"/>
          <p:cNvSpPr txBox="1"/>
          <p:nvPr/>
        </p:nvSpPr>
        <p:spPr>
          <a:xfrm>
            <a:off x="1323974" y="4629150"/>
            <a:ext cx="4886326" cy="953135"/>
          </a:xfrm>
          <a:prstGeom prst="rect">
            <a:avLst/>
          </a:prstGeom>
          <a:noFill/>
        </p:spPr>
        <p:txBody>
          <a:bodyPr wrap="square" rtlCol="0">
            <a:spAutoFit/>
          </a:bodyPr>
          <a:lstStyle/>
          <a:p>
            <a:r>
              <a:rPr lang="en-US" sz="2800" dirty="0"/>
              <a:t>10 </a:t>
            </a:r>
            <a:r>
              <a:rPr lang="en-US" sz="2800" dirty="0" err="1"/>
              <a:t>chục</a:t>
            </a:r>
            <a:r>
              <a:rPr lang="en-US" sz="2800" dirty="0"/>
              <a:t> </a:t>
            </a:r>
            <a:r>
              <a:rPr lang="en-US" sz="2800" dirty="0" err="1"/>
              <a:t>nghìn</a:t>
            </a:r>
            <a:r>
              <a:rPr lang="en-US" sz="2800" dirty="0"/>
              <a:t> = 1 </a:t>
            </a:r>
            <a:r>
              <a:rPr lang="en-US" sz="2800" dirty="0" err="1"/>
              <a:t>trăm</a:t>
            </a:r>
            <a:r>
              <a:rPr lang="en-US" sz="2800" dirty="0"/>
              <a:t> </a:t>
            </a:r>
            <a:r>
              <a:rPr lang="en-US" sz="2800" dirty="0" err="1"/>
              <a:t>nghìn</a:t>
            </a:r>
            <a:endParaRPr lang="en-US" sz="2800" dirty="0"/>
          </a:p>
          <a:p>
            <a:r>
              <a:rPr lang="en-US" sz="2800" dirty="0" err="1"/>
              <a:t>Viết</a:t>
            </a:r>
            <a:r>
              <a:rPr lang="en-US" sz="2800" dirty="0"/>
              <a:t> </a:t>
            </a:r>
            <a:r>
              <a:rPr lang="en-US" sz="2800" dirty="0" err="1"/>
              <a:t>số</a:t>
            </a:r>
            <a:r>
              <a:rPr lang="en-US" sz="2800" dirty="0"/>
              <a:t>: 100 000</a:t>
            </a:r>
            <a:endParaRPr lang="en-US" sz="2800" dirty="0"/>
          </a:p>
        </p:txBody>
      </p:sp>
      <p:pic>
        <p:nvPicPr>
          <p:cNvPr id="11" name="Picture 10"/>
          <p:cNvPicPr>
            <a:picLocks noChangeAspect="1"/>
          </p:cNvPicPr>
          <p:nvPr/>
        </p:nvPicPr>
        <p:blipFill>
          <a:blip r:embed="rId4"/>
          <a:stretch>
            <a:fillRect/>
          </a:stretch>
        </p:blipFill>
        <p:spPr>
          <a:xfrm>
            <a:off x="5505450" y="2567752"/>
            <a:ext cx="5829299" cy="1369926"/>
          </a:xfrm>
          <a:prstGeom prst="rect">
            <a:avLst/>
          </a:prstGeom>
        </p:spPr>
      </p:pic>
      <p:sp>
        <p:nvSpPr>
          <p:cNvPr id="12" name="TextBox 11"/>
          <p:cNvSpPr txBox="1"/>
          <p:nvPr/>
        </p:nvSpPr>
        <p:spPr>
          <a:xfrm>
            <a:off x="7143749" y="4286250"/>
            <a:ext cx="4029075" cy="954107"/>
          </a:xfrm>
          <a:prstGeom prst="rect">
            <a:avLst/>
          </a:prstGeom>
          <a:noFill/>
        </p:spPr>
        <p:txBody>
          <a:bodyPr wrap="square" rtlCol="0">
            <a:spAutoFit/>
          </a:bodyPr>
          <a:lstStyle/>
          <a:p>
            <a:r>
              <a:rPr lang="en-US" sz="2800" dirty="0"/>
              <a:t>10 </a:t>
            </a:r>
            <a:r>
              <a:rPr lang="en-US" sz="2800" dirty="0" err="1"/>
              <a:t>trăm</a:t>
            </a:r>
            <a:r>
              <a:rPr lang="en-US" sz="2800" dirty="0"/>
              <a:t> </a:t>
            </a:r>
            <a:r>
              <a:rPr lang="en-US" sz="2800" dirty="0" err="1"/>
              <a:t>nghìn</a:t>
            </a:r>
            <a:r>
              <a:rPr lang="en-US" sz="2800" dirty="0"/>
              <a:t> = 1 </a:t>
            </a:r>
            <a:r>
              <a:rPr lang="en-US" sz="2800" dirty="0" err="1"/>
              <a:t>triệu</a:t>
            </a:r>
            <a:endParaRPr lang="en-US" sz="2800" dirty="0"/>
          </a:p>
          <a:p>
            <a:r>
              <a:rPr lang="en-US" sz="2800" dirty="0" err="1"/>
              <a:t>Viết</a:t>
            </a:r>
            <a:r>
              <a:rPr lang="en-US" sz="2800" dirty="0"/>
              <a:t> </a:t>
            </a:r>
            <a:r>
              <a:rPr lang="en-US" sz="2800" dirty="0" err="1"/>
              <a:t>số</a:t>
            </a:r>
            <a:r>
              <a:rPr lang="en-US" sz="2800" dirty="0"/>
              <a:t>: 1 000 000</a:t>
            </a:r>
            <a:endParaRPr lang="en-US" sz="2800" dirty="0"/>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down)">
                                      <p:cBhvr>
                                        <p:cTn id="2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56" y="2972759"/>
            <a:ext cx="3070057" cy="307005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pic>
        <p:nvPicPr>
          <p:cNvPr id="11" name="图片 3" descr="图片包含 电视&#10;&#10;自动生成的说明"/>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404152" y="265962"/>
            <a:ext cx="10664575" cy="5117695"/>
          </a:xfrm>
          <a:prstGeom prst="rect">
            <a:avLst/>
          </a:prstGeom>
        </p:spPr>
      </p:pic>
      <p:sp>
        <p:nvSpPr>
          <p:cNvPr id="13" name="Text Box 24"/>
          <p:cNvSpPr txBox="1"/>
          <p:nvPr/>
        </p:nvSpPr>
        <p:spPr>
          <a:xfrm>
            <a:off x="4009218" y="1058138"/>
            <a:ext cx="6614261"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Hỏa hay Hỏa Tinh là hành tinh thứ tư ở Hệ Mặt Trời. Nó thường được gọi với tên khác là "Hành tinh Đỏ" do trên bề mặt hành tinh có rất nhiều sắt ôxít làm cho bề mặt nó hiện lên với màu đỏ đặc trưng.</a:t>
            </a:r>
            <a:endParaRPr kumimoji="0" lang="en-US"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2"/>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2"/>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3"/>
          <a:stretch>
            <a:fillRect/>
          </a:stretch>
        </p:blipFill>
        <p:spPr>
          <a:xfrm>
            <a:off x="2365252" y="310514"/>
            <a:ext cx="7744519" cy="6092326"/>
          </a:xfrm>
          <a:prstGeom prst="rect">
            <a:avLst/>
          </a:prstGeom>
        </p:spPr>
      </p:pic>
      <p:pic>
        <p:nvPicPr>
          <p:cNvPr id="5" name="Picture 4"/>
          <p:cNvPicPr>
            <a:picLocks noChangeAspect="1"/>
          </p:cNvPicPr>
          <p:nvPr/>
        </p:nvPicPr>
        <p:blipFill>
          <a:blip r:embed="rId4"/>
          <a:stretch>
            <a:fillRect/>
          </a:stretch>
        </p:blipFill>
        <p:spPr>
          <a:xfrm>
            <a:off x="4017431" y="3129090"/>
            <a:ext cx="4938188" cy="145707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2423</Words>
  <Application>WPS Presentation</Application>
  <PresentationFormat>Widescreen</PresentationFormat>
  <Paragraphs>151</Paragraphs>
  <Slides>21</Slides>
  <Notes>18</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21</vt:i4>
      </vt:variant>
    </vt:vector>
  </HeadingPairs>
  <TitlesOfParts>
    <vt:vector size="44" baseType="lpstr">
      <vt:lpstr>Arial</vt:lpstr>
      <vt:lpstr>SimSun</vt:lpstr>
      <vt:lpstr>Wingdings</vt:lpstr>
      <vt:lpstr>Corbel</vt:lpstr>
      <vt:lpstr>Corbel</vt:lpstr>
      <vt:lpstr>Tahoma</vt:lpstr>
      <vt:lpstr>Calibri</vt:lpstr>
      <vt:lpstr>Calibri</vt:lpstr>
      <vt:lpstr>Cambria</vt:lpstr>
      <vt:lpstr>Microsoft YaHei</vt:lpstr>
      <vt:lpstr>迷你简细行楷</vt:lpstr>
      <vt:lpstr>Coiny</vt:lpstr>
      <vt:lpstr>iCiel Cadena</vt:lpstr>
      <vt:lpstr>Fira Sans</vt:lpstr>
      <vt:lpstr>Arial Unicode MS</vt:lpstr>
      <vt:lpstr>等线</vt:lpstr>
      <vt:lpstr>Source Han Sans CN Medium</vt:lpstr>
      <vt:lpstr>Times New Roman</vt:lpstr>
      <vt:lpstr>Cambria Math</vt:lpstr>
      <vt:lpstr>Calibri Light</vt:lpstr>
      <vt:lpstr>Aztek</vt:lpstr>
      <vt:lpstr>Office 主题</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Thị Linh Phuong 30-Nguyen</cp:lastModifiedBy>
  <cp:revision>31</cp:revision>
  <dcterms:created xsi:type="dcterms:W3CDTF">2023-08-18T00:26:00Z</dcterms:created>
  <dcterms:modified xsi:type="dcterms:W3CDTF">2023-09-23T03:54:01Z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C00A8786BB2B4742881C04E8E5FAF179_12</vt:lpwstr>
  </property>
  <property fmtid="{D5CDD505-2E9C-101B-9397-08002B2CF9AE}" pid="3" name="KSOProductBuildVer">
    <vt:lpwstr>1033-12.2.0.13215</vt:lpwstr>
  </property>
</Properties>
</file>