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99" r:id="rId4"/>
    <p:sldId id="321" r:id="rId5"/>
    <p:sldId id="300" r:id="rId6"/>
    <p:sldId id="322" r:id="rId7"/>
    <p:sldId id="306" r:id="rId8"/>
    <p:sldId id="323" r:id="rId9"/>
    <p:sldId id="324" r:id="rId10"/>
    <p:sldId id="325" r:id="rId11"/>
    <p:sldId id="326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5341C01A-E4FB-4FC7-821C-381C74A4CFD5}"/>
    <pc:docChg chg="delSld">
      <pc:chgData name="Ngọc Đỗ" userId="2f07f5d2c440dd9f" providerId="LiveId" clId="{5341C01A-E4FB-4FC7-821C-381C74A4CFD5}" dt="2024-05-02T04:00:52.469" v="9" actId="47"/>
      <pc:docMkLst>
        <pc:docMk/>
      </pc:docMkLst>
      <pc:sldChg chg="del">
        <pc:chgData name="Ngọc Đỗ" userId="2f07f5d2c440dd9f" providerId="LiveId" clId="{5341C01A-E4FB-4FC7-821C-381C74A4CFD5}" dt="2024-05-02T04:00:29.013" v="1" actId="47"/>
        <pc:sldMkLst>
          <pc:docMk/>
          <pc:sldMk cId="2138531236" sldId="287"/>
        </pc:sldMkLst>
      </pc:sldChg>
      <pc:sldChg chg="del">
        <pc:chgData name="Ngọc Đỗ" userId="2f07f5d2c440dd9f" providerId="LiveId" clId="{5341C01A-E4FB-4FC7-821C-381C74A4CFD5}" dt="2024-05-02T04:00:29.433" v="2" actId="47"/>
        <pc:sldMkLst>
          <pc:docMk/>
          <pc:sldMk cId="354317266" sldId="288"/>
        </pc:sldMkLst>
      </pc:sldChg>
      <pc:sldChg chg="del">
        <pc:chgData name="Ngọc Đỗ" userId="2f07f5d2c440dd9f" providerId="LiveId" clId="{5341C01A-E4FB-4FC7-821C-381C74A4CFD5}" dt="2024-05-02T04:00:29.992" v="3" actId="47"/>
        <pc:sldMkLst>
          <pc:docMk/>
          <pc:sldMk cId="1447414051" sldId="289"/>
        </pc:sldMkLst>
      </pc:sldChg>
      <pc:sldChg chg="del">
        <pc:chgData name="Ngọc Đỗ" userId="2f07f5d2c440dd9f" providerId="LiveId" clId="{5341C01A-E4FB-4FC7-821C-381C74A4CFD5}" dt="2024-05-02T04:00:30.295" v="4" actId="47"/>
        <pc:sldMkLst>
          <pc:docMk/>
          <pc:sldMk cId="1752702294" sldId="290"/>
        </pc:sldMkLst>
      </pc:sldChg>
      <pc:sldChg chg="del">
        <pc:chgData name="Ngọc Đỗ" userId="2f07f5d2c440dd9f" providerId="LiveId" clId="{5341C01A-E4FB-4FC7-821C-381C74A4CFD5}" dt="2024-05-02T04:00:30.611" v="5" actId="47"/>
        <pc:sldMkLst>
          <pc:docMk/>
          <pc:sldMk cId="3719361346" sldId="292"/>
        </pc:sldMkLst>
      </pc:sldChg>
      <pc:sldChg chg="del">
        <pc:chgData name="Ngọc Đỗ" userId="2f07f5d2c440dd9f" providerId="LiveId" clId="{5341C01A-E4FB-4FC7-821C-381C74A4CFD5}" dt="2024-05-02T04:00:39.113" v="7" actId="47"/>
        <pc:sldMkLst>
          <pc:docMk/>
          <pc:sldMk cId="1394643744" sldId="298"/>
        </pc:sldMkLst>
      </pc:sldChg>
      <pc:sldChg chg="del">
        <pc:chgData name="Ngọc Đỗ" userId="2f07f5d2c440dd9f" providerId="LiveId" clId="{5341C01A-E4FB-4FC7-821C-381C74A4CFD5}" dt="2024-05-02T04:00:28.418" v="0" actId="47"/>
        <pc:sldMkLst>
          <pc:docMk/>
          <pc:sldMk cId="4274400411" sldId="304"/>
        </pc:sldMkLst>
      </pc:sldChg>
      <pc:sldChg chg="del">
        <pc:chgData name="Ngọc Đỗ" userId="2f07f5d2c440dd9f" providerId="LiveId" clId="{5341C01A-E4FB-4FC7-821C-381C74A4CFD5}" dt="2024-05-02T04:00:32.443" v="6" actId="47"/>
        <pc:sldMkLst>
          <pc:docMk/>
          <pc:sldMk cId="758024632" sldId="305"/>
        </pc:sldMkLst>
      </pc:sldChg>
      <pc:sldChg chg="del">
        <pc:chgData name="Ngọc Đỗ" userId="2f07f5d2c440dd9f" providerId="LiveId" clId="{5341C01A-E4FB-4FC7-821C-381C74A4CFD5}" dt="2024-05-02T04:00:52.469" v="9" actId="47"/>
        <pc:sldMkLst>
          <pc:docMk/>
          <pc:sldMk cId="2640498691" sldId="307"/>
        </pc:sldMkLst>
      </pc:sldChg>
      <pc:sldChg chg="del">
        <pc:chgData name="Ngọc Đỗ" userId="2f07f5d2c440dd9f" providerId="LiveId" clId="{5341C01A-E4FB-4FC7-821C-381C74A4CFD5}" dt="2024-05-02T04:00:39.779" v="8" actId="47"/>
        <pc:sldMkLst>
          <pc:docMk/>
          <pc:sldMk cId="1305096304" sldId="32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4074-AEE2-477E-8089-E307A0547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BAE01-BAC8-492D-ACFD-4F9123E23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4BBE1-AB96-4592-A420-9424C754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1046E-60D0-412B-8F8F-F59898FB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9A062-8782-4A07-9FF5-6DE6C931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7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BBAA-C314-408A-A6D7-AE4D87D5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9025A-F697-44E9-BCC5-BFF12D26F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25F2F-9AAF-492F-8199-4FE0830A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7B9BA-0066-4583-BFDE-E783F17E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15CE2-DFA7-441E-818B-3F4F7CFF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7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EC7610-486A-4BD1-A276-C06025476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4E502-FACF-463C-94FC-DB67529EC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F79E0-B6C1-4AD9-B73F-A3D25E43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EDC9-BB83-4C39-AEA1-1D92C382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E40C9-F731-45C9-A20C-64C430B4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9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0A07-0F9F-4957-A503-0ACA185A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07DFE-0FCD-4845-9AC6-42B02D946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F3144-7340-4710-B86D-12DC063F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0482C-5B52-4C99-9E85-BC3159D2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A9738-D5B8-4950-87BC-B3D89FDB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9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8EA8-7C06-4AF6-B304-C5BAC3E6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92F76-4C67-45E4-BEF1-373F705B7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EA703-3F41-497E-A88C-4E57D9BA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CE100-DE06-4A47-A09E-785BBC8D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C0850-D822-46F8-BFEE-AA61D906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3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E885-164C-40F5-8133-E1585FB6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9FC2-F85F-437E-8BF6-4370C1379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A0878-71AF-4BE2-BF1F-4E655180F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85CB8-EB0F-4358-8019-D41264EB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0585F-D2B8-42CD-9CED-4F5ABD6A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914B-184F-4F6E-9EFC-A3628A15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5C72-9690-436D-9B8C-4EECEE50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45A4B-27A1-4023-AD68-4937CB63D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89D51-7D50-4508-A868-2BBE07274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13F2-677C-484D-8340-3B823209F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81FCE4-F177-486F-B086-CE1C68EDF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1E26F-2830-4813-8A58-A1495A38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C5D4B-779B-48C3-A6E5-965CCE5A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097A91-9AE3-40AC-8D6D-345C7D51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BF30-106A-4A3C-96A3-9CBB1071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B708B-4ED4-491C-A877-F9E407E6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BDF4A-E031-487B-A79E-571A1318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A800E-A9BE-479C-BBF9-E42976FB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0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E592F-794B-4B1C-A972-96015D84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4DCB5-5008-4555-BB94-D902AE40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51DFD-77B0-4D98-9818-318C3CFE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F6B0-2963-4762-BBCD-6AD41D97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A3188-9B14-4E15-94C5-E2986BA6C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9FAAC-709C-426F-8CCB-A82D0E185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9B9AE-3DCC-4AF9-BB58-9E420BE8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069C3-B400-4780-884F-FA82E64D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68F29-C2CD-46F8-9052-7531523E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8F81-B90A-4150-879E-296F41FD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92280-89AA-4541-888E-72DC8831E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75220-4B72-4243-BDD3-6DD42E723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DDC9B-0F53-4E54-A36F-AEF0FF9B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BA54D-B630-4E95-AFAB-7049AB8F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4F46A-5669-4457-A219-7D0A35FF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2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3B77E4C-5A3A-FC0D-225F-01BBC3B31A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521" y="142777"/>
            <a:ext cx="1280671" cy="12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4" descr="Ảnh có chứa xanh lục&#10;&#10;Mô tả được tạo tự động">
            <a:extLst>
              <a:ext uri="{FF2B5EF4-FFF2-40B4-BE49-F238E27FC236}">
                <a16:creationId xmlns:a16="http://schemas.microsoft.com/office/drawing/2014/main" id="{31781804-DB6E-483F-834B-9CBE6DF6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3505911" y="740740"/>
            <a:ext cx="8465318" cy="5374310"/>
          </a:xfrm>
          <a:custGeom>
            <a:avLst/>
            <a:gdLst>
              <a:gd name="connsiteX0" fmla="*/ 0 w 8465318"/>
              <a:gd name="connsiteY0" fmla="*/ 895736 h 5374310"/>
              <a:gd name="connsiteX1" fmla="*/ 895736 w 8465318"/>
              <a:gd name="connsiteY1" fmla="*/ 0 h 5374310"/>
              <a:gd name="connsiteX2" fmla="*/ 7569582 w 8465318"/>
              <a:gd name="connsiteY2" fmla="*/ 0 h 5374310"/>
              <a:gd name="connsiteX3" fmla="*/ 8465318 w 8465318"/>
              <a:gd name="connsiteY3" fmla="*/ 895736 h 5374310"/>
              <a:gd name="connsiteX4" fmla="*/ 8465318 w 8465318"/>
              <a:gd name="connsiteY4" fmla="*/ 4478574 h 5374310"/>
              <a:gd name="connsiteX5" fmla="*/ 7569582 w 8465318"/>
              <a:gd name="connsiteY5" fmla="*/ 5374310 h 5374310"/>
              <a:gd name="connsiteX6" fmla="*/ 895736 w 8465318"/>
              <a:gd name="connsiteY6" fmla="*/ 5374310 h 5374310"/>
              <a:gd name="connsiteX7" fmla="*/ 0 w 8465318"/>
              <a:gd name="connsiteY7" fmla="*/ 4478574 h 5374310"/>
              <a:gd name="connsiteX8" fmla="*/ 0 w 8465318"/>
              <a:gd name="connsiteY8" fmla="*/ 895736 h 5374310"/>
              <a:gd name="connsiteX0" fmla="*/ 0 w 8465318"/>
              <a:gd name="connsiteY0" fmla="*/ 895736 h 5374310"/>
              <a:gd name="connsiteX1" fmla="*/ 895736 w 8465318"/>
              <a:gd name="connsiteY1" fmla="*/ 0 h 5374310"/>
              <a:gd name="connsiteX2" fmla="*/ 7569582 w 8465318"/>
              <a:gd name="connsiteY2" fmla="*/ 0 h 5374310"/>
              <a:gd name="connsiteX3" fmla="*/ 8465318 w 8465318"/>
              <a:gd name="connsiteY3" fmla="*/ 895736 h 5374310"/>
              <a:gd name="connsiteX4" fmla="*/ 8465318 w 8465318"/>
              <a:gd name="connsiteY4" fmla="*/ 4478574 h 5374310"/>
              <a:gd name="connsiteX5" fmla="*/ 7569582 w 8465318"/>
              <a:gd name="connsiteY5" fmla="*/ 5374310 h 5374310"/>
              <a:gd name="connsiteX6" fmla="*/ 895736 w 8465318"/>
              <a:gd name="connsiteY6" fmla="*/ 5374310 h 5374310"/>
              <a:gd name="connsiteX7" fmla="*/ 0 w 8465318"/>
              <a:gd name="connsiteY7" fmla="*/ 4478574 h 5374310"/>
              <a:gd name="connsiteX8" fmla="*/ 0 w 8465318"/>
              <a:gd name="connsiteY8" fmla="*/ 895736 h 537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5374310" fill="none" extrusionOk="0">
                <a:moveTo>
                  <a:pt x="0" y="895736"/>
                </a:moveTo>
                <a:cubicBezTo>
                  <a:pt x="-84379" y="387387"/>
                  <a:pt x="541512" y="114884"/>
                  <a:pt x="895736" y="0"/>
                </a:cubicBezTo>
                <a:cubicBezTo>
                  <a:pt x="3159205" y="247423"/>
                  <a:pt x="6662245" y="56922"/>
                  <a:pt x="7569582" y="0"/>
                </a:cubicBezTo>
                <a:cubicBezTo>
                  <a:pt x="8125828" y="94800"/>
                  <a:pt x="8521325" y="469639"/>
                  <a:pt x="8465318" y="895736"/>
                </a:cubicBezTo>
                <a:cubicBezTo>
                  <a:pt x="8434163" y="1431575"/>
                  <a:pt x="8568872" y="3354097"/>
                  <a:pt x="8465318" y="4478574"/>
                </a:cubicBezTo>
                <a:cubicBezTo>
                  <a:pt x="8377278" y="4987732"/>
                  <a:pt x="7956691" y="5300074"/>
                  <a:pt x="7569582" y="5374310"/>
                </a:cubicBezTo>
                <a:cubicBezTo>
                  <a:pt x="4437235" y="5521276"/>
                  <a:pt x="3727112" y="5454301"/>
                  <a:pt x="895736" y="5374310"/>
                </a:cubicBezTo>
                <a:cubicBezTo>
                  <a:pt x="408441" y="5274127"/>
                  <a:pt x="-121239" y="5044067"/>
                  <a:pt x="0" y="4478574"/>
                </a:cubicBezTo>
                <a:cubicBezTo>
                  <a:pt x="42380" y="3086935"/>
                  <a:pt x="21385" y="1314584"/>
                  <a:pt x="0" y="895736"/>
                </a:cubicBezTo>
                <a:close/>
              </a:path>
              <a:path w="8465318" h="5374310" stroke="0" extrusionOk="0">
                <a:moveTo>
                  <a:pt x="0" y="895736"/>
                </a:moveTo>
                <a:cubicBezTo>
                  <a:pt x="-18104" y="489306"/>
                  <a:pt x="464692" y="-39176"/>
                  <a:pt x="895736" y="0"/>
                </a:cubicBezTo>
                <a:cubicBezTo>
                  <a:pt x="1467845" y="289925"/>
                  <a:pt x="3786068" y="-56563"/>
                  <a:pt x="7569582" y="0"/>
                </a:cubicBezTo>
                <a:cubicBezTo>
                  <a:pt x="8047860" y="45930"/>
                  <a:pt x="8397166" y="450123"/>
                  <a:pt x="8465318" y="895736"/>
                </a:cubicBezTo>
                <a:cubicBezTo>
                  <a:pt x="8501786" y="2274581"/>
                  <a:pt x="8548842" y="3767069"/>
                  <a:pt x="8465318" y="4478574"/>
                </a:cubicBezTo>
                <a:cubicBezTo>
                  <a:pt x="8596369" y="5046882"/>
                  <a:pt x="8086853" y="5332935"/>
                  <a:pt x="7569582" y="5374310"/>
                </a:cubicBezTo>
                <a:cubicBezTo>
                  <a:pt x="4747987" y="5701371"/>
                  <a:pt x="2569199" y="5187966"/>
                  <a:pt x="895736" y="5374310"/>
                </a:cubicBezTo>
                <a:cubicBezTo>
                  <a:pt x="489037" y="5341843"/>
                  <a:pt x="-9487" y="4918837"/>
                  <a:pt x="0" y="4478574"/>
                </a:cubicBezTo>
                <a:cubicBezTo>
                  <a:pt x="104855" y="3512620"/>
                  <a:pt x="47030" y="2577648"/>
                  <a:pt x="0" y="895736"/>
                </a:cubicBezTo>
                <a:close/>
              </a:path>
              <a:path w="8465318" h="5374310" fill="none" stroke="0" extrusionOk="0">
                <a:moveTo>
                  <a:pt x="0" y="895736"/>
                </a:moveTo>
                <a:cubicBezTo>
                  <a:pt x="-79978" y="357872"/>
                  <a:pt x="409038" y="87056"/>
                  <a:pt x="895736" y="0"/>
                </a:cubicBezTo>
                <a:cubicBezTo>
                  <a:pt x="3095705" y="134057"/>
                  <a:pt x="6577031" y="46243"/>
                  <a:pt x="7569582" y="0"/>
                </a:cubicBezTo>
                <a:cubicBezTo>
                  <a:pt x="8053427" y="70300"/>
                  <a:pt x="8502175" y="492819"/>
                  <a:pt x="8465318" y="895736"/>
                </a:cubicBezTo>
                <a:cubicBezTo>
                  <a:pt x="8196840" y="1471432"/>
                  <a:pt x="8565858" y="3444242"/>
                  <a:pt x="8465318" y="4478574"/>
                </a:cubicBezTo>
                <a:cubicBezTo>
                  <a:pt x="8497889" y="4985781"/>
                  <a:pt x="7995417" y="5300739"/>
                  <a:pt x="7569582" y="5374310"/>
                </a:cubicBezTo>
                <a:cubicBezTo>
                  <a:pt x="4491319" y="5520033"/>
                  <a:pt x="3735273" y="5567995"/>
                  <a:pt x="895736" y="5374310"/>
                </a:cubicBezTo>
                <a:cubicBezTo>
                  <a:pt x="404579" y="5284788"/>
                  <a:pt x="-83997" y="5030619"/>
                  <a:pt x="0" y="4478574"/>
                </a:cubicBezTo>
                <a:cubicBezTo>
                  <a:pt x="80038" y="3055717"/>
                  <a:pt x="-7113" y="1288032"/>
                  <a:pt x="0" y="89573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465318"/>
                      <a:gd name="connsiteY0" fmla="*/ 895736 h 5374310"/>
                      <a:gd name="connsiteX1" fmla="*/ 895736 w 8465318"/>
                      <a:gd name="connsiteY1" fmla="*/ 0 h 5374310"/>
                      <a:gd name="connsiteX2" fmla="*/ 7569582 w 8465318"/>
                      <a:gd name="connsiteY2" fmla="*/ 0 h 5374310"/>
                      <a:gd name="connsiteX3" fmla="*/ 8465318 w 8465318"/>
                      <a:gd name="connsiteY3" fmla="*/ 895736 h 5374310"/>
                      <a:gd name="connsiteX4" fmla="*/ 8465318 w 8465318"/>
                      <a:gd name="connsiteY4" fmla="*/ 4478574 h 5374310"/>
                      <a:gd name="connsiteX5" fmla="*/ 7569582 w 8465318"/>
                      <a:gd name="connsiteY5" fmla="*/ 5374310 h 5374310"/>
                      <a:gd name="connsiteX6" fmla="*/ 895736 w 8465318"/>
                      <a:gd name="connsiteY6" fmla="*/ 5374310 h 5374310"/>
                      <a:gd name="connsiteX7" fmla="*/ 0 w 8465318"/>
                      <a:gd name="connsiteY7" fmla="*/ 4478574 h 5374310"/>
                      <a:gd name="connsiteX8" fmla="*/ 0 w 8465318"/>
                      <a:gd name="connsiteY8" fmla="*/ 895736 h 537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65318" h="5374310" fill="none" extrusionOk="0">
                        <a:moveTo>
                          <a:pt x="0" y="895736"/>
                        </a:moveTo>
                        <a:cubicBezTo>
                          <a:pt x="-13558" y="398842"/>
                          <a:pt x="476517" y="61730"/>
                          <a:pt x="895736" y="0"/>
                        </a:cubicBezTo>
                        <a:cubicBezTo>
                          <a:pt x="3080964" y="130954"/>
                          <a:pt x="6660956" y="43574"/>
                          <a:pt x="7569582" y="0"/>
                        </a:cubicBezTo>
                        <a:cubicBezTo>
                          <a:pt x="8088002" y="36535"/>
                          <a:pt x="8509082" y="454643"/>
                          <a:pt x="8465318" y="895736"/>
                        </a:cubicBezTo>
                        <a:cubicBezTo>
                          <a:pt x="8314879" y="1536014"/>
                          <a:pt x="8551197" y="3437237"/>
                          <a:pt x="8465318" y="4478574"/>
                        </a:cubicBezTo>
                        <a:cubicBezTo>
                          <a:pt x="8434763" y="4978292"/>
                          <a:pt x="7985936" y="5320252"/>
                          <a:pt x="7569582" y="5374310"/>
                        </a:cubicBezTo>
                        <a:cubicBezTo>
                          <a:pt x="4553185" y="5529507"/>
                          <a:pt x="3767844" y="5537330"/>
                          <a:pt x="895736" y="5374310"/>
                        </a:cubicBezTo>
                        <a:cubicBezTo>
                          <a:pt x="406382" y="5301982"/>
                          <a:pt x="-73699" y="5016308"/>
                          <a:pt x="0" y="4478574"/>
                        </a:cubicBezTo>
                        <a:cubicBezTo>
                          <a:pt x="64656" y="3047105"/>
                          <a:pt x="-17807" y="1285461"/>
                          <a:pt x="0" y="895736"/>
                        </a:cubicBezTo>
                        <a:close/>
                      </a:path>
                      <a:path w="8465318" h="5374310" stroke="0" extrusionOk="0">
                        <a:moveTo>
                          <a:pt x="0" y="895736"/>
                        </a:moveTo>
                        <a:cubicBezTo>
                          <a:pt x="-14027" y="392383"/>
                          <a:pt x="394534" y="2440"/>
                          <a:pt x="895736" y="0"/>
                        </a:cubicBezTo>
                        <a:cubicBezTo>
                          <a:pt x="1566767" y="132882"/>
                          <a:pt x="4318461" y="-84951"/>
                          <a:pt x="7569582" y="0"/>
                        </a:cubicBezTo>
                        <a:cubicBezTo>
                          <a:pt x="8037750" y="25911"/>
                          <a:pt x="8462688" y="415570"/>
                          <a:pt x="8465318" y="895736"/>
                        </a:cubicBezTo>
                        <a:cubicBezTo>
                          <a:pt x="8485505" y="2367685"/>
                          <a:pt x="8617798" y="3770972"/>
                          <a:pt x="8465318" y="4478574"/>
                        </a:cubicBezTo>
                        <a:cubicBezTo>
                          <a:pt x="8518153" y="4979543"/>
                          <a:pt x="8092130" y="5317000"/>
                          <a:pt x="7569582" y="5374310"/>
                        </a:cubicBezTo>
                        <a:cubicBezTo>
                          <a:pt x="4867252" y="5461949"/>
                          <a:pt x="2654865" y="5301631"/>
                          <a:pt x="895736" y="5374310"/>
                        </a:cubicBezTo>
                        <a:cubicBezTo>
                          <a:pt x="394525" y="5312231"/>
                          <a:pt x="-6433" y="4982215"/>
                          <a:pt x="0" y="4478574"/>
                        </a:cubicBezTo>
                        <a:cubicBezTo>
                          <a:pt x="-38581" y="3422256"/>
                          <a:pt x="63341" y="2574069"/>
                          <a:pt x="0" y="89573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3338001" y="797707"/>
            <a:ext cx="8801138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Times New Roman" panose="02020603050405020304" pitchFamily="18" charset="0"/>
              </a:rPr>
              <a:t>Thứ … ngày … tháng … năm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4" b="92491" l="49608" r="97398">
                        <a14:foregroundMark x1="72325" y1="48327" x2="69888" y2="48773"/>
                        <a14:foregroundMark x1="71541" y1="46022" x2="72986" y2="50409"/>
                        <a14:foregroundMark x1="58819" y1="30112" x2="57786" y2="30112"/>
                        <a14:foregroundMark x1="58695" y1="21190" x2="58571" y2="21190"/>
                        <a14:foregroundMark x1="63651" y1="44387" x2="63775" y2="44387"/>
                        <a14:foregroundMark x1="93267" y1="46691" x2="93267" y2="46691"/>
                        <a14:foregroundMark x1="91161" y1="60000" x2="91161" y2="60000"/>
                        <a14:backgroundMark x1="64808" y1="81784" x2="66749" y2="89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81" b="4914"/>
          <a:stretch/>
        </p:blipFill>
        <p:spPr>
          <a:xfrm flipH="1">
            <a:off x="-564005" y="1485932"/>
            <a:ext cx="5593430" cy="58488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5A8AEB-9AFB-4F94-484A-ECC33A833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774" y="1683083"/>
            <a:ext cx="3286677" cy="1031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E4EF36-8AD2-4D8D-924D-5CA32A3E7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559" y="4778462"/>
            <a:ext cx="3194581" cy="92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E905D-2431-C77C-E856-113B510E3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8734" y="2724831"/>
            <a:ext cx="6968332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36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9D563-6411-4B90-932B-0567588C2F55}"/>
              </a:ext>
            </a:extLst>
          </p:cNvPr>
          <p:cNvSpPr txBox="1"/>
          <p:nvPr/>
        </p:nvSpPr>
        <p:spPr>
          <a:xfrm>
            <a:off x="1266825" y="497580"/>
            <a:ext cx="1024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 số (ước tính) của Việt Nam ở một số năm trong giai đoạn từ năm 1979 đến năm 2019 được liệt kê sau: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BA7AEC-FA99-42E9-8D9C-10CEB8280897}"/>
              </a:ext>
            </a:extLst>
          </p:cNvPr>
          <p:cNvSpPr/>
          <p:nvPr/>
        </p:nvSpPr>
        <p:spPr>
          <a:xfrm>
            <a:off x="545979" y="501266"/>
            <a:ext cx="679773" cy="679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3D761C-B11D-62F7-572D-9A8F464197A1}"/>
              </a:ext>
            </a:extLst>
          </p:cNvPr>
          <p:cNvSpPr txBox="1"/>
          <p:nvPr/>
        </p:nvSpPr>
        <p:spPr>
          <a:xfrm>
            <a:off x="657224" y="1764405"/>
            <a:ext cx="11058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 1979: 53 triệu; năm 1989: 67 triệu; năm 1999: 79 triệu; năm 2009: 87 triệu; năm 2019: 96 triệu.</a:t>
            </a:r>
          </a:p>
          <a:p>
            <a:pPr lvl="0" algn="just">
              <a:defRPr/>
            </a:pPr>
            <a:r>
              <a:rPr lang="vi-VN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(Nguồn: http://wwworldometers.info)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 lời các câu hỏi: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Năm 2019 dân số (ước tính) của Việt Nam là bao nhiêu triệu người?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Từ năm 1979 dến năm 2019, dân số của Việt Nam tăng thêm bao nhiêu triệu người?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41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89"/>
            <a:ext cx="11556314" cy="6509785"/>
          </a:xfrm>
          <a:custGeom>
            <a:avLst/>
            <a:gdLst>
              <a:gd name="connsiteX0" fmla="*/ 0 w 11556314"/>
              <a:gd name="connsiteY0" fmla="*/ 1084986 h 6509785"/>
              <a:gd name="connsiteX1" fmla="*/ 1084986 w 11556314"/>
              <a:gd name="connsiteY1" fmla="*/ 0 h 6509785"/>
              <a:gd name="connsiteX2" fmla="*/ 10471328 w 11556314"/>
              <a:gd name="connsiteY2" fmla="*/ 0 h 6509785"/>
              <a:gd name="connsiteX3" fmla="*/ 11556314 w 11556314"/>
              <a:gd name="connsiteY3" fmla="*/ 1084986 h 6509785"/>
              <a:gd name="connsiteX4" fmla="*/ 11556314 w 11556314"/>
              <a:gd name="connsiteY4" fmla="*/ 5424799 h 6509785"/>
              <a:gd name="connsiteX5" fmla="*/ 10471328 w 11556314"/>
              <a:gd name="connsiteY5" fmla="*/ 6509785 h 6509785"/>
              <a:gd name="connsiteX6" fmla="*/ 1084986 w 11556314"/>
              <a:gd name="connsiteY6" fmla="*/ 6509785 h 6509785"/>
              <a:gd name="connsiteX7" fmla="*/ 0 w 11556314"/>
              <a:gd name="connsiteY7" fmla="*/ 5424799 h 6509785"/>
              <a:gd name="connsiteX8" fmla="*/ 0 w 11556314"/>
              <a:gd name="connsiteY8" fmla="*/ 1084986 h 6509785"/>
              <a:gd name="connsiteX0" fmla="*/ 0 w 11556314"/>
              <a:gd name="connsiteY0" fmla="*/ 1084986 h 6509785"/>
              <a:gd name="connsiteX1" fmla="*/ 1084986 w 11556314"/>
              <a:gd name="connsiteY1" fmla="*/ 0 h 6509785"/>
              <a:gd name="connsiteX2" fmla="*/ 10471328 w 11556314"/>
              <a:gd name="connsiteY2" fmla="*/ 0 h 6509785"/>
              <a:gd name="connsiteX3" fmla="*/ 11556314 w 11556314"/>
              <a:gd name="connsiteY3" fmla="*/ 1084986 h 6509785"/>
              <a:gd name="connsiteX4" fmla="*/ 11556314 w 11556314"/>
              <a:gd name="connsiteY4" fmla="*/ 5424799 h 6509785"/>
              <a:gd name="connsiteX5" fmla="*/ 10471328 w 11556314"/>
              <a:gd name="connsiteY5" fmla="*/ 6509785 h 6509785"/>
              <a:gd name="connsiteX6" fmla="*/ 1084986 w 11556314"/>
              <a:gd name="connsiteY6" fmla="*/ 6509785 h 6509785"/>
              <a:gd name="connsiteX7" fmla="*/ 0 w 11556314"/>
              <a:gd name="connsiteY7" fmla="*/ 5424799 h 6509785"/>
              <a:gd name="connsiteX8" fmla="*/ 0 w 11556314"/>
              <a:gd name="connsiteY8" fmla="*/ 1084986 h 650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509785" fill="none" extrusionOk="0">
                <a:moveTo>
                  <a:pt x="0" y="1084986"/>
                </a:moveTo>
                <a:cubicBezTo>
                  <a:pt x="-199082" y="498144"/>
                  <a:pt x="472243" y="76780"/>
                  <a:pt x="1084986" y="0"/>
                </a:cubicBezTo>
                <a:cubicBezTo>
                  <a:pt x="2288131" y="370383"/>
                  <a:pt x="6525575" y="-758920"/>
                  <a:pt x="10471328" y="0"/>
                </a:cubicBezTo>
                <a:cubicBezTo>
                  <a:pt x="11109057" y="-50798"/>
                  <a:pt x="11604158" y="499850"/>
                  <a:pt x="11556314" y="1084986"/>
                </a:cubicBezTo>
                <a:cubicBezTo>
                  <a:pt x="11577614" y="2025527"/>
                  <a:pt x="11534105" y="4270568"/>
                  <a:pt x="11556314" y="5424799"/>
                </a:cubicBezTo>
                <a:cubicBezTo>
                  <a:pt x="11502246" y="6002869"/>
                  <a:pt x="10942449" y="6566280"/>
                  <a:pt x="10471328" y="6509785"/>
                </a:cubicBezTo>
                <a:cubicBezTo>
                  <a:pt x="6554721" y="6963495"/>
                  <a:pt x="3846155" y="6376742"/>
                  <a:pt x="1084986" y="6509785"/>
                </a:cubicBezTo>
                <a:cubicBezTo>
                  <a:pt x="457522" y="6726686"/>
                  <a:pt x="-59175" y="6074970"/>
                  <a:pt x="0" y="5424799"/>
                </a:cubicBezTo>
                <a:cubicBezTo>
                  <a:pt x="56433" y="4376098"/>
                  <a:pt x="55467" y="1698956"/>
                  <a:pt x="0" y="1084986"/>
                </a:cubicBezTo>
                <a:close/>
              </a:path>
              <a:path w="11556314" h="6509785" stroke="0" extrusionOk="0">
                <a:moveTo>
                  <a:pt x="0" y="1084986"/>
                </a:moveTo>
                <a:cubicBezTo>
                  <a:pt x="31535" y="527340"/>
                  <a:pt x="577485" y="23988"/>
                  <a:pt x="1084986" y="0"/>
                </a:cubicBezTo>
                <a:cubicBezTo>
                  <a:pt x="2102848" y="-207970"/>
                  <a:pt x="7489441" y="57197"/>
                  <a:pt x="10471328" y="0"/>
                </a:cubicBezTo>
                <a:cubicBezTo>
                  <a:pt x="11071177" y="-1462"/>
                  <a:pt x="11462999" y="602477"/>
                  <a:pt x="11556314" y="1084986"/>
                </a:cubicBezTo>
                <a:cubicBezTo>
                  <a:pt x="11618076" y="2740938"/>
                  <a:pt x="11700922" y="3430932"/>
                  <a:pt x="11556314" y="5424799"/>
                </a:cubicBezTo>
                <a:cubicBezTo>
                  <a:pt x="11643468" y="6221874"/>
                  <a:pt x="11074662" y="6420262"/>
                  <a:pt x="10471328" y="6509785"/>
                </a:cubicBezTo>
                <a:cubicBezTo>
                  <a:pt x="7202018" y="6340754"/>
                  <a:pt x="3923264" y="6591913"/>
                  <a:pt x="1084986" y="6509785"/>
                </a:cubicBezTo>
                <a:cubicBezTo>
                  <a:pt x="377887" y="6437966"/>
                  <a:pt x="-176327" y="5992584"/>
                  <a:pt x="0" y="5424799"/>
                </a:cubicBezTo>
                <a:cubicBezTo>
                  <a:pt x="-155171" y="4252324"/>
                  <a:pt x="-71933" y="1650933"/>
                  <a:pt x="0" y="1084986"/>
                </a:cubicBezTo>
                <a:close/>
              </a:path>
              <a:path w="11556314" h="6509785" fill="none" stroke="0" extrusionOk="0">
                <a:moveTo>
                  <a:pt x="0" y="1084986"/>
                </a:moveTo>
                <a:cubicBezTo>
                  <a:pt x="-7048" y="481150"/>
                  <a:pt x="527013" y="49102"/>
                  <a:pt x="1084986" y="0"/>
                </a:cubicBezTo>
                <a:cubicBezTo>
                  <a:pt x="2754253" y="-474426"/>
                  <a:pt x="6421463" y="-13756"/>
                  <a:pt x="10471328" y="0"/>
                </a:cubicBezTo>
                <a:cubicBezTo>
                  <a:pt x="11060838" y="-89132"/>
                  <a:pt x="11558765" y="542880"/>
                  <a:pt x="11556314" y="1084986"/>
                </a:cubicBezTo>
                <a:cubicBezTo>
                  <a:pt x="11670043" y="1817243"/>
                  <a:pt x="11471398" y="4160686"/>
                  <a:pt x="11556314" y="5424799"/>
                </a:cubicBezTo>
                <a:cubicBezTo>
                  <a:pt x="11531829" y="6042650"/>
                  <a:pt x="10980709" y="6546864"/>
                  <a:pt x="10471328" y="6509785"/>
                </a:cubicBezTo>
                <a:cubicBezTo>
                  <a:pt x="6715961" y="6427650"/>
                  <a:pt x="3868578" y="6358951"/>
                  <a:pt x="1084986" y="6509785"/>
                </a:cubicBezTo>
                <a:cubicBezTo>
                  <a:pt x="443261" y="6502359"/>
                  <a:pt x="-96352" y="6025832"/>
                  <a:pt x="0" y="5424799"/>
                </a:cubicBezTo>
                <a:cubicBezTo>
                  <a:pt x="-12271" y="4258742"/>
                  <a:pt x="19821" y="1749419"/>
                  <a:pt x="0" y="108498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56314"/>
                      <a:gd name="connsiteY0" fmla="*/ 1084986 h 6509785"/>
                      <a:gd name="connsiteX1" fmla="*/ 1084986 w 11556314"/>
                      <a:gd name="connsiteY1" fmla="*/ 0 h 6509785"/>
                      <a:gd name="connsiteX2" fmla="*/ 10471328 w 11556314"/>
                      <a:gd name="connsiteY2" fmla="*/ 0 h 6509785"/>
                      <a:gd name="connsiteX3" fmla="*/ 11556314 w 11556314"/>
                      <a:gd name="connsiteY3" fmla="*/ 1084986 h 6509785"/>
                      <a:gd name="connsiteX4" fmla="*/ 11556314 w 11556314"/>
                      <a:gd name="connsiteY4" fmla="*/ 5424799 h 6509785"/>
                      <a:gd name="connsiteX5" fmla="*/ 10471328 w 11556314"/>
                      <a:gd name="connsiteY5" fmla="*/ 6509785 h 6509785"/>
                      <a:gd name="connsiteX6" fmla="*/ 1084986 w 11556314"/>
                      <a:gd name="connsiteY6" fmla="*/ 6509785 h 6509785"/>
                      <a:gd name="connsiteX7" fmla="*/ 0 w 11556314"/>
                      <a:gd name="connsiteY7" fmla="*/ 5424799 h 6509785"/>
                      <a:gd name="connsiteX8" fmla="*/ 0 w 11556314"/>
                      <a:gd name="connsiteY8" fmla="*/ 1084986 h 6509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56314" h="6509785" fill="none" extrusionOk="0">
                        <a:moveTo>
                          <a:pt x="0" y="1084986"/>
                        </a:moveTo>
                        <a:cubicBezTo>
                          <a:pt x="-104002" y="492232"/>
                          <a:pt x="476524" y="52471"/>
                          <a:pt x="1084986" y="0"/>
                        </a:cubicBezTo>
                        <a:cubicBezTo>
                          <a:pt x="2369788" y="77600"/>
                          <a:pt x="6303327" y="-27269"/>
                          <a:pt x="10471328" y="0"/>
                        </a:cubicBezTo>
                        <a:cubicBezTo>
                          <a:pt x="11083456" y="-17026"/>
                          <a:pt x="11568070" y="489226"/>
                          <a:pt x="11556314" y="1084986"/>
                        </a:cubicBezTo>
                        <a:cubicBezTo>
                          <a:pt x="11665314" y="1893590"/>
                          <a:pt x="11478105" y="4239954"/>
                          <a:pt x="11556314" y="5424799"/>
                        </a:cubicBezTo>
                        <a:cubicBezTo>
                          <a:pt x="11515407" y="6008018"/>
                          <a:pt x="11005846" y="6538321"/>
                          <a:pt x="10471328" y="6509785"/>
                        </a:cubicBezTo>
                        <a:cubicBezTo>
                          <a:pt x="6623409" y="6558962"/>
                          <a:pt x="3891559" y="6387083"/>
                          <a:pt x="1084986" y="6509785"/>
                        </a:cubicBezTo>
                        <a:cubicBezTo>
                          <a:pt x="472236" y="6613686"/>
                          <a:pt x="-22050" y="6043005"/>
                          <a:pt x="0" y="5424799"/>
                        </a:cubicBezTo>
                        <a:cubicBezTo>
                          <a:pt x="47022" y="4316917"/>
                          <a:pt x="104569" y="1748040"/>
                          <a:pt x="0" y="1084986"/>
                        </a:cubicBezTo>
                        <a:close/>
                      </a:path>
                      <a:path w="11556314" h="6509785" stroke="0" extrusionOk="0">
                        <a:moveTo>
                          <a:pt x="0" y="1084986"/>
                        </a:moveTo>
                        <a:cubicBezTo>
                          <a:pt x="18064" y="483700"/>
                          <a:pt x="513429" y="-1846"/>
                          <a:pt x="1084986" y="0"/>
                        </a:cubicBezTo>
                        <a:cubicBezTo>
                          <a:pt x="2183828" y="-129276"/>
                          <a:pt x="7787593" y="-77778"/>
                          <a:pt x="10471328" y="0"/>
                        </a:cubicBezTo>
                        <a:cubicBezTo>
                          <a:pt x="11067917" y="-8391"/>
                          <a:pt x="11537149" y="596272"/>
                          <a:pt x="11556314" y="1084986"/>
                        </a:cubicBezTo>
                        <a:cubicBezTo>
                          <a:pt x="11637913" y="2810712"/>
                          <a:pt x="11710614" y="3406918"/>
                          <a:pt x="11556314" y="5424799"/>
                        </a:cubicBezTo>
                        <a:cubicBezTo>
                          <a:pt x="11602785" y="6122023"/>
                          <a:pt x="11047135" y="6517743"/>
                          <a:pt x="10471328" y="6509785"/>
                        </a:cubicBezTo>
                        <a:cubicBezTo>
                          <a:pt x="5835638" y="6554005"/>
                          <a:pt x="3739401" y="6480403"/>
                          <a:pt x="1084986" y="6509785"/>
                        </a:cubicBezTo>
                        <a:cubicBezTo>
                          <a:pt x="458807" y="6406205"/>
                          <a:pt x="-70595" y="6007704"/>
                          <a:pt x="0" y="5424799"/>
                        </a:cubicBezTo>
                        <a:cubicBezTo>
                          <a:pt x="-159954" y="4305871"/>
                          <a:pt x="22140" y="1645118"/>
                          <a:pt x="0" y="108498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4253F-6164-3AFE-B730-122FDF23D244}"/>
              </a:ext>
            </a:extLst>
          </p:cNvPr>
          <p:cNvSpPr txBox="1"/>
          <p:nvPr/>
        </p:nvSpPr>
        <p:spPr>
          <a:xfrm>
            <a:off x="904876" y="484979"/>
            <a:ext cx="1042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Năm 2019 dân số (ước tính) của Việt Nam là bao nhiêu triệu người?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ACC9D5-86BB-B56B-8203-CE146C8E476D}"/>
              </a:ext>
            </a:extLst>
          </p:cNvPr>
          <p:cNvSpPr/>
          <p:nvPr/>
        </p:nvSpPr>
        <p:spPr>
          <a:xfrm>
            <a:off x="1381126" y="1809750"/>
            <a:ext cx="9820274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>
                <a:solidFill>
                  <a:srgbClr val="FF0000"/>
                </a:solidFill>
                <a:latin typeface="Calibri" panose="020F0502020204030204"/>
              </a:rPr>
              <a:t>Năm 2019 dân số (ước tính) của Việt Nam là 96 triệu người.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634FC-8AF3-F512-A34E-1C9224541C27}"/>
              </a:ext>
            </a:extLst>
          </p:cNvPr>
          <p:cNvSpPr txBox="1"/>
          <p:nvPr/>
        </p:nvSpPr>
        <p:spPr>
          <a:xfrm>
            <a:off x="1000126" y="3151979"/>
            <a:ext cx="1042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Từ năm 1979 dến năm 2019, dân số của Việt Nam tăng thêm bao nhiêu triệu người?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55DBFB-624F-1C8E-04FB-18EF62C68D0F}"/>
              </a:ext>
            </a:extLst>
          </p:cNvPr>
          <p:cNvSpPr/>
          <p:nvPr/>
        </p:nvSpPr>
        <p:spPr>
          <a:xfrm>
            <a:off x="3057526" y="4543425"/>
            <a:ext cx="6724649" cy="8096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libri" panose="020F0502020204030204"/>
              </a:rPr>
              <a:t>96 – 53 = 43 (triệu người)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61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3"/>
          <a:stretch/>
        </p:blipFill>
        <p:spPr>
          <a:xfrm>
            <a:off x="0" y="0"/>
            <a:ext cx="12187646" cy="685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4" b="92491" l="49608" r="97398">
                        <a14:foregroundMark x1="72325" y1="48327" x2="69888" y2="48773"/>
                        <a14:foregroundMark x1="71541" y1="46022" x2="72986" y2="50409"/>
                        <a14:foregroundMark x1="58819" y1="30112" x2="57786" y2="30112"/>
                        <a14:foregroundMark x1="58695" y1="21190" x2="58571" y2="21190"/>
                        <a14:foregroundMark x1="63651" y1="44387" x2="63775" y2="44387"/>
                        <a14:foregroundMark x1="93267" y1="46691" x2="93267" y2="46691"/>
                        <a14:foregroundMark x1="91161" y1="60000" x2="91161" y2="60000"/>
                        <a14:backgroundMark x1="64808" y1="81784" x2="66749" y2="89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81" b="4914"/>
          <a:stretch/>
        </p:blipFill>
        <p:spPr>
          <a:xfrm flipH="1">
            <a:off x="-564005" y="1485932"/>
            <a:ext cx="5593430" cy="58488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644501" y="996535"/>
            <a:ext cx="2278967" cy="26551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2873176" y="238134"/>
            <a:ext cx="2449008" cy="2853213"/>
          </a:xfrm>
          <a:prstGeom prst="rect">
            <a:avLst/>
          </a:prstGeom>
        </p:spPr>
      </p:pic>
      <p:grpSp>
        <p:nvGrpSpPr>
          <p:cNvPr id="34" name="Group 13">
            <a:extLst>
              <a:ext uri="{FF2B5EF4-FFF2-40B4-BE49-F238E27FC236}">
                <a16:creationId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2745767" y="577681"/>
            <a:ext cx="8493812" cy="3505173"/>
            <a:chOff x="4133327" y="8204395"/>
            <a:chExt cx="7210038" cy="350517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Ạ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M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B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I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Ệ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V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À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H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Ẹ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N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G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Ặ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P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L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Ạ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653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171576" y="351628"/>
            <a:ext cx="10207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học sinh ở các khối lớp của Trường Tiểu học Phú Xá như sau: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Khối Một: 95 học sinh nữ, 105 học sinh nam; khối Hai: 70 học sinh nữ, 80 học sinh nam; khối Ba: 82 học sinh nữ, 90 học sinh nam; khối Bốn: 91 học sinh nữ, 98 học sinh nam; khối Năm: 79 học sinh nữ, 85 học sinh nam.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BA7AEC-FA99-42E9-8D9C-10CEB8280897}"/>
              </a:ext>
            </a:extLst>
          </p:cNvPr>
          <p:cNvSpPr/>
          <p:nvPr/>
        </p:nvSpPr>
        <p:spPr>
          <a:xfrm>
            <a:off x="422154" y="253616"/>
            <a:ext cx="679773" cy="679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F69DC-F079-D897-4128-DFD6C4BFBECB}"/>
              </a:ext>
            </a:extLst>
          </p:cNvPr>
          <p:cNvSpPr txBox="1"/>
          <p:nvPr/>
        </p:nvSpPr>
        <p:spPr>
          <a:xfrm>
            <a:off x="952500" y="2676525"/>
            <a:ext cx="110585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a) Hãy lập:</a:t>
            </a:r>
          </a:p>
          <a:p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- Dãy số liệu thống kê về số học sinh nữ ở lần lượt mỗi khối lớp của Trường Tiểu học Phú Xá.</a:t>
            </a:r>
          </a:p>
          <a:p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- Dãy số liệu thống kê về số học sinh nam ở lần lượt mỗi khối lớp của Trường Tiểu học Phú Xá.</a:t>
            </a:r>
          </a:p>
          <a:p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b) Hãy cho biết:</a:t>
            </a:r>
          </a:p>
          <a:p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- Khối Bốn của Trường Tiểu học Phú Xá có tất cả bao nhiêu học sinh?</a:t>
            </a:r>
          </a:p>
          <a:p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- Ở khối Một, số học sinh nam nhiều hơn số học sinh nữ là bao nhiêu học sinh?</a:t>
            </a:r>
          </a:p>
          <a:p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- Trường Tiểu học Phú Xá có tất cả bao nhiêu học sinh?</a:t>
            </a:r>
          </a:p>
        </p:txBody>
      </p:sp>
    </p:spTree>
    <p:extLst>
      <p:ext uri="{BB962C8B-B14F-4D97-AF65-F5344CB8AC3E}">
        <p14:creationId xmlns:p14="http://schemas.microsoft.com/office/powerpoint/2010/main" val="1878093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89"/>
            <a:ext cx="11556314" cy="6509785"/>
          </a:xfrm>
          <a:custGeom>
            <a:avLst/>
            <a:gdLst>
              <a:gd name="connsiteX0" fmla="*/ 0 w 11556314"/>
              <a:gd name="connsiteY0" fmla="*/ 1084986 h 6509785"/>
              <a:gd name="connsiteX1" fmla="*/ 1084986 w 11556314"/>
              <a:gd name="connsiteY1" fmla="*/ 0 h 6509785"/>
              <a:gd name="connsiteX2" fmla="*/ 10471328 w 11556314"/>
              <a:gd name="connsiteY2" fmla="*/ 0 h 6509785"/>
              <a:gd name="connsiteX3" fmla="*/ 11556314 w 11556314"/>
              <a:gd name="connsiteY3" fmla="*/ 1084986 h 6509785"/>
              <a:gd name="connsiteX4" fmla="*/ 11556314 w 11556314"/>
              <a:gd name="connsiteY4" fmla="*/ 5424799 h 6509785"/>
              <a:gd name="connsiteX5" fmla="*/ 10471328 w 11556314"/>
              <a:gd name="connsiteY5" fmla="*/ 6509785 h 6509785"/>
              <a:gd name="connsiteX6" fmla="*/ 1084986 w 11556314"/>
              <a:gd name="connsiteY6" fmla="*/ 6509785 h 6509785"/>
              <a:gd name="connsiteX7" fmla="*/ 0 w 11556314"/>
              <a:gd name="connsiteY7" fmla="*/ 5424799 h 6509785"/>
              <a:gd name="connsiteX8" fmla="*/ 0 w 11556314"/>
              <a:gd name="connsiteY8" fmla="*/ 1084986 h 6509785"/>
              <a:gd name="connsiteX0" fmla="*/ 0 w 11556314"/>
              <a:gd name="connsiteY0" fmla="*/ 1084986 h 6509785"/>
              <a:gd name="connsiteX1" fmla="*/ 1084986 w 11556314"/>
              <a:gd name="connsiteY1" fmla="*/ 0 h 6509785"/>
              <a:gd name="connsiteX2" fmla="*/ 10471328 w 11556314"/>
              <a:gd name="connsiteY2" fmla="*/ 0 h 6509785"/>
              <a:gd name="connsiteX3" fmla="*/ 11556314 w 11556314"/>
              <a:gd name="connsiteY3" fmla="*/ 1084986 h 6509785"/>
              <a:gd name="connsiteX4" fmla="*/ 11556314 w 11556314"/>
              <a:gd name="connsiteY4" fmla="*/ 5424799 h 6509785"/>
              <a:gd name="connsiteX5" fmla="*/ 10471328 w 11556314"/>
              <a:gd name="connsiteY5" fmla="*/ 6509785 h 6509785"/>
              <a:gd name="connsiteX6" fmla="*/ 1084986 w 11556314"/>
              <a:gd name="connsiteY6" fmla="*/ 6509785 h 6509785"/>
              <a:gd name="connsiteX7" fmla="*/ 0 w 11556314"/>
              <a:gd name="connsiteY7" fmla="*/ 5424799 h 6509785"/>
              <a:gd name="connsiteX8" fmla="*/ 0 w 11556314"/>
              <a:gd name="connsiteY8" fmla="*/ 1084986 h 650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509785" fill="none" extrusionOk="0">
                <a:moveTo>
                  <a:pt x="0" y="1084986"/>
                </a:moveTo>
                <a:cubicBezTo>
                  <a:pt x="-199082" y="498144"/>
                  <a:pt x="472243" y="76780"/>
                  <a:pt x="1084986" y="0"/>
                </a:cubicBezTo>
                <a:cubicBezTo>
                  <a:pt x="2288131" y="370383"/>
                  <a:pt x="6525575" y="-758920"/>
                  <a:pt x="10471328" y="0"/>
                </a:cubicBezTo>
                <a:cubicBezTo>
                  <a:pt x="11109057" y="-50798"/>
                  <a:pt x="11604158" y="499850"/>
                  <a:pt x="11556314" y="1084986"/>
                </a:cubicBezTo>
                <a:cubicBezTo>
                  <a:pt x="11577614" y="2025527"/>
                  <a:pt x="11534105" y="4270568"/>
                  <a:pt x="11556314" y="5424799"/>
                </a:cubicBezTo>
                <a:cubicBezTo>
                  <a:pt x="11502246" y="6002869"/>
                  <a:pt x="10942449" y="6566280"/>
                  <a:pt x="10471328" y="6509785"/>
                </a:cubicBezTo>
                <a:cubicBezTo>
                  <a:pt x="6554721" y="6963495"/>
                  <a:pt x="3846155" y="6376742"/>
                  <a:pt x="1084986" y="6509785"/>
                </a:cubicBezTo>
                <a:cubicBezTo>
                  <a:pt x="457522" y="6726686"/>
                  <a:pt x="-59175" y="6074970"/>
                  <a:pt x="0" y="5424799"/>
                </a:cubicBezTo>
                <a:cubicBezTo>
                  <a:pt x="56433" y="4376098"/>
                  <a:pt x="55467" y="1698956"/>
                  <a:pt x="0" y="1084986"/>
                </a:cubicBezTo>
                <a:close/>
              </a:path>
              <a:path w="11556314" h="6509785" stroke="0" extrusionOk="0">
                <a:moveTo>
                  <a:pt x="0" y="1084986"/>
                </a:moveTo>
                <a:cubicBezTo>
                  <a:pt x="31535" y="527340"/>
                  <a:pt x="577485" y="23988"/>
                  <a:pt x="1084986" y="0"/>
                </a:cubicBezTo>
                <a:cubicBezTo>
                  <a:pt x="2102848" y="-207970"/>
                  <a:pt x="7489441" y="57197"/>
                  <a:pt x="10471328" y="0"/>
                </a:cubicBezTo>
                <a:cubicBezTo>
                  <a:pt x="11071177" y="-1462"/>
                  <a:pt x="11462999" y="602477"/>
                  <a:pt x="11556314" y="1084986"/>
                </a:cubicBezTo>
                <a:cubicBezTo>
                  <a:pt x="11618076" y="2740938"/>
                  <a:pt x="11700922" y="3430932"/>
                  <a:pt x="11556314" y="5424799"/>
                </a:cubicBezTo>
                <a:cubicBezTo>
                  <a:pt x="11643468" y="6221874"/>
                  <a:pt x="11074662" y="6420262"/>
                  <a:pt x="10471328" y="6509785"/>
                </a:cubicBezTo>
                <a:cubicBezTo>
                  <a:pt x="7202018" y="6340754"/>
                  <a:pt x="3923264" y="6591913"/>
                  <a:pt x="1084986" y="6509785"/>
                </a:cubicBezTo>
                <a:cubicBezTo>
                  <a:pt x="377887" y="6437966"/>
                  <a:pt x="-176327" y="5992584"/>
                  <a:pt x="0" y="5424799"/>
                </a:cubicBezTo>
                <a:cubicBezTo>
                  <a:pt x="-155171" y="4252324"/>
                  <a:pt x="-71933" y="1650933"/>
                  <a:pt x="0" y="1084986"/>
                </a:cubicBezTo>
                <a:close/>
              </a:path>
              <a:path w="11556314" h="6509785" fill="none" stroke="0" extrusionOk="0">
                <a:moveTo>
                  <a:pt x="0" y="1084986"/>
                </a:moveTo>
                <a:cubicBezTo>
                  <a:pt x="-7048" y="481150"/>
                  <a:pt x="527013" y="49102"/>
                  <a:pt x="1084986" y="0"/>
                </a:cubicBezTo>
                <a:cubicBezTo>
                  <a:pt x="2754253" y="-474426"/>
                  <a:pt x="6421463" y="-13756"/>
                  <a:pt x="10471328" y="0"/>
                </a:cubicBezTo>
                <a:cubicBezTo>
                  <a:pt x="11060838" y="-89132"/>
                  <a:pt x="11558765" y="542880"/>
                  <a:pt x="11556314" y="1084986"/>
                </a:cubicBezTo>
                <a:cubicBezTo>
                  <a:pt x="11670043" y="1817243"/>
                  <a:pt x="11471398" y="4160686"/>
                  <a:pt x="11556314" y="5424799"/>
                </a:cubicBezTo>
                <a:cubicBezTo>
                  <a:pt x="11531829" y="6042650"/>
                  <a:pt x="10980709" y="6546864"/>
                  <a:pt x="10471328" y="6509785"/>
                </a:cubicBezTo>
                <a:cubicBezTo>
                  <a:pt x="6715961" y="6427650"/>
                  <a:pt x="3868578" y="6358951"/>
                  <a:pt x="1084986" y="6509785"/>
                </a:cubicBezTo>
                <a:cubicBezTo>
                  <a:pt x="443261" y="6502359"/>
                  <a:pt x="-96352" y="6025832"/>
                  <a:pt x="0" y="5424799"/>
                </a:cubicBezTo>
                <a:cubicBezTo>
                  <a:pt x="-12271" y="4258742"/>
                  <a:pt x="19821" y="1749419"/>
                  <a:pt x="0" y="108498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56314"/>
                      <a:gd name="connsiteY0" fmla="*/ 1084986 h 6509785"/>
                      <a:gd name="connsiteX1" fmla="*/ 1084986 w 11556314"/>
                      <a:gd name="connsiteY1" fmla="*/ 0 h 6509785"/>
                      <a:gd name="connsiteX2" fmla="*/ 10471328 w 11556314"/>
                      <a:gd name="connsiteY2" fmla="*/ 0 h 6509785"/>
                      <a:gd name="connsiteX3" fmla="*/ 11556314 w 11556314"/>
                      <a:gd name="connsiteY3" fmla="*/ 1084986 h 6509785"/>
                      <a:gd name="connsiteX4" fmla="*/ 11556314 w 11556314"/>
                      <a:gd name="connsiteY4" fmla="*/ 5424799 h 6509785"/>
                      <a:gd name="connsiteX5" fmla="*/ 10471328 w 11556314"/>
                      <a:gd name="connsiteY5" fmla="*/ 6509785 h 6509785"/>
                      <a:gd name="connsiteX6" fmla="*/ 1084986 w 11556314"/>
                      <a:gd name="connsiteY6" fmla="*/ 6509785 h 6509785"/>
                      <a:gd name="connsiteX7" fmla="*/ 0 w 11556314"/>
                      <a:gd name="connsiteY7" fmla="*/ 5424799 h 6509785"/>
                      <a:gd name="connsiteX8" fmla="*/ 0 w 11556314"/>
                      <a:gd name="connsiteY8" fmla="*/ 1084986 h 6509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56314" h="6509785" fill="none" extrusionOk="0">
                        <a:moveTo>
                          <a:pt x="0" y="1084986"/>
                        </a:moveTo>
                        <a:cubicBezTo>
                          <a:pt x="-104002" y="492232"/>
                          <a:pt x="476524" y="52471"/>
                          <a:pt x="1084986" y="0"/>
                        </a:cubicBezTo>
                        <a:cubicBezTo>
                          <a:pt x="2369788" y="77600"/>
                          <a:pt x="6303327" y="-27269"/>
                          <a:pt x="10471328" y="0"/>
                        </a:cubicBezTo>
                        <a:cubicBezTo>
                          <a:pt x="11083456" y="-17026"/>
                          <a:pt x="11568070" y="489226"/>
                          <a:pt x="11556314" y="1084986"/>
                        </a:cubicBezTo>
                        <a:cubicBezTo>
                          <a:pt x="11665314" y="1893590"/>
                          <a:pt x="11478105" y="4239954"/>
                          <a:pt x="11556314" y="5424799"/>
                        </a:cubicBezTo>
                        <a:cubicBezTo>
                          <a:pt x="11515407" y="6008018"/>
                          <a:pt x="11005846" y="6538321"/>
                          <a:pt x="10471328" y="6509785"/>
                        </a:cubicBezTo>
                        <a:cubicBezTo>
                          <a:pt x="6623409" y="6558962"/>
                          <a:pt x="3891559" y="6387083"/>
                          <a:pt x="1084986" y="6509785"/>
                        </a:cubicBezTo>
                        <a:cubicBezTo>
                          <a:pt x="472236" y="6613686"/>
                          <a:pt x="-22050" y="6043005"/>
                          <a:pt x="0" y="5424799"/>
                        </a:cubicBezTo>
                        <a:cubicBezTo>
                          <a:pt x="47022" y="4316917"/>
                          <a:pt x="104569" y="1748040"/>
                          <a:pt x="0" y="1084986"/>
                        </a:cubicBezTo>
                        <a:close/>
                      </a:path>
                      <a:path w="11556314" h="6509785" stroke="0" extrusionOk="0">
                        <a:moveTo>
                          <a:pt x="0" y="1084986"/>
                        </a:moveTo>
                        <a:cubicBezTo>
                          <a:pt x="18064" y="483700"/>
                          <a:pt x="513429" y="-1846"/>
                          <a:pt x="1084986" y="0"/>
                        </a:cubicBezTo>
                        <a:cubicBezTo>
                          <a:pt x="2183828" y="-129276"/>
                          <a:pt x="7787593" y="-77778"/>
                          <a:pt x="10471328" y="0"/>
                        </a:cubicBezTo>
                        <a:cubicBezTo>
                          <a:pt x="11067917" y="-8391"/>
                          <a:pt x="11537149" y="596272"/>
                          <a:pt x="11556314" y="1084986"/>
                        </a:cubicBezTo>
                        <a:cubicBezTo>
                          <a:pt x="11637913" y="2810712"/>
                          <a:pt x="11710614" y="3406918"/>
                          <a:pt x="11556314" y="5424799"/>
                        </a:cubicBezTo>
                        <a:cubicBezTo>
                          <a:pt x="11602785" y="6122023"/>
                          <a:pt x="11047135" y="6517743"/>
                          <a:pt x="10471328" y="6509785"/>
                        </a:cubicBezTo>
                        <a:cubicBezTo>
                          <a:pt x="5835638" y="6554005"/>
                          <a:pt x="3739401" y="6480403"/>
                          <a:pt x="1084986" y="6509785"/>
                        </a:cubicBezTo>
                        <a:cubicBezTo>
                          <a:pt x="458807" y="6406205"/>
                          <a:pt x="-70595" y="6007704"/>
                          <a:pt x="0" y="5424799"/>
                        </a:cubicBezTo>
                        <a:cubicBezTo>
                          <a:pt x="-159954" y="4305871"/>
                          <a:pt x="22140" y="1645118"/>
                          <a:pt x="0" y="108498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4253F-6164-3AFE-B730-122FDF23D244}"/>
              </a:ext>
            </a:extLst>
          </p:cNvPr>
          <p:cNvSpPr txBox="1"/>
          <p:nvPr/>
        </p:nvSpPr>
        <p:spPr>
          <a:xfrm>
            <a:off x="914400" y="446879"/>
            <a:ext cx="101822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Hãy lập:</a:t>
            </a:r>
          </a:p>
          <a:p>
            <a:pPr lvl="0" algn="just"/>
            <a:r>
              <a:rPr lang="vi-VN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Dãy số liệu thống kê về số học sinh nữ ở lần lượt mỗi khối lớp của Trường Tiểu học Phú Xá.</a:t>
            </a:r>
          </a:p>
          <a:p>
            <a:pPr lvl="0" algn="just"/>
            <a:r>
              <a:rPr lang="vi-VN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Dãy số liệu thống kê về số học sinh nam ở lần lượt mỗi khối lớp của Trường Tiểu học Phú Xá.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ACC9D5-86BB-B56B-8203-CE146C8E476D}"/>
              </a:ext>
            </a:extLst>
          </p:cNvPr>
          <p:cNvSpPr/>
          <p:nvPr/>
        </p:nvSpPr>
        <p:spPr>
          <a:xfrm>
            <a:off x="1057276" y="3143250"/>
            <a:ext cx="10277474" cy="1104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srgbClr val="FF0000"/>
                </a:solidFill>
                <a:latin typeface="Calibri" panose="020F0502020204030204"/>
              </a:rPr>
              <a:t>Dãy số liệu thống kê về số học sinh nữ ở lần lượt mỗi khối lớp của Trường Tiểu học Phú Xá là: 95; 70; 82; 91; 79.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74A0A5-4124-0873-C249-3D4D464D7601}"/>
              </a:ext>
            </a:extLst>
          </p:cNvPr>
          <p:cNvSpPr/>
          <p:nvPr/>
        </p:nvSpPr>
        <p:spPr>
          <a:xfrm>
            <a:off x="1066801" y="4619625"/>
            <a:ext cx="10277474" cy="1104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Dãy số liệu thống kê về số học sinh nam ở lần lượt mỗi khối lớp của Trường Tiểu học Phú Xá là: 105; 80; 90; 98; 85.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2210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89"/>
            <a:ext cx="11556314" cy="6509785"/>
          </a:xfrm>
          <a:custGeom>
            <a:avLst/>
            <a:gdLst>
              <a:gd name="connsiteX0" fmla="*/ 0 w 11556314"/>
              <a:gd name="connsiteY0" fmla="*/ 1084986 h 6509785"/>
              <a:gd name="connsiteX1" fmla="*/ 1084986 w 11556314"/>
              <a:gd name="connsiteY1" fmla="*/ 0 h 6509785"/>
              <a:gd name="connsiteX2" fmla="*/ 10471328 w 11556314"/>
              <a:gd name="connsiteY2" fmla="*/ 0 h 6509785"/>
              <a:gd name="connsiteX3" fmla="*/ 11556314 w 11556314"/>
              <a:gd name="connsiteY3" fmla="*/ 1084986 h 6509785"/>
              <a:gd name="connsiteX4" fmla="*/ 11556314 w 11556314"/>
              <a:gd name="connsiteY4" fmla="*/ 5424799 h 6509785"/>
              <a:gd name="connsiteX5" fmla="*/ 10471328 w 11556314"/>
              <a:gd name="connsiteY5" fmla="*/ 6509785 h 6509785"/>
              <a:gd name="connsiteX6" fmla="*/ 1084986 w 11556314"/>
              <a:gd name="connsiteY6" fmla="*/ 6509785 h 6509785"/>
              <a:gd name="connsiteX7" fmla="*/ 0 w 11556314"/>
              <a:gd name="connsiteY7" fmla="*/ 5424799 h 6509785"/>
              <a:gd name="connsiteX8" fmla="*/ 0 w 11556314"/>
              <a:gd name="connsiteY8" fmla="*/ 1084986 h 6509785"/>
              <a:gd name="connsiteX0" fmla="*/ 0 w 11556314"/>
              <a:gd name="connsiteY0" fmla="*/ 1084986 h 6509785"/>
              <a:gd name="connsiteX1" fmla="*/ 1084986 w 11556314"/>
              <a:gd name="connsiteY1" fmla="*/ 0 h 6509785"/>
              <a:gd name="connsiteX2" fmla="*/ 10471328 w 11556314"/>
              <a:gd name="connsiteY2" fmla="*/ 0 h 6509785"/>
              <a:gd name="connsiteX3" fmla="*/ 11556314 w 11556314"/>
              <a:gd name="connsiteY3" fmla="*/ 1084986 h 6509785"/>
              <a:gd name="connsiteX4" fmla="*/ 11556314 w 11556314"/>
              <a:gd name="connsiteY4" fmla="*/ 5424799 h 6509785"/>
              <a:gd name="connsiteX5" fmla="*/ 10471328 w 11556314"/>
              <a:gd name="connsiteY5" fmla="*/ 6509785 h 6509785"/>
              <a:gd name="connsiteX6" fmla="*/ 1084986 w 11556314"/>
              <a:gd name="connsiteY6" fmla="*/ 6509785 h 6509785"/>
              <a:gd name="connsiteX7" fmla="*/ 0 w 11556314"/>
              <a:gd name="connsiteY7" fmla="*/ 5424799 h 6509785"/>
              <a:gd name="connsiteX8" fmla="*/ 0 w 11556314"/>
              <a:gd name="connsiteY8" fmla="*/ 1084986 h 650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509785" fill="none" extrusionOk="0">
                <a:moveTo>
                  <a:pt x="0" y="1084986"/>
                </a:moveTo>
                <a:cubicBezTo>
                  <a:pt x="-199082" y="498144"/>
                  <a:pt x="472243" y="76780"/>
                  <a:pt x="1084986" y="0"/>
                </a:cubicBezTo>
                <a:cubicBezTo>
                  <a:pt x="2288131" y="370383"/>
                  <a:pt x="6525575" y="-758920"/>
                  <a:pt x="10471328" y="0"/>
                </a:cubicBezTo>
                <a:cubicBezTo>
                  <a:pt x="11109057" y="-50798"/>
                  <a:pt x="11604158" y="499850"/>
                  <a:pt x="11556314" y="1084986"/>
                </a:cubicBezTo>
                <a:cubicBezTo>
                  <a:pt x="11577614" y="2025527"/>
                  <a:pt x="11534105" y="4270568"/>
                  <a:pt x="11556314" y="5424799"/>
                </a:cubicBezTo>
                <a:cubicBezTo>
                  <a:pt x="11502246" y="6002869"/>
                  <a:pt x="10942449" y="6566280"/>
                  <a:pt x="10471328" y="6509785"/>
                </a:cubicBezTo>
                <a:cubicBezTo>
                  <a:pt x="6554721" y="6963495"/>
                  <a:pt x="3846155" y="6376742"/>
                  <a:pt x="1084986" y="6509785"/>
                </a:cubicBezTo>
                <a:cubicBezTo>
                  <a:pt x="457522" y="6726686"/>
                  <a:pt x="-59175" y="6074970"/>
                  <a:pt x="0" y="5424799"/>
                </a:cubicBezTo>
                <a:cubicBezTo>
                  <a:pt x="56433" y="4376098"/>
                  <a:pt x="55467" y="1698956"/>
                  <a:pt x="0" y="1084986"/>
                </a:cubicBezTo>
                <a:close/>
              </a:path>
              <a:path w="11556314" h="6509785" stroke="0" extrusionOk="0">
                <a:moveTo>
                  <a:pt x="0" y="1084986"/>
                </a:moveTo>
                <a:cubicBezTo>
                  <a:pt x="31535" y="527340"/>
                  <a:pt x="577485" y="23988"/>
                  <a:pt x="1084986" y="0"/>
                </a:cubicBezTo>
                <a:cubicBezTo>
                  <a:pt x="2102848" y="-207970"/>
                  <a:pt x="7489441" y="57197"/>
                  <a:pt x="10471328" y="0"/>
                </a:cubicBezTo>
                <a:cubicBezTo>
                  <a:pt x="11071177" y="-1462"/>
                  <a:pt x="11462999" y="602477"/>
                  <a:pt x="11556314" y="1084986"/>
                </a:cubicBezTo>
                <a:cubicBezTo>
                  <a:pt x="11618076" y="2740938"/>
                  <a:pt x="11700922" y="3430932"/>
                  <a:pt x="11556314" y="5424799"/>
                </a:cubicBezTo>
                <a:cubicBezTo>
                  <a:pt x="11643468" y="6221874"/>
                  <a:pt x="11074662" y="6420262"/>
                  <a:pt x="10471328" y="6509785"/>
                </a:cubicBezTo>
                <a:cubicBezTo>
                  <a:pt x="7202018" y="6340754"/>
                  <a:pt x="3923264" y="6591913"/>
                  <a:pt x="1084986" y="6509785"/>
                </a:cubicBezTo>
                <a:cubicBezTo>
                  <a:pt x="377887" y="6437966"/>
                  <a:pt x="-176327" y="5992584"/>
                  <a:pt x="0" y="5424799"/>
                </a:cubicBezTo>
                <a:cubicBezTo>
                  <a:pt x="-155171" y="4252324"/>
                  <a:pt x="-71933" y="1650933"/>
                  <a:pt x="0" y="1084986"/>
                </a:cubicBezTo>
                <a:close/>
              </a:path>
              <a:path w="11556314" h="6509785" fill="none" stroke="0" extrusionOk="0">
                <a:moveTo>
                  <a:pt x="0" y="1084986"/>
                </a:moveTo>
                <a:cubicBezTo>
                  <a:pt x="-7048" y="481150"/>
                  <a:pt x="527013" y="49102"/>
                  <a:pt x="1084986" y="0"/>
                </a:cubicBezTo>
                <a:cubicBezTo>
                  <a:pt x="2754253" y="-474426"/>
                  <a:pt x="6421463" y="-13756"/>
                  <a:pt x="10471328" y="0"/>
                </a:cubicBezTo>
                <a:cubicBezTo>
                  <a:pt x="11060838" y="-89132"/>
                  <a:pt x="11558765" y="542880"/>
                  <a:pt x="11556314" y="1084986"/>
                </a:cubicBezTo>
                <a:cubicBezTo>
                  <a:pt x="11670043" y="1817243"/>
                  <a:pt x="11471398" y="4160686"/>
                  <a:pt x="11556314" y="5424799"/>
                </a:cubicBezTo>
                <a:cubicBezTo>
                  <a:pt x="11531829" y="6042650"/>
                  <a:pt x="10980709" y="6546864"/>
                  <a:pt x="10471328" y="6509785"/>
                </a:cubicBezTo>
                <a:cubicBezTo>
                  <a:pt x="6715961" y="6427650"/>
                  <a:pt x="3868578" y="6358951"/>
                  <a:pt x="1084986" y="6509785"/>
                </a:cubicBezTo>
                <a:cubicBezTo>
                  <a:pt x="443261" y="6502359"/>
                  <a:pt x="-96352" y="6025832"/>
                  <a:pt x="0" y="5424799"/>
                </a:cubicBezTo>
                <a:cubicBezTo>
                  <a:pt x="-12271" y="4258742"/>
                  <a:pt x="19821" y="1749419"/>
                  <a:pt x="0" y="108498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56314"/>
                      <a:gd name="connsiteY0" fmla="*/ 1084986 h 6509785"/>
                      <a:gd name="connsiteX1" fmla="*/ 1084986 w 11556314"/>
                      <a:gd name="connsiteY1" fmla="*/ 0 h 6509785"/>
                      <a:gd name="connsiteX2" fmla="*/ 10471328 w 11556314"/>
                      <a:gd name="connsiteY2" fmla="*/ 0 h 6509785"/>
                      <a:gd name="connsiteX3" fmla="*/ 11556314 w 11556314"/>
                      <a:gd name="connsiteY3" fmla="*/ 1084986 h 6509785"/>
                      <a:gd name="connsiteX4" fmla="*/ 11556314 w 11556314"/>
                      <a:gd name="connsiteY4" fmla="*/ 5424799 h 6509785"/>
                      <a:gd name="connsiteX5" fmla="*/ 10471328 w 11556314"/>
                      <a:gd name="connsiteY5" fmla="*/ 6509785 h 6509785"/>
                      <a:gd name="connsiteX6" fmla="*/ 1084986 w 11556314"/>
                      <a:gd name="connsiteY6" fmla="*/ 6509785 h 6509785"/>
                      <a:gd name="connsiteX7" fmla="*/ 0 w 11556314"/>
                      <a:gd name="connsiteY7" fmla="*/ 5424799 h 6509785"/>
                      <a:gd name="connsiteX8" fmla="*/ 0 w 11556314"/>
                      <a:gd name="connsiteY8" fmla="*/ 1084986 h 6509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56314" h="6509785" fill="none" extrusionOk="0">
                        <a:moveTo>
                          <a:pt x="0" y="1084986"/>
                        </a:moveTo>
                        <a:cubicBezTo>
                          <a:pt x="-104002" y="492232"/>
                          <a:pt x="476524" y="52471"/>
                          <a:pt x="1084986" y="0"/>
                        </a:cubicBezTo>
                        <a:cubicBezTo>
                          <a:pt x="2369788" y="77600"/>
                          <a:pt x="6303327" y="-27269"/>
                          <a:pt x="10471328" y="0"/>
                        </a:cubicBezTo>
                        <a:cubicBezTo>
                          <a:pt x="11083456" y="-17026"/>
                          <a:pt x="11568070" y="489226"/>
                          <a:pt x="11556314" y="1084986"/>
                        </a:cubicBezTo>
                        <a:cubicBezTo>
                          <a:pt x="11665314" y="1893590"/>
                          <a:pt x="11478105" y="4239954"/>
                          <a:pt x="11556314" y="5424799"/>
                        </a:cubicBezTo>
                        <a:cubicBezTo>
                          <a:pt x="11515407" y="6008018"/>
                          <a:pt x="11005846" y="6538321"/>
                          <a:pt x="10471328" y="6509785"/>
                        </a:cubicBezTo>
                        <a:cubicBezTo>
                          <a:pt x="6623409" y="6558962"/>
                          <a:pt x="3891559" y="6387083"/>
                          <a:pt x="1084986" y="6509785"/>
                        </a:cubicBezTo>
                        <a:cubicBezTo>
                          <a:pt x="472236" y="6613686"/>
                          <a:pt x="-22050" y="6043005"/>
                          <a:pt x="0" y="5424799"/>
                        </a:cubicBezTo>
                        <a:cubicBezTo>
                          <a:pt x="47022" y="4316917"/>
                          <a:pt x="104569" y="1748040"/>
                          <a:pt x="0" y="1084986"/>
                        </a:cubicBezTo>
                        <a:close/>
                      </a:path>
                      <a:path w="11556314" h="6509785" stroke="0" extrusionOk="0">
                        <a:moveTo>
                          <a:pt x="0" y="1084986"/>
                        </a:moveTo>
                        <a:cubicBezTo>
                          <a:pt x="18064" y="483700"/>
                          <a:pt x="513429" y="-1846"/>
                          <a:pt x="1084986" y="0"/>
                        </a:cubicBezTo>
                        <a:cubicBezTo>
                          <a:pt x="2183828" y="-129276"/>
                          <a:pt x="7787593" y="-77778"/>
                          <a:pt x="10471328" y="0"/>
                        </a:cubicBezTo>
                        <a:cubicBezTo>
                          <a:pt x="11067917" y="-8391"/>
                          <a:pt x="11537149" y="596272"/>
                          <a:pt x="11556314" y="1084986"/>
                        </a:cubicBezTo>
                        <a:cubicBezTo>
                          <a:pt x="11637913" y="2810712"/>
                          <a:pt x="11710614" y="3406918"/>
                          <a:pt x="11556314" y="5424799"/>
                        </a:cubicBezTo>
                        <a:cubicBezTo>
                          <a:pt x="11602785" y="6122023"/>
                          <a:pt x="11047135" y="6517743"/>
                          <a:pt x="10471328" y="6509785"/>
                        </a:cubicBezTo>
                        <a:cubicBezTo>
                          <a:pt x="5835638" y="6554005"/>
                          <a:pt x="3739401" y="6480403"/>
                          <a:pt x="1084986" y="6509785"/>
                        </a:cubicBezTo>
                        <a:cubicBezTo>
                          <a:pt x="458807" y="6406205"/>
                          <a:pt x="-70595" y="6007704"/>
                          <a:pt x="0" y="5424799"/>
                        </a:cubicBezTo>
                        <a:cubicBezTo>
                          <a:pt x="-159954" y="4305871"/>
                          <a:pt x="22140" y="1645118"/>
                          <a:pt x="0" y="108498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4253F-6164-3AFE-B730-122FDF23D244}"/>
              </a:ext>
            </a:extLst>
          </p:cNvPr>
          <p:cNvSpPr txBox="1"/>
          <p:nvPr/>
        </p:nvSpPr>
        <p:spPr>
          <a:xfrm>
            <a:off x="666750" y="446879"/>
            <a:ext cx="111252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100" b="1" dirty="0">
                <a:latin typeface="Calibri" panose="020F0502020204030204" pitchFamily="34" charset="0"/>
                <a:cs typeface="Calibri" panose="020F0502020204030204" pitchFamily="34" charset="0"/>
              </a:rPr>
              <a:t>b) Hãy cho biết:</a:t>
            </a:r>
          </a:p>
          <a:p>
            <a:pPr algn="just"/>
            <a:r>
              <a:rPr lang="vi-VN" sz="3100" dirty="0">
                <a:latin typeface="Calibri" panose="020F0502020204030204" pitchFamily="34" charset="0"/>
                <a:cs typeface="Calibri" panose="020F0502020204030204" pitchFamily="34" charset="0"/>
              </a:rPr>
              <a:t>- Khối Bốn của Trường Tiểu học Phú Xá có tất cả bao nhiêu học sinh?</a:t>
            </a:r>
          </a:p>
          <a:p>
            <a:pPr algn="just"/>
            <a:r>
              <a:rPr lang="vi-VN" sz="3100" dirty="0">
                <a:latin typeface="Calibri" panose="020F0502020204030204" pitchFamily="34" charset="0"/>
                <a:cs typeface="Calibri" panose="020F0502020204030204" pitchFamily="34" charset="0"/>
              </a:rPr>
              <a:t>- Ở khối Một, số học sinh nam nhiều hơn số học sinh nữ là bao nhiêu học sinh?</a:t>
            </a:r>
          </a:p>
          <a:p>
            <a:pPr algn="just"/>
            <a:r>
              <a:rPr lang="vi-VN" sz="3100" dirty="0">
                <a:latin typeface="Calibri" panose="020F0502020204030204" pitchFamily="34" charset="0"/>
                <a:cs typeface="Calibri" panose="020F0502020204030204" pitchFamily="34" charset="0"/>
              </a:rPr>
              <a:t>- Trường Tiểu học Phú Xá có tất cả bao nhiêu học sinh?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74A0A5-4124-0873-C249-3D4D464D7601}"/>
              </a:ext>
            </a:extLst>
          </p:cNvPr>
          <p:cNvSpPr/>
          <p:nvPr/>
        </p:nvSpPr>
        <p:spPr>
          <a:xfrm>
            <a:off x="704850" y="3009900"/>
            <a:ext cx="10648949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Khối Bốn của Trường Tiểu học Phú Xá có tất cả: 91 + 98 = 189 học sinh.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4FC216-CACD-4261-B7F1-55C733557BA7}"/>
              </a:ext>
            </a:extLst>
          </p:cNvPr>
          <p:cNvSpPr/>
          <p:nvPr/>
        </p:nvSpPr>
        <p:spPr>
          <a:xfrm>
            <a:off x="752475" y="4057650"/>
            <a:ext cx="10648949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Ở khối Một, số học sinh nam nhiều hơn số học sinh nữ là:</a:t>
            </a:r>
            <a:endParaRPr lang="en-US" sz="2800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 105 – 95 = 10 học sinh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1EF68B-B1E8-917D-3DB4-C73F88CE9391}"/>
              </a:ext>
            </a:extLst>
          </p:cNvPr>
          <p:cNvSpPr/>
          <p:nvPr/>
        </p:nvSpPr>
        <p:spPr>
          <a:xfrm>
            <a:off x="723900" y="5181600"/>
            <a:ext cx="10648949" cy="1143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Trường Tiểu học Phú Xá có tất cả: </a:t>
            </a:r>
            <a:endParaRPr lang="en-US" sz="2800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95 + 105 + 79 + 80 + 82 + 90 + 91 + 98 + 79 + 85 = 875 học sinh.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79614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9D563-6411-4B90-932B-0567588C2F55}"/>
              </a:ext>
            </a:extLst>
          </p:cNvPr>
          <p:cNvSpPr txBox="1"/>
          <p:nvPr/>
        </p:nvSpPr>
        <p:spPr>
          <a:xfrm>
            <a:off x="1266825" y="354705"/>
            <a:ext cx="10248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trạm đo khí tượng ghi lại nhiệt độ các buổi sáng trong một tuần như sau: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 Hai: 33 °C; thứ Ba: 36 °C; thứ Tư: 38 °C; thứ Năm: 37 °C; thứ Sáu: 35 °C; thứ Bảy: 34 °C; Chủ nhật: 39 °C.</a:t>
            </a:r>
          </a:p>
          <a:p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 lời các câu hỏi:</a:t>
            </a:r>
          </a:p>
          <a:p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Sáng thứ Tư, nhiệt độ là bao nhiêu độ C?</a:t>
            </a:r>
          </a:p>
          <a:p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Nhiệt độ buổi sáng cao nhất trong tuần đó là vào thứ mấy?</a:t>
            </a:r>
          </a:p>
          <a:p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Nhiệt độ buổi sáng thấp nhất trong tuần đó là vào thứ mấy?</a:t>
            </a:r>
          </a:p>
          <a:p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Nhiệt độ trung bình các buổi sáng trong tuần là bao nhiêu độ C?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BA7AEC-FA99-42E9-8D9C-10CEB8280897}"/>
              </a:ext>
            </a:extLst>
          </p:cNvPr>
          <p:cNvSpPr/>
          <p:nvPr/>
        </p:nvSpPr>
        <p:spPr>
          <a:xfrm>
            <a:off x="603129" y="425066"/>
            <a:ext cx="679773" cy="679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57449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89"/>
            <a:ext cx="11556314" cy="6509785"/>
          </a:xfrm>
          <a:custGeom>
            <a:avLst/>
            <a:gdLst>
              <a:gd name="connsiteX0" fmla="*/ 0 w 11556314"/>
              <a:gd name="connsiteY0" fmla="*/ 1084986 h 6509785"/>
              <a:gd name="connsiteX1" fmla="*/ 1084986 w 11556314"/>
              <a:gd name="connsiteY1" fmla="*/ 0 h 6509785"/>
              <a:gd name="connsiteX2" fmla="*/ 10471328 w 11556314"/>
              <a:gd name="connsiteY2" fmla="*/ 0 h 6509785"/>
              <a:gd name="connsiteX3" fmla="*/ 11556314 w 11556314"/>
              <a:gd name="connsiteY3" fmla="*/ 1084986 h 6509785"/>
              <a:gd name="connsiteX4" fmla="*/ 11556314 w 11556314"/>
              <a:gd name="connsiteY4" fmla="*/ 5424799 h 6509785"/>
              <a:gd name="connsiteX5" fmla="*/ 10471328 w 11556314"/>
              <a:gd name="connsiteY5" fmla="*/ 6509785 h 6509785"/>
              <a:gd name="connsiteX6" fmla="*/ 1084986 w 11556314"/>
              <a:gd name="connsiteY6" fmla="*/ 6509785 h 6509785"/>
              <a:gd name="connsiteX7" fmla="*/ 0 w 11556314"/>
              <a:gd name="connsiteY7" fmla="*/ 5424799 h 6509785"/>
              <a:gd name="connsiteX8" fmla="*/ 0 w 11556314"/>
              <a:gd name="connsiteY8" fmla="*/ 1084986 h 6509785"/>
              <a:gd name="connsiteX0" fmla="*/ 0 w 11556314"/>
              <a:gd name="connsiteY0" fmla="*/ 1084986 h 6509785"/>
              <a:gd name="connsiteX1" fmla="*/ 1084986 w 11556314"/>
              <a:gd name="connsiteY1" fmla="*/ 0 h 6509785"/>
              <a:gd name="connsiteX2" fmla="*/ 10471328 w 11556314"/>
              <a:gd name="connsiteY2" fmla="*/ 0 h 6509785"/>
              <a:gd name="connsiteX3" fmla="*/ 11556314 w 11556314"/>
              <a:gd name="connsiteY3" fmla="*/ 1084986 h 6509785"/>
              <a:gd name="connsiteX4" fmla="*/ 11556314 w 11556314"/>
              <a:gd name="connsiteY4" fmla="*/ 5424799 h 6509785"/>
              <a:gd name="connsiteX5" fmla="*/ 10471328 w 11556314"/>
              <a:gd name="connsiteY5" fmla="*/ 6509785 h 6509785"/>
              <a:gd name="connsiteX6" fmla="*/ 1084986 w 11556314"/>
              <a:gd name="connsiteY6" fmla="*/ 6509785 h 6509785"/>
              <a:gd name="connsiteX7" fmla="*/ 0 w 11556314"/>
              <a:gd name="connsiteY7" fmla="*/ 5424799 h 6509785"/>
              <a:gd name="connsiteX8" fmla="*/ 0 w 11556314"/>
              <a:gd name="connsiteY8" fmla="*/ 1084986 h 650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509785" fill="none" extrusionOk="0">
                <a:moveTo>
                  <a:pt x="0" y="1084986"/>
                </a:moveTo>
                <a:cubicBezTo>
                  <a:pt x="-199082" y="498144"/>
                  <a:pt x="472243" y="76780"/>
                  <a:pt x="1084986" y="0"/>
                </a:cubicBezTo>
                <a:cubicBezTo>
                  <a:pt x="2288131" y="370383"/>
                  <a:pt x="6525575" y="-758920"/>
                  <a:pt x="10471328" y="0"/>
                </a:cubicBezTo>
                <a:cubicBezTo>
                  <a:pt x="11109057" y="-50798"/>
                  <a:pt x="11604158" y="499850"/>
                  <a:pt x="11556314" y="1084986"/>
                </a:cubicBezTo>
                <a:cubicBezTo>
                  <a:pt x="11577614" y="2025527"/>
                  <a:pt x="11534105" y="4270568"/>
                  <a:pt x="11556314" y="5424799"/>
                </a:cubicBezTo>
                <a:cubicBezTo>
                  <a:pt x="11502246" y="6002869"/>
                  <a:pt x="10942449" y="6566280"/>
                  <a:pt x="10471328" y="6509785"/>
                </a:cubicBezTo>
                <a:cubicBezTo>
                  <a:pt x="6554721" y="6963495"/>
                  <a:pt x="3846155" y="6376742"/>
                  <a:pt x="1084986" y="6509785"/>
                </a:cubicBezTo>
                <a:cubicBezTo>
                  <a:pt x="457522" y="6726686"/>
                  <a:pt x="-59175" y="6074970"/>
                  <a:pt x="0" y="5424799"/>
                </a:cubicBezTo>
                <a:cubicBezTo>
                  <a:pt x="56433" y="4376098"/>
                  <a:pt x="55467" y="1698956"/>
                  <a:pt x="0" y="1084986"/>
                </a:cubicBezTo>
                <a:close/>
              </a:path>
              <a:path w="11556314" h="6509785" stroke="0" extrusionOk="0">
                <a:moveTo>
                  <a:pt x="0" y="1084986"/>
                </a:moveTo>
                <a:cubicBezTo>
                  <a:pt x="31535" y="527340"/>
                  <a:pt x="577485" y="23988"/>
                  <a:pt x="1084986" y="0"/>
                </a:cubicBezTo>
                <a:cubicBezTo>
                  <a:pt x="2102848" y="-207970"/>
                  <a:pt x="7489441" y="57197"/>
                  <a:pt x="10471328" y="0"/>
                </a:cubicBezTo>
                <a:cubicBezTo>
                  <a:pt x="11071177" y="-1462"/>
                  <a:pt x="11462999" y="602477"/>
                  <a:pt x="11556314" y="1084986"/>
                </a:cubicBezTo>
                <a:cubicBezTo>
                  <a:pt x="11618076" y="2740938"/>
                  <a:pt x="11700922" y="3430932"/>
                  <a:pt x="11556314" y="5424799"/>
                </a:cubicBezTo>
                <a:cubicBezTo>
                  <a:pt x="11643468" y="6221874"/>
                  <a:pt x="11074662" y="6420262"/>
                  <a:pt x="10471328" y="6509785"/>
                </a:cubicBezTo>
                <a:cubicBezTo>
                  <a:pt x="7202018" y="6340754"/>
                  <a:pt x="3923264" y="6591913"/>
                  <a:pt x="1084986" y="6509785"/>
                </a:cubicBezTo>
                <a:cubicBezTo>
                  <a:pt x="377887" y="6437966"/>
                  <a:pt x="-176327" y="5992584"/>
                  <a:pt x="0" y="5424799"/>
                </a:cubicBezTo>
                <a:cubicBezTo>
                  <a:pt x="-155171" y="4252324"/>
                  <a:pt x="-71933" y="1650933"/>
                  <a:pt x="0" y="1084986"/>
                </a:cubicBezTo>
                <a:close/>
              </a:path>
              <a:path w="11556314" h="6509785" fill="none" stroke="0" extrusionOk="0">
                <a:moveTo>
                  <a:pt x="0" y="1084986"/>
                </a:moveTo>
                <a:cubicBezTo>
                  <a:pt x="-7048" y="481150"/>
                  <a:pt x="527013" y="49102"/>
                  <a:pt x="1084986" y="0"/>
                </a:cubicBezTo>
                <a:cubicBezTo>
                  <a:pt x="2754253" y="-474426"/>
                  <a:pt x="6421463" y="-13756"/>
                  <a:pt x="10471328" y="0"/>
                </a:cubicBezTo>
                <a:cubicBezTo>
                  <a:pt x="11060838" y="-89132"/>
                  <a:pt x="11558765" y="542880"/>
                  <a:pt x="11556314" y="1084986"/>
                </a:cubicBezTo>
                <a:cubicBezTo>
                  <a:pt x="11670043" y="1817243"/>
                  <a:pt x="11471398" y="4160686"/>
                  <a:pt x="11556314" y="5424799"/>
                </a:cubicBezTo>
                <a:cubicBezTo>
                  <a:pt x="11531829" y="6042650"/>
                  <a:pt x="10980709" y="6546864"/>
                  <a:pt x="10471328" y="6509785"/>
                </a:cubicBezTo>
                <a:cubicBezTo>
                  <a:pt x="6715961" y="6427650"/>
                  <a:pt x="3868578" y="6358951"/>
                  <a:pt x="1084986" y="6509785"/>
                </a:cubicBezTo>
                <a:cubicBezTo>
                  <a:pt x="443261" y="6502359"/>
                  <a:pt x="-96352" y="6025832"/>
                  <a:pt x="0" y="5424799"/>
                </a:cubicBezTo>
                <a:cubicBezTo>
                  <a:pt x="-12271" y="4258742"/>
                  <a:pt x="19821" y="1749419"/>
                  <a:pt x="0" y="108498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56314"/>
                      <a:gd name="connsiteY0" fmla="*/ 1084986 h 6509785"/>
                      <a:gd name="connsiteX1" fmla="*/ 1084986 w 11556314"/>
                      <a:gd name="connsiteY1" fmla="*/ 0 h 6509785"/>
                      <a:gd name="connsiteX2" fmla="*/ 10471328 w 11556314"/>
                      <a:gd name="connsiteY2" fmla="*/ 0 h 6509785"/>
                      <a:gd name="connsiteX3" fmla="*/ 11556314 w 11556314"/>
                      <a:gd name="connsiteY3" fmla="*/ 1084986 h 6509785"/>
                      <a:gd name="connsiteX4" fmla="*/ 11556314 w 11556314"/>
                      <a:gd name="connsiteY4" fmla="*/ 5424799 h 6509785"/>
                      <a:gd name="connsiteX5" fmla="*/ 10471328 w 11556314"/>
                      <a:gd name="connsiteY5" fmla="*/ 6509785 h 6509785"/>
                      <a:gd name="connsiteX6" fmla="*/ 1084986 w 11556314"/>
                      <a:gd name="connsiteY6" fmla="*/ 6509785 h 6509785"/>
                      <a:gd name="connsiteX7" fmla="*/ 0 w 11556314"/>
                      <a:gd name="connsiteY7" fmla="*/ 5424799 h 6509785"/>
                      <a:gd name="connsiteX8" fmla="*/ 0 w 11556314"/>
                      <a:gd name="connsiteY8" fmla="*/ 1084986 h 6509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56314" h="6509785" fill="none" extrusionOk="0">
                        <a:moveTo>
                          <a:pt x="0" y="1084986"/>
                        </a:moveTo>
                        <a:cubicBezTo>
                          <a:pt x="-104002" y="492232"/>
                          <a:pt x="476524" y="52471"/>
                          <a:pt x="1084986" y="0"/>
                        </a:cubicBezTo>
                        <a:cubicBezTo>
                          <a:pt x="2369788" y="77600"/>
                          <a:pt x="6303327" y="-27269"/>
                          <a:pt x="10471328" y="0"/>
                        </a:cubicBezTo>
                        <a:cubicBezTo>
                          <a:pt x="11083456" y="-17026"/>
                          <a:pt x="11568070" y="489226"/>
                          <a:pt x="11556314" y="1084986"/>
                        </a:cubicBezTo>
                        <a:cubicBezTo>
                          <a:pt x="11665314" y="1893590"/>
                          <a:pt x="11478105" y="4239954"/>
                          <a:pt x="11556314" y="5424799"/>
                        </a:cubicBezTo>
                        <a:cubicBezTo>
                          <a:pt x="11515407" y="6008018"/>
                          <a:pt x="11005846" y="6538321"/>
                          <a:pt x="10471328" y="6509785"/>
                        </a:cubicBezTo>
                        <a:cubicBezTo>
                          <a:pt x="6623409" y="6558962"/>
                          <a:pt x="3891559" y="6387083"/>
                          <a:pt x="1084986" y="6509785"/>
                        </a:cubicBezTo>
                        <a:cubicBezTo>
                          <a:pt x="472236" y="6613686"/>
                          <a:pt x="-22050" y="6043005"/>
                          <a:pt x="0" y="5424799"/>
                        </a:cubicBezTo>
                        <a:cubicBezTo>
                          <a:pt x="47022" y="4316917"/>
                          <a:pt x="104569" y="1748040"/>
                          <a:pt x="0" y="1084986"/>
                        </a:cubicBezTo>
                        <a:close/>
                      </a:path>
                      <a:path w="11556314" h="6509785" stroke="0" extrusionOk="0">
                        <a:moveTo>
                          <a:pt x="0" y="1084986"/>
                        </a:moveTo>
                        <a:cubicBezTo>
                          <a:pt x="18064" y="483700"/>
                          <a:pt x="513429" y="-1846"/>
                          <a:pt x="1084986" y="0"/>
                        </a:cubicBezTo>
                        <a:cubicBezTo>
                          <a:pt x="2183828" y="-129276"/>
                          <a:pt x="7787593" y="-77778"/>
                          <a:pt x="10471328" y="0"/>
                        </a:cubicBezTo>
                        <a:cubicBezTo>
                          <a:pt x="11067917" y="-8391"/>
                          <a:pt x="11537149" y="596272"/>
                          <a:pt x="11556314" y="1084986"/>
                        </a:cubicBezTo>
                        <a:cubicBezTo>
                          <a:pt x="11637913" y="2810712"/>
                          <a:pt x="11710614" y="3406918"/>
                          <a:pt x="11556314" y="5424799"/>
                        </a:cubicBezTo>
                        <a:cubicBezTo>
                          <a:pt x="11602785" y="6122023"/>
                          <a:pt x="11047135" y="6517743"/>
                          <a:pt x="10471328" y="6509785"/>
                        </a:cubicBezTo>
                        <a:cubicBezTo>
                          <a:pt x="5835638" y="6554005"/>
                          <a:pt x="3739401" y="6480403"/>
                          <a:pt x="1084986" y="6509785"/>
                        </a:cubicBezTo>
                        <a:cubicBezTo>
                          <a:pt x="458807" y="6406205"/>
                          <a:pt x="-70595" y="6007704"/>
                          <a:pt x="0" y="5424799"/>
                        </a:cubicBezTo>
                        <a:cubicBezTo>
                          <a:pt x="-159954" y="4305871"/>
                          <a:pt x="22140" y="1645118"/>
                          <a:pt x="0" y="108498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4253F-6164-3AFE-B730-122FDF23D244}"/>
              </a:ext>
            </a:extLst>
          </p:cNvPr>
          <p:cNvSpPr txBox="1"/>
          <p:nvPr/>
        </p:nvSpPr>
        <p:spPr>
          <a:xfrm>
            <a:off x="1352550" y="313529"/>
            <a:ext cx="1018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Sáng thứ Tư, nhiệt độ là bao nhiêu độ C?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ACC9D5-86BB-B56B-8203-CE146C8E476D}"/>
              </a:ext>
            </a:extLst>
          </p:cNvPr>
          <p:cNvSpPr/>
          <p:nvPr/>
        </p:nvSpPr>
        <p:spPr>
          <a:xfrm>
            <a:off x="914401" y="952500"/>
            <a:ext cx="10277474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Sáng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Tư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nhiệt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độ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 38</a:t>
            </a:r>
            <a:r>
              <a:rPr lang="en-US" sz="4000" baseline="30000" dirty="0">
                <a:solidFill>
                  <a:srgbClr val="FF0000"/>
                </a:solidFill>
              </a:rPr>
              <a:t>o</a:t>
            </a:r>
            <a:r>
              <a:rPr lang="en-US" sz="40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AC352-A16B-A22D-0FE6-146FC44AADA8}"/>
              </a:ext>
            </a:extLst>
          </p:cNvPr>
          <p:cNvSpPr txBox="1"/>
          <p:nvPr/>
        </p:nvSpPr>
        <p:spPr>
          <a:xfrm>
            <a:off x="847725" y="1666079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Nhiệt độ buổi sáng cao nhất trong tuần đó là vào thứ mấy?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B017B7-0743-744A-AF78-B8FB910E3E74}"/>
              </a:ext>
            </a:extLst>
          </p:cNvPr>
          <p:cNvSpPr/>
          <p:nvPr/>
        </p:nvSpPr>
        <p:spPr>
          <a:xfrm>
            <a:off x="609599" y="2352675"/>
            <a:ext cx="11115675" cy="733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Nhiệt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độ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buổi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sáng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cao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nhất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tuần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vào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Chủ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nhật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C7A16-087B-3AF4-8CDA-6C817255263B}"/>
              </a:ext>
            </a:extLst>
          </p:cNvPr>
          <p:cNvSpPr txBox="1"/>
          <p:nvPr/>
        </p:nvSpPr>
        <p:spPr>
          <a:xfrm>
            <a:off x="866775" y="3218654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Nhiệt độ buổi sáng thấp nhất trong tuần đó là vào thứ mấy?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A8052D-935B-BCD3-6FFD-59907001B6BE}"/>
              </a:ext>
            </a:extLst>
          </p:cNvPr>
          <p:cNvSpPr/>
          <p:nvPr/>
        </p:nvSpPr>
        <p:spPr>
          <a:xfrm>
            <a:off x="628649" y="3905250"/>
            <a:ext cx="11115675" cy="733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Nhiệt độ buổi sáng thấp nhất trong tuần đó là vào thứ Hai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A9B32-968A-5EF8-E454-8671AA3372B4}"/>
              </a:ext>
            </a:extLst>
          </p:cNvPr>
          <p:cNvSpPr txBox="1"/>
          <p:nvPr/>
        </p:nvSpPr>
        <p:spPr>
          <a:xfrm>
            <a:off x="800100" y="4656929"/>
            <a:ext cx="1066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Nhiệt độ trung bình các buổi sáng trong tuần là bao nhiêu độ C?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731314-4EA0-DD15-3341-0A75AB613586}"/>
              </a:ext>
            </a:extLst>
          </p:cNvPr>
          <p:cNvSpPr/>
          <p:nvPr/>
        </p:nvSpPr>
        <p:spPr>
          <a:xfrm>
            <a:off x="561974" y="5343525"/>
            <a:ext cx="11115675" cy="733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(33 + 36 + 38 + 37 + 35 + 34 + 39) : 7 = 36</a:t>
            </a:r>
            <a:r>
              <a:rPr lang="en-US" sz="4000" baseline="30000" dirty="0">
                <a:solidFill>
                  <a:srgbClr val="FF0000"/>
                </a:solidFill>
              </a:rPr>
              <a:t>o</a:t>
            </a:r>
            <a:r>
              <a:rPr lang="en-US" sz="4000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539959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  <p:bldP spid="8" grpId="0"/>
      <p:bldP spid="9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9D563-6411-4B90-932B-0567588C2F55}"/>
              </a:ext>
            </a:extLst>
          </p:cNvPr>
          <p:cNvSpPr txBox="1"/>
          <p:nvPr/>
        </p:nvSpPr>
        <p:spPr>
          <a:xfrm>
            <a:off x="1266825" y="497580"/>
            <a:ext cx="1024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đoàn du lịch xuyên Việt đã ghi lại số ki-lô-mét di chuyển trong mỗi ngày sau: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BA7AEC-FA99-42E9-8D9C-10CEB8280897}"/>
              </a:ext>
            </a:extLst>
          </p:cNvPr>
          <p:cNvSpPr/>
          <p:nvPr/>
        </p:nvSpPr>
        <p:spPr>
          <a:xfrm>
            <a:off x="660279" y="491741"/>
            <a:ext cx="679773" cy="679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3D761C-B11D-62F7-572D-9A8F464197A1}"/>
              </a:ext>
            </a:extLst>
          </p:cNvPr>
          <p:cNvSpPr txBox="1"/>
          <p:nvPr/>
        </p:nvSpPr>
        <p:spPr>
          <a:xfrm>
            <a:off x="552449" y="1516755"/>
            <a:ext cx="11058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1: 158 km; ngày 2: 60 km; ngày 3: 104 km; ngày 4: 37 km; ngày 5: 182 km; ngày 6: 90 km; ngày 7: 55 km.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135E2-7996-BBE6-6B69-ABCA33652AC7}"/>
              </a:ext>
            </a:extLst>
          </p:cNvPr>
          <p:cNvSpPr txBox="1"/>
          <p:nvPr/>
        </p:nvSpPr>
        <p:spPr>
          <a:xfrm>
            <a:off x="581024" y="2716905"/>
            <a:ext cx="11058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Hãy lập dãy số liệu thống kê về số ki-lô-mét di chuyển ở lần lượt các ngày trên.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1D823B-56FF-A7AA-0339-0D18D552D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" y="3820351"/>
            <a:ext cx="11077575" cy="20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609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135E2-7996-BBE6-6B69-ABCA33652AC7}"/>
              </a:ext>
            </a:extLst>
          </p:cNvPr>
          <p:cNvSpPr txBox="1"/>
          <p:nvPr/>
        </p:nvSpPr>
        <p:spPr>
          <a:xfrm>
            <a:off x="581024" y="488055"/>
            <a:ext cx="11058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Trả lời các câu hỏi: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Trong ngày 5, đoàn du lịch đã di chuyển bao nhiêu ki-lô-mét?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Tổng chiều dài quãng đường đoàn du lịch đã di chuyển trong ngày 6 và ngày 7 là bao nhiêu ki-lô-mét?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Đoàn du lịch di chuyển nhiều nhất vào ngày nào?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Trung bình mỗi ngày đoàn du lịch di chuyển được bao nhiêu ki-lô-mét?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78BC75-761D-54E1-0A3E-2054FC7E3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62" y="3209925"/>
            <a:ext cx="6660393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4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FE74A-EFCE-8D4E-3183-AD5FF3124E94}"/>
              </a:ext>
            </a:extLst>
          </p:cNvPr>
          <p:cNvSpPr txBox="1"/>
          <p:nvPr/>
        </p:nvSpPr>
        <p:spPr>
          <a:xfrm>
            <a:off x="676276" y="265904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Trong ngày 5, đoàn du lịch đã di chuyển bao nhiêu ki-lô-mét?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2823DD-C008-E1F8-4E93-003A3A5BE1E2}"/>
              </a:ext>
            </a:extLst>
          </p:cNvPr>
          <p:cNvSpPr/>
          <p:nvPr/>
        </p:nvSpPr>
        <p:spPr>
          <a:xfrm>
            <a:off x="876301" y="885825"/>
            <a:ext cx="10277474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Trong </a:t>
            </a:r>
            <a:r>
              <a:rPr lang="en-US" sz="4000" dirty="0" err="1">
                <a:solidFill>
                  <a:srgbClr val="FF0000"/>
                </a:solidFill>
              </a:rPr>
              <a:t>ngày</a:t>
            </a:r>
            <a:r>
              <a:rPr lang="en-US" sz="4000" dirty="0">
                <a:solidFill>
                  <a:srgbClr val="FF0000"/>
                </a:solidFill>
              </a:rPr>
              <a:t> 5, </a:t>
            </a:r>
            <a:r>
              <a:rPr lang="en-US" sz="4000" dirty="0" err="1">
                <a:solidFill>
                  <a:srgbClr val="FF0000"/>
                </a:solidFill>
              </a:rPr>
              <a:t>đoàn</a:t>
            </a:r>
            <a:r>
              <a:rPr lang="en-US" sz="4000" dirty="0">
                <a:solidFill>
                  <a:srgbClr val="FF0000"/>
                </a:solidFill>
              </a:rPr>
              <a:t> du </a:t>
            </a:r>
            <a:r>
              <a:rPr lang="en-US" sz="4000" dirty="0" err="1">
                <a:solidFill>
                  <a:srgbClr val="FF0000"/>
                </a:solidFill>
              </a:rPr>
              <a:t>lịch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đã</a:t>
            </a:r>
            <a:r>
              <a:rPr lang="en-US" sz="4000" dirty="0">
                <a:solidFill>
                  <a:srgbClr val="FF0000"/>
                </a:solidFill>
              </a:rPr>
              <a:t> di </a:t>
            </a:r>
            <a:r>
              <a:rPr lang="en-US" sz="4000" dirty="0" err="1">
                <a:solidFill>
                  <a:srgbClr val="FF0000"/>
                </a:solidFill>
              </a:rPr>
              <a:t>chuyển</a:t>
            </a:r>
            <a:r>
              <a:rPr lang="en-US" sz="4000" dirty="0">
                <a:solidFill>
                  <a:srgbClr val="FF0000"/>
                </a:solidFill>
              </a:rPr>
              <a:t> 182 km.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B5AF7-0B5D-DE2A-D94F-75F5B7CFB385}"/>
              </a:ext>
            </a:extLst>
          </p:cNvPr>
          <p:cNvSpPr txBox="1"/>
          <p:nvPr/>
        </p:nvSpPr>
        <p:spPr>
          <a:xfrm>
            <a:off x="904875" y="1675604"/>
            <a:ext cx="1018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Tổng chiều dài quãng đường đoàn du lịch đã di chuyển trong ngày 6 và ngày 7 là bao nhiêu ki-lô-mét?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7FBDC5-8AFD-CFF5-DE17-C9CB549F3519}"/>
              </a:ext>
            </a:extLst>
          </p:cNvPr>
          <p:cNvSpPr/>
          <p:nvPr/>
        </p:nvSpPr>
        <p:spPr>
          <a:xfrm>
            <a:off x="2838451" y="2714625"/>
            <a:ext cx="5905499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90 + 55 = 145 (km)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BAE4B-0840-5C70-85A9-F94C2753DAFD}"/>
              </a:ext>
            </a:extLst>
          </p:cNvPr>
          <p:cNvSpPr txBox="1"/>
          <p:nvPr/>
        </p:nvSpPr>
        <p:spPr>
          <a:xfrm>
            <a:off x="933450" y="3447254"/>
            <a:ext cx="1018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Đoàn du lịch di chuyển nhiều nhất vào ngày nào?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39C79D-D538-21F3-C3A5-B11105702586}"/>
              </a:ext>
            </a:extLst>
          </p:cNvPr>
          <p:cNvSpPr/>
          <p:nvPr/>
        </p:nvSpPr>
        <p:spPr>
          <a:xfrm>
            <a:off x="1095375" y="4000500"/>
            <a:ext cx="10125075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Đoàn</a:t>
            </a:r>
            <a:r>
              <a:rPr lang="en-US" sz="4000" dirty="0">
                <a:solidFill>
                  <a:srgbClr val="FF0000"/>
                </a:solidFill>
              </a:rPr>
              <a:t> du </a:t>
            </a:r>
            <a:r>
              <a:rPr lang="en-US" sz="4000" dirty="0" err="1">
                <a:solidFill>
                  <a:srgbClr val="FF0000"/>
                </a:solidFill>
              </a:rPr>
              <a:t>lịch</a:t>
            </a:r>
            <a:r>
              <a:rPr lang="en-US" sz="4000" dirty="0">
                <a:solidFill>
                  <a:srgbClr val="FF0000"/>
                </a:solidFill>
              </a:rPr>
              <a:t> di </a:t>
            </a:r>
            <a:r>
              <a:rPr lang="en-US" sz="4000" dirty="0" err="1">
                <a:solidFill>
                  <a:srgbClr val="FF0000"/>
                </a:solidFill>
              </a:rPr>
              <a:t>chuyển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nhiều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nhất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ngày</a:t>
            </a:r>
            <a:r>
              <a:rPr lang="en-US" sz="4000" dirty="0">
                <a:solidFill>
                  <a:srgbClr val="FF0000"/>
                </a:solidFill>
              </a:rPr>
              <a:t> 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CFFE15-E736-507A-EFB9-46A2BE99AF79}"/>
              </a:ext>
            </a:extLst>
          </p:cNvPr>
          <p:cNvSpPr txBox="1"/>
          <p:nvPr/>
        </p:nvSpPr>
        <p:spPr>
          <a:xfrm>
            <a:off x="866775" y="4723604"/>
            <a:ext cx="1018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Trung bình mỗi ngày đoàn du lịch di chuyển được bao nhiêu ki-lô-mét?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5D5C1F-608D-05D0-6D9F-B61A8020A57B}"/>
              </a:ext>
            </a:extLst>
          </p:cNvPr>
          <p:cNvSpPr/>
          <p:nvPr/>
        </p:nvSpPr>
        <p:spPr>
          <a:xfrm>
            <a:off x="1057275" y="5867400"/>
            <a:ext cx="10125075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3600" dirty="0">
                <a:solidFill>
                  <a:srgbClr val="FF0000"/>
                </a:solidFill>
              </a:rPr>
              <a:t>(158 + 60 + 104 + 37 + 182 + 90 + 55) : 7 = 98 (km)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04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  <p:bldP spid="9" grpId="0"/>
      <p:bldP spid="11" grpId="0" animBg="1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1162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SVN-Poky's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19</cp:revision>
  <dcterms:created xsi:type="dcterms:W3CDTF">2024-03-23T05:19:54Z</dcterms:created>
  <dcterms:modified xsi:type="dcterms:W3CDTF">2024-05-02T04:00:58Z</dcterms:modified>
</cp:coreProperties>
</file>