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  <p:sldMasterId id="2147483681" r:id="rId2"/>
  </p:sldMasterIdLst>
  <p:notesMasterIdLst>
    <p:notesMasterId r:id="rId12"/>
  </p:notesMasterIdLst>
  <p:sldIdLst>
    <p:sldId id="258" r:id="rId3"/>
    <p:sldId id="321" r:id="rId4"/>
    <p:sldId id="323" r:id="rId5"/>
    <p:sldId id="312" r:id="rId6"/>
    <p:sldId id="328" r:id="rId7"/>
    <p:sldId id="327" r:id="rId8"/>
    <p:sldId id="319" r:id="rId9"/>
    <p:sldId id="309" r:id="rId10"/>
    <p:sldId id="31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26D1F"/>
    <a:srgbClr val="54A47B"/>
    <a:srgbClr val="FAE9EF"/>
    <a:srgbClr val="F0715A"/>
    <a:srgbClr val="CA5775"/>
    <a:srgbClr val="E17711"/>
    <a:srgbClr val="FFC56E"/>
    <a:srgbClr val="EF715A"/>
    <a:srgbClr val="F8A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72" y="1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04/04/2024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40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8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4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前言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0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2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AA6CF0-698D-BC41-BAE9-F2C038F0450D}"/>
              </a:ext>
            </a:extLst>
          </p:cNvPr>
          <p:cNvSpPr/>
          <p:nvPr userDrawn="1"/>
        </p:nvSpPr>
        <p:spPr>
          <a:xfrm>
            <a:off x="207818" y="187037"/>
            <a:ext cx="11793682" cy="6504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47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63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512F040F-B9FD-0645-9D8B-9136EDEA690C}"/>
              </a:ext>
            </a:extLst>
          </p:cNvPr>
          <p:cNvSpPr/>
          <p:nvPr/>
        </p:nvSpPr>
        <p:spPr>
          <a:xfrm>
            <a:off x="469750" y="1763657"/>
            <a:ext cx="11252499" cy="3162748"/>
          </a:xfrm>
          <a:prstGeom prst="roundRect">
            <a:avLst>
              <a:gd name="adj" fmla="val 11225"/>
            </a:avLst>
          </a:prstGeom>
          <a:solidFill>
            <a:schemeClr val="bg1">
              <a:alpha val="597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CE9BD3AE-32B7-0783-F008-0BCD6C7D26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9440" y="480887"/>
            <a:ext cx="9013646" cy="6295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63A4AA-8F98-220C-7298-10AA107A8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664" y="2041302"/>
            <a:ext cx="7813038" cy="2914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963EDB-043E-0895-36FF-EF399ABA1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23" y="-86658"/>
            <a:ext cx="1502837" cy="1502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4F93F7-C149-F6C3-D4DC-E73B8737ED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70" b="86771"/>
          <a:stretch/>
        </p:blipFill>
        <p:spPr>
          <a:xfrm>
            <a:off x="3070048" y="1252137"/>
            <a:ext cx="7813038" cy="776614"/>
          </a:xfrm>
          <a:prstGeom prst="rect">
            <a:avLst/>
          </a:prstGeom>
        </p:spPr>
      </p:pic>
      <p:pic>
        <p:nvPicPr>
          <p:cNvPr id="13" name="Picture 12" descr="A cartoon of a child holding a book&#10;&#10;Description automatically generated">
            <a:extLst>
              <a:ext uri="{FF2B5EF4-FFF2-40B4-BE49-F238E27FC236}">
                <a16:creationId xmlns:a16="http://schemas.microsoft.com/office/drawing/2014/main" id="{0EE3E60B-8DE9-FFDD-F35B-C80E8BDA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2" b="98536" l="1355" r="94580">
                        <a14:foregroundMark x1="58537" y1="2928" x2="91328" y2="20059"/>
                        <a14:foregroundMark x1="45799" y1="4832" x2="2439" y2="25915"/>
                        <a14:foregroundMark x1="77507" y1="47731" x2="90515" y2="64422"/>
                        <a14:foregroundMark x1="31436" y1="92679" x2="87534" y2="96779"/>
                        <a14:foregroundMark x1="34146" y1="76135" x2="62331" y2="86530"/>
                        <a14:foregroundMark x1="62331" y1="86530" x2="82927" y2="89898"/>
                        <a14:foregroundMark x1="82927" y1="89898" x2="84824" y2="89898"/>
                        <a14:foregroundMark x1="33604" y1="80234" x2="20325" y2="96047"/>
                        <a14:foregroundMark x1="20325" y1="96047" x2="20054" y2="98536"/>
                        <a14:foregroundMark x1="92683" y1="49048" x2="51491" y2="53148"/>
                        <a14:foregroundMark x1="51491" y1="53148" x2="24390" y2="51830"/>
                        <a14:foregroundMark x1="24390" y1="51830" x2="7588" y2="62079"/>
                        <a14:foregroundMark x1="7588" y1="62079" x2="31436" y2="68960"/>
                        <a14:foregroundMark x1="31436" y1="68960" x2="36314" y2="68960"/>
                        <a14:foregroundMark x1="14363" y1="10981" x2="44173" y2="17130"/>
                        <a14:foregroundMark x1="31436" y1="3367" x2="56640" y2="3514"/>
                        <a14:foregroundMark x1="56640" y1="3514" x2="73442" y2="6589"/>
                        <a14:foregroundMark x1="76152" y1="6589" x2="94580" y2="22255"/>
                        <a14:foregroundMark x1="94580" y1="22255" x2="94580" y2="26061"/>
                        <a14:foregroundMark x1="8401" y1="31186" x2="11924" y2="5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" y="2631265"/>
            <a:ext cx="2251525" cy="41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56" y="1676401"/>
            <a:ext cx="10288218" cy="4762618"/>
          </a:xfrm>
          <a:prstGeom prst="rect">
            <a:avLst/>
          </a:prstGeom>
        </p:spPr>
      </p:pic>
      <p:pic>
        <p:nvPicPr>
          <p:cNvPr id="2" name="图片 20">
            <a:extLst>
              <a:ext uri="{FF2B5EF4-FFF2-40B4-BE49-F238E27FC236}">
                <a16:creationId xmlns:a16="http://schemas.microsoft.com/office/drawing/2014/main" id="{93F69465-B9EC-AF9A-8185-5EDCA62722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0" y="-48565"/>
            <a:ext cx="4069174" cy="2985108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6AADD7F1-E8E9-4BC1-DBC5-EB7F68ECFB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49067" y="-365"/>
            <a:ext cx="3042933" cy="28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>
            <a:extLst>
              <a:ext uri="{FF2B5EF4-FFF2-40B4-BE49-F238E27FC236}">
                <a16:creationId xmlns:a16="http://schemas.microsoft.com/office/drawing/2014/main" id="{8D43EFEC-D2A8-DD24-DF39-9A90ADFC5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-17527" y="62892"/>
            <a:ext cx="4069174" cy="2985108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58220017-00C1-3455-6CBD-74692E2186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49067" y="-365"/>
            <a:ext cx="3042933" cy="288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487" y="586329"/>
            <a:ext cx="12281487" cy="56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6"/>
          <p:cNvGrpSpPr/>
          <p:nvPr/>
        </p:nvGrpSpPr>
        <p:grpSpPr>
          <a:xfrm>
            <a:off x="241300" y="146190"/>
            <a:ext cx="11709400" cy="6599982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30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圆角矩形 28"/>
          <p:cNvSpPr/>
          <p:nvPr/>
        </p:nvSpPr>
        <p:spPr>
          <a:xfrm>
            <a:off x="703257" y="273531"/>
            <a:ext cx="11025367" cy="1821375"/>
          </a:xfrm>
          <a:prstGeom prst="roundRect">
            <a:avLst>
              <a:gd name="adj" fmla="val 50000"/>
            </a:avLst>
          </a:prstGeom>
          <a:solidFill>
            <a:srgbClr val="CA5775"/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6622" y="338651"/>
            <a:ext cx="1073526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i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 bài:</a:t>
            </a:r>
            <a:r>
              <a:rPr lang="vi-VN" sz="3500" dirty="0"/>
              <a:t> </a:t>
            </a:r>
            <a:r>
              <a:rPr lang="vi-VN" sz="3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bài văn thuật lại một sự việc thể hiện truyền thống Uống nước nhớ nguồn và chia sẻ </a:t>
            </a:r>
          </a:p>
          <a:p>
            <a:pPr algn="ctr"/>
            <a:r>
              <a:rPr lang="vi-VN" sz="3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 nghĩ, cảm xúc của em về sự việc đó.</a:t>
            </a:r>
            <a:endParaRPr lang="en-US" sz="3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7643" y="2427016"/>
            <a:ext cx="1047916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Chọn sự việc đã tham gia hoặc chứng kiến (ví dụ: thăm viện bảo tàng, chăm sóc nghĩa trang liệt sĩ, thăm hỏi gia đình thương binh – liệt sĩ, tặng quà người già, chào mừng Ngày Nhà giáo Việt Nam,...).</a:t>
            </a:r>
          </a:p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endParaRPr lang="vi-VN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6622" y="2171119"/>
            <a:ext cx="3020292" cy="773416"/>
          </a:xfrm>
          <a:prstGeom prst="roundRect">
            <a:avLst/>
          </a:prstGeom>
          <a:solidFill>
            <a:srgbClr val="F0715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Chuẩn bị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2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65" y="4400288"/>
            <a:ext cx="2559025" cy="2559025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8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">
            <a:extLst>
              <a:ext uri="{FF2B5EF4-FFF2-40B4-BE49-F238E27FC236}">
                <a16:creationId xmlns:a16="http://schemas.microsoft.com/office/drawing/2014/main" id="{B96D04B9-2B68-0374-3FAB-C38800C21E0F}"/>
              </a:ext>
            </a:extLst>
          </p:cNvPr>
          <p:cNvSpPr/>
          <p:nvPr/>
        </p:nvSpPr>
        <p:spPr>
          <a:xfrm>
            <a:off x="241300" y="129009"/>
            <a:ext cx="11709400" cy="65999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圆角矩形 5">
            <a:extLst>
              <a:ext uri="{FF2B5EF4-FFF2-40B4-BE49-F238E27FC236}">
                <a16:creationId xmlns:a16="http://schemas.microsoft.com/office/drawing/2014/main" id="{95795D3E-A662-10A8-786A-08616642E7CE}"/>
              </a:ext>
            </a:extLst>
          </p:cNvPr>
          <p:cNvSpPr/>
          <p:nvPr/>
        </p:nvSpPr>
        <p:spPr>
          <a:xfrm>
            <a:off x="463376" y="366926"/>
            <a:ext cx="11325816" cy="61585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4DD15D-D63C-037A-1909-5950C1605D39}"/>
              </a:ext>
            </a:extLst>
          </p:cNvPr>
          <p:cNvSpPr txBox="1"/>
          <p:nvPr/>
        </p:nvSpPr>
        <p:spPr>
          <a:xfrm>
            <a:off x="747834" y="489431"/>
            <a:ext cx="110413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Chọn sự việc: thăm khu căn cứ cách mạng B1 Hồng Phước</a:t>
            </a:r>
          </a:p>
          <a:p>
            <a:pPr rtl="0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Các hoạt động: </a:t>
            </a:r>
          </a:p>
          <a:p>
            <a:pPr rtl="0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Xe xuất phát lúc 7h giờ sáng từ trường học.</a:t>
            </a:r>
          </a:p>
          <a:p>
            <a:pPr rtl="0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Khi tới nơi chúng em được xếp hàng ngay ngắn để làm lễ chào cờ. </a:t>
            </a:r>
          </a:p>
          <a:p>
            <a:pPr rtl="0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Tiếp theo, chúng em được các thầy cô hướng dẫn xếp hàng để đi vào 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 di tích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rtl="0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ác anh chị hướng dẫn viên dẫn chúng em đi thăm quan khắp nơi và giải thích rõ từng kỉ vật, địa điểm.</a:t>
            </a:r>
          </a:p>
          <a:p>
            <a:pPr rtl="0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Kết thúc chuyến đi, chúng em trở về trường học.</a:t>
            </a:r>
          </a:p>
        </p:txBody>
      </p:sp>
    </p:spTree>
    <p:extLst>
      <p:ext uri="{BB962C8B-B14F-4D97-AF65-F5344CB8AC3E}">
        <p14:creationId xmlns:p14="http://schemas.microsoft.com/office/powerpoint/2010/main" val="2474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6"/>
          <p:cNvGrpSpPr/>
          <p:nvPr/>
        </p:nvGrpSpPr>
        <p:grpSpPr>
          <a:xfrm>
            <a:off x="241300" y="146190"/>
            <a:ext cx="11709400" cy="688961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30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2170" y="453305"/>
            <a:ext cx="1047916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Mở bài</a:t>
            </a:r>
          </a:p>
          <a:p>
            <a:pPr lvl="0" algn="just"/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vi-VN" sz="3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Giới </a:t>
            </a:r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 sự việc: địa điểm, </a:t>
            </a:r>
            <a:r>
              <a:rPr kumimoji="0" lang="vi-VN" sz="3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thời gian tổ chức, những người tham gia hoạt động,...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79215" y="69770"/>
            <a:ext cx="3020292" cy="773416"/>
          </a:xfrm>
          <a:prstGeom prst="roundRect">
            <a:avLst/>
          </a:prstGeom>
          <a:solidFill>
            <a:srgbClr val="F0715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Lập dàn 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9B4235-E545-ECEA-CBCF-5DE23BC1E139}"/>
              </a:ext>
            </a:extLst>
          </p:cNvPr>
          <p:cNvSpPr/>
          <p:nvPr/>
        </p:nvSpPr>
        <p:spPr>
          <a:xfrm>
            <a:off x="760662" y="1978917"/>
            <a:ext cx="104791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bài</a:t>
            </a:r>
          </a:p>
          <a:p>
            <a:pPr lvl="0" algn="just"/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vi-VN" sz="3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Giới </a:t>
            </a:r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 sự việc: Nêu diễn biến của sự việc theo trình tự thời gian: bắt đầu- tiếp theo-kết thúc...(cần nêu các hoạt động, việc làm đúng với những gì em đã tham gia hoặc chứng kiến).</a:t>
            </a:r>
          </a:p>
          <a:p>
            <a:pPr lvl="0" algn="just"/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BB95DB-E352-6337-8AA8-FCD4DDA063D2}"/>
              </a:ext>
            </a:extLst>
          </p:cNvPr>
          <p:cNvSpPr/>
          <p:nvPr/>
        </p:nvSpPr>
        <p:spPr>
          <a:xfrm>
            <a:off x="856419" y="4535601"/>
            <a:ext cx="108722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500" b="1" noProof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bài</a:t>
            </a:r>
          </a:p>
          <a:p>
            <a:pPr lvl="0" algn="just"/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Bày tỏ suy nghĩ, cảm xúc về sự việc được tham gia, chứng kiến hoặc nêu việc mình muốn làm tiếp theo để thể hiện truyền thống </a:t>
            </a:r>
            <a:r>
              <a:rPr kumimoji="0" lang="vi-VN" sz="3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Uống nước nhớ nguồn.</a:t>
            </a:r>
            <a:endParaRPr kumimoji="0" lang="en-US" sz="3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5"/>
          <p:cNvSpPr/>
          <p:nvPr/>
        </p:nvSpPr>
        <p:spPr>
          <a:xfrm>
            <a:off x="1409700" y="1203164"/>
            <a:ext cx="10686656" cy="50378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1605972" y="1716669"/>
            <a:ext cx="9963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-Bố cục</a:t>
            </a:r>
          </a:p>
          <a:p>
            <a:pPr algn="just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-Diễn biến sự việc</a:t>
            </a:r>
          </a:p>
          <a:p>
            <a:pPr algn="just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-Việc lựa chọn hoạt động, việc làm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62347" y="49003"/>
            <a:ext cx="5316453" cy="8024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Góp ý, chỉnh sửa</a:t>
            </a:r>
            <a:endParaRPr lang="en-US" sz="4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95644" y="49003"/>
            <a:ext cx="3020657" cy="24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86" y="837894"/>
            <a:ext cx="11194627" cy="51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627365" y="390553"/>
            <a:ext cx="10937270" cy="6076893"/>
          </a:xfrm>
          <a:custGeom>
            <a:avLst/>
            <a:gdLst/>
            <a:ahLst/>
            <a:cxnLst/>
            <a:rect l="l" t="t" r="r" b="b"/>
            <a:pathLst>
              <a:path w="10937270" h="6076893">
                <a:moveTo>
                  <a:pt x="0" y="0"/>
                </a:moveTo>
                <a:lnTo>
                  <a:pt x="10937270" y="0"/>
                </a:lnTo>
                <a:lnTo>
                  <a:pt x="10937270" y="6076892"/>
                </a:lnTo>
                <a:lnTo>
                  <a:pt x="0" y="60768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00" y="2674531"/>
            <a:ext cx="4755164" cy="4183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705736-54DB-F457-5814-73519EB9F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00" y="1629882"/>
            <a:ext cx="10525328" cy="2089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12A41-EE6F-85CC-3D64-724ADDF24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61" y="3184038"/>
            <a:ext cx="3548939" cy="35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自定义 22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6C37"/>
      </a:accent1>
      <a:accent2>
        <a:srgbClr val="306354"/>
      </a:accent2>
      <a:accent3>
        <a:srgbClr val="007373"/>
      </a:accent3>
      <a:accent4>
        <a:srgbClr val="7BAEAA"/>
      </a:accent4>
      <a:accent5>
        <a:srgbClr val="687D93"/>
      </a:accent5>
      <a:accent6>
        <a:srgbClr val="BFBFBF"/>
      </a:accent6>
      <a:hlink>
        <a:srgbClr val="4472C4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Arial</vt:lpstr>
      <vt:lpstr>Calibri</vt:lpstr>
      <vt:lpstr>Cambria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Mangnon</cp:keywords>
  <cp:lastModifiedBy/>
  <cp:revision>1</cp:revision>
  <dcterms:created xsi:type="dcterms:W3CDTF">2022-03-07T11:00:09Z</dcterms:created>
  <dcterms:modified xsi:type="dcterms:W3CDTF">2024-04-04T07:19:13Z</dcterms:modified>
</cp:coreProperties>
</file>