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9" r:id="rId4"/>
    <p:sldId id="258" r:id="rId5"/>
    <p:sldId id="342" r:id="rId6"/>
    <p:sldId id="260" r:id="rId7"/>
    <p:sldId id="326" r:id="rId8"/>
    <p:sldId id="343" r:id="rId9"/>
    <p:sldId id="292" r:id="rId10"/>
    <p:sldId id="29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7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9739B07-93C7-4970-A76D-D492B751A6B5}"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421C960-F3EB-4352-B858-9DEC58F8ECB5}"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CC736EE-A272-4C4F-82BA-BEA0FEC8E4E0}" type="datetimeFigureOut">
              <a:rPr lang="vi-VN" smtClean="0"/>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0866A36-CA3F-45A5-8142-2A5ECE8BC142}"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26909" y="133350"/>
            <a:ext cx="1299524" cy="129952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descr="A picture containing painting, drawing, fruit, child art&#10;&#10;Description automatically generated"/>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microsoft.com/office/2007/relationships/hdphoto" Target="../media/image6.wdp"/><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5.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6.png"/><Relationship Id="rId2" Type="http://schemas.microsoft.com/office/2007/relationships/hdphoto" Target="../media/image6.wdp"/><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
          <a:srcRect t="809" r="679" b="-1"/>
          <a:stretch>
            <a:fillRect/>
          </a:stretch>
        </p:blipFill>
        <p:spPr>
          <a:xfrm>
            <a:off x="0" y="0"/>
            <a:ext cx="12192000" cy="6858000"/>
          </a:xfrm>
          <a:prstGeom prst="rect">
            <a:avLst/>
          </a:prstGeom>
        </p:spPr>
      </p:pic>
      <p:pic>
        <p:nvPicPr>
          <p:cNvPr id="2" name="Picture 1"/>
          <p:cNvPicPr>
            <a:picLocks noChangeAspect="1"/>
          </p:cNvPicPr>
          <p:nvPr/>
        </p:nvPicPr>
        <p:blipFill>
          <a:blip r:embed="rId2"/>
          <a:stretch>
            <a:fillRect/>
          </a:stretch>
        </p:blipFill>
        <p:spPr>
          <a:xfrm>
            <a:off x="3971760" y="964941"/>
            <a:ext cx="3810330" cy="30421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Effect>
                      <a14:saturation sat="118000"/>
                    </a14:imgEffect>
                  </a14:imgLayer>
                </a14:imgProps>
              </a:ext>
            </a:extLst>
          </a:blip>
          <a:stretch>
            <a:fillRect/>
          </a:stretch>
        </p:blipFill>
        <p:spPr>
          <a:xfrm>
            <a:off x="0" y="0"/>
            <a:ext cx="12192000" cy="6858000"/>
          </a:xfrm>
          <a:prstGeom prst="rect">
            <a:avLst/>
          </a:prstGeom>
        </p:spPr>
      </p:pic>
      <p:pic>
        <p:nvPicPr>
          <p:cNvPr id="12" name="Picture 11"/>
          <p:cNvPicPr>
            <a:picLocks noChangeAspect="1"/>
          </p:cNvPicPr>
          <p:nvPr/>
        </p:nvPicPr>
        <p:blipFill>
          <a:blip r:embed="rId3"/>
          <a:stretch>
            <a:fillRect/>
          </a:stretch>
        </p:blipFill>
        <p:spPr>
          <a:xfrm>
            <a:off x="2259850" y="932471"/>
            <a:ext cx="7672300" cy="4993057"/>
          </a:xfrm>
          <a:prstGeom prst="rect">
            <a:avLst/>
          </a:prstGeom>
        </p:spPr>
      </p:pic>
      <p:sp>
        <p:nvSpPr>
          <p:cNvPr id="13" name="Hộp Văn bản 1"/>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panose="020B0604020202020204"/>
                <a:sym typeface="Arial" panose="020B0604020202020204"/>
              </a:rPr>
              <a:t>Thứ</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panose="020B0604020202020204"/>
                <a:sym typeface="Arial" panose="020B0604020202020204"/>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panose="020B0604020202020204"/>
                <a:sym typeface="Arial" panose="020B0604020202020204"/>
              </a:rPr>
              <a:t>ngày</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panose="020B0604020202020204"/>
                <a:sym typeface="Arial" panose="020B0604020202020204"/>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panose="020B0604020202020204"/>
                <a:sym typeface="Arial" panose="020B0604020202020204"/>
              </a:rPr>
              <a:t>tháng</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panose="020B0604020202020204"/>
                <a:sym typeface="Arial" panose="020B0604020202020204"/>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panose="020B0604020202020204"/>
                <a:sym typeface="Arial" panose="020B0604020202020204"/>
              </a:rPr>
              <a:t>năm</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panose="020B0604020202020204"/>
                <a:sym typeface="Arial" panose="020B0604020202020204"/>
              </a:rPr>
              <a:t> …</a:t>
            </a:r>
            <a:endPar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panose="020B0604020202020204"/>
              <a:sym typeface="Arial" panose="020B0604020202020204"/>
            </a:endParaRPr>
          </a:p>
        </p:txBody>
      </p:sp>
      <p:pic>
        <p:nvPicPr>
          <p:cNvPr id="2" name="Picture 1"/>
          <p:cNvPicPr>
            <a:picLocks noChangeAspect="1"/>
          </p:cNvPicPr>
          <p:nvPr/>
        </p:nvPicPr>
        <p:blipFill>
          <a:blip r:embed="rId4"/>
          <a:stretch>
            <a:fillRect/>
          </a:stretch>
        </p:blipFill>
        <p:spPr>
          <a:xfrm>
            <a:off x="2955534" y="1976565"/>
            <a:ext cx="6090432" cy="1457070"/>
          </a:xfrm>
          <a:prstGeom prst="rect">
            <a:avLst/>
          </a:prstGeom>
        </p:spPr>
      </p:pic>
      <p:pic>
        <p:nvPicPr>
          <p:cNvPr id="6" name="Picture 5"/>
          <p:cNvPicPr>
            <a:picLocks noChangeAspect="1"/>
          </p:cNvPicPr>
          <p:nvPr/>
        </p:nvPicPr>
        <p:blipFill>
          <a:blip r:embed="rId5"/>
          <a:stretch>
            <a:fillRect/>
          </a:stretch>
        </p:blipFill>
        <p:spPr>
          <a:xfrm>
            <a:off x="2982195" y="3065450"/>
            <a:ext cx="6303810" cy="175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58000"/>
          </a:xfrm>
          <a:prstGeom prst="rect">
            <a:avLst/>
          </a:prstGeom>
        </p:spPr>
      </p:pic>
      <p:sp>
        <p:nvSpPr>
          <p:cNvPr id="13" name="Rectangle: Rounded Corners 12"/>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p:cNvSpPr txBox="1"/>
          <p:nvPr/>
        </p:nvSpPr>
        <p:spPr>
          <a:xfrm>
            <a:off x="879653" y="1985882"/>
            <a:ext cx="10350322" cy="3539430"/>
          </a:xfrm>
          <a:prstGeom prst="rect">
            <a:avLst/>
          </a:prstGeom>
          <a:noFill/>
        </p:spPr>
        <p:txBody>
          <a:bodyPr wrap="square" rtlCol="0">
            <a:spAutoFit/>
          </a:bodyPr>
          <a:lstStyle/>
          <a:p>
            <a:pPr marL="571500" lvl="0" indent="-571500" algn="just">
              <a:buFont typeface="Arial" panose="020B0604020202020204" pitchFamily="34" charset="0"/>
              <a:buChar char="•"/>
            </a:pPr>
            <a:r>
              <a:rPr lang="vi-VN" sz="3200" dirty="0">
                <a:solidFill>
                  <a:srgbClr val="251C00"/>
                </a:solidFill>
                <a:latin typeface="Calibri" panose="020F0502020204030204"/>
              </a:rPr>
              <a:t>Thu thập thông tin, kiểm đếm, phân loại số liệu thống kê đã học như dãy số liệu, bảng thống kê số liệu, biểu đồ cột biểu diễn số liệu thống kê gắn với  một số tình huống thực tiễn xung quanh trường học, lớp học và cuộc sống của hóc sinh.</a:t>
            </a:r>
            <a:endParaRPr lang="vi-VN" sz="3200" dirty="0">
              <a:solidFill>
                <a:srgbClr val="251C00"/>
              </a:solidFill>
              <a:latin typeface="Calibri" panose="020F0502020204030204"/>
            </a:endParaRPr>
          </a:p>
          <a:p>
            <a:pPr marL="571500" lvl="0" indent="-571500" algn="just">
              <a:buFont typeface="Arial" panose="020B0604020202020204" pitchFamily="34" charset="0"/>
              <a:buChar char="•"/>
            </a:pPr>
            <a:r>
              <a:rPr lang="vi-VN" sz="3200" dirty="0">
                <a:solidFill>
                  <a:srgbClr val="251C00"/>
                </a:solidFill>
                <a:latin typeface="Calibri" panose="020F0502020204030204"/>
              </a:rPr>
              <a:t>Vận dụng được các phép tính đã học vào giải quyết một số tình huống gắn với thực tế.</a:t>
            </a:r>
            <a:endParaRPr lang="vi-VN" sz="3200" dirty="0">
              <a:solidFill>
                <a:srgbClr val="251C00"/>
              </a:solidFill>
              <a:latin typeface="Calibri" panose="020F0502020204030204"/>
            </a:endParaRPr>
          </a:p>
        </p:txBody>
      </p:sp>
      <p:pic>
        <p:nvPicPr>
          <p:cNvPr id="3" name="Picture 2"/>
          <p:cNvPicPr>
            <a:picLocks noChangeAspect="1"/>
          </p:cNvPicPr>
          <p:nvPr/>
        </p:nvPicPr>
        <p:blipFill>
          <a:blip r:embed="rId2"/>
          <a:stretch>
            <a:fillRect/>
          </a:stretch>
        </p:blipFill>
        <p:spPr>
          <a:xfrm>
            <a:off x="2047545" y="443053"/>
            <a:ext cx="7620660" cy="11522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1"/>
          <a:srcRect t="809" r="679" b="-1"/>
          <a:stretch>
            <a:fillRect/>
          </a:stretch>
        </p:blipFill>
        <p:spPr>
          <a:xfrm>
            <a:off x="0" y="0"/>
            <a:ext cx="12192000" cy="6858000"/>
          </a:xfrm>
          <a:prstGeom prst="rect">
            <a:avLst/>
          </a:prstGeom>
        </p:spPr>
      </p:pic>
      <p:pic>
        <p:nvPicPr>
          <p:cNvPr id="2" name="Picture 1"/>
          <p:cNvPicPr>
            <a:picLocks noChangeAspect="1"/>
          </p:cNvPicPr>
          <p:nvPr/>
        </p:nvPicPr>
        <p:blipFill>
          <a:blip r:embed="rId2"/>
          <a:stretch>
            <a:fillRect/>
          </a:stretch>
        </p:blipFill>
        <p:spPr>
          <a:xfrm>
            <a:off x="3857460" y="799968"/>
            <a:ext cx="3810330" cy="30482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58000"/>
          </a:xfrm>
          <a:prstGeom prst="rect">
            <a:avLst/>
          </a:prstGeom>
        </p:spPr>
      </p:pic>
      <p:sp>
        <p:nvSpPr>
          <p:cNvPr id="13" name="Rectangle: Rounded Corners 12"/>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p:cNvGrpSpPr/>
          <p:nvPr/>
        </p:nvGrpSpPr>
        <p:grpSpPr>
          <a:xfrm>
            <a:off x="1007579" y="404055"/>
            <a:ext cx="587224" cy="646331"/>
            <a:chOff x="759165" y="645780"/>
            <a:chExt cx="587224" cy="646331"/>
          </a:xfrm>
        </p:grpSpPr>
        <p:sp>
          <p:nvSpPr>
            <p:cNvPr id="17" name="Oval 16"/>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1</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p:cNvSpPr txBox="1"/>
          <p:nvPr/>
        </p:nvSpPr>
        <p:spPr>
          <a:xfrm>
            <a:off x="1528128" y="360860"/>
            <a:ext cx="8034972" cy="769441"/>
          </a:xfrm>
          <a:prstGeom prst="rect">
            <a:avLst/>
          </a:prstGeom>
          <a:noFill/>
        </p:spPr>
        <p:txBody>
          <a:bodyPr wrap="square" rtlCol="0">
            <a:spAutoFit/>
          </a:bodyPr>
          <a:lstStyle/>
          <a:p>
            <a:pPr lvl="0"/>
            <a:r>
              <a:rPr lang="en-US" sz="4400" b="1" dirty="0" err="1">
                <a:solidFill>
                  <a:srgbClr val="002060"/>
                </a:solidFill>
              </a:rPr>
              <a:t>Thực</a:t>
            </a:r>
            <a:r>
              <a:rPr lang="en-US" sz="4400" b="1" dirty="0">
                <a:solidFill>
                  <a:srgbClr val="002060"/>
                </a:solidFill>
              </a:rPr>
              <a:t> </a:t>
            </a:r>
            <a:r>
              <a:rPr lang="en-US" sz="4400" b="1" dirty="0" err="1">
                <a:solidFill>
                  <a:srgbClr val="002060"/>
                </a:solidFill>
              </a:rPr>
              <a:t>hiện</a:t>
            </a:r>
            <a:r>
              <a:rPr lang="en-US" sz="4400" b="1" dirty="0">
                <a:solidFill>
                  <a:srgbClr val="002060"/>
                </a:solidFill>
              </a:rPr>
              <a:t> </a:t>
            </a:r>
            <a:r>
              <a:rPr lang="en-US" sz="4400" b="1" dirty="0" err="1">
                <a:solidFill>
                  <a:srgbClr val="002060"/>
                </a:solidFill>
              </a:rPr>
              <a:t>các</a:t>
            </a:r>
            <a:r>
              <a:rPr lang="en-US" sz="4400" b="1" dirty="0">
                <a:solidFill>
                  <a:srgbClr val="002060"/>
                </a:solidFill>
              </a:rPr>
              <a:t> </a:t>
            </a:r>
            <a:r>
              <a:rPr lang="en-US" sz="4400" b="1" dirty="0" err="1">
                <a:solidFill>
                  <a:srgbClr val="002060"/>
                </a:solidFill>
              </a:rPr>
              <a:t>hoạt</a:t>
            </a:r>
            <a:r>
              <a:rPr lang="en-US" sz="4400" b="1" dirty="0">
                <a:solidFill>
                  <a:srgbClr val="002060"/>
                </a:solidFill>
              </a:rPr>
              <a:t> </a:t>
            </a:r>
            <a:r>
              <a:rPr lang="en-US" sz="4400" b="1" dirty="0" err="1">
                <a:solidFill>
                  <a:srgbClr val="002060"/>
                </a:solidFill>
              </a:rPr>
              <a:t>động</a:t>
            </a:r>
            <a:r>
              <a:rPr lang="en-US" sz="4400" b="1" dirty="0">
                <a:solidFill>
                  <a:srgbClr val="002060"/>
                </a:solidFill>
              </a:rPr>
              <a:t> </a:t>
            </a:r>
            <a:r>
              <a:rPr lang="en-US" sz="4400" b="1" dirty="0" err="1">
                <a:solidFill>
                  <a:srgbClr val="002060"/>
                </a:solidFill>
              </a:rPr>
              <a:t>sau</a:t>
            </a:r>
            <a:r>
              <a:rPr lang="en-US" sz="4400" b="1" dirty="0">
                <a:solidFill>
                  <a:srgbClr val="002060"/>
                </a:solidFill>
              </a:rPr>
              <a:t>:</a:t>
            </a:r>
            <a:endParaRPr lang="en-US" sz="4400" b="1" dirty="0">
              <a:solidFill>
                <a:srgbClr val="002060"/>
              </a:solidFill>
            </a:endParaRPr>
          </a:p>
        </p:txBody>
      </p:sp>
      <p:pic>
        <p:nvPicPr>
          <p:cNvPr id="6" name="Picture 5"/>
          <p:cNvPicPr>
            <a:picLocks noChangeAspect="1"/>
          </p:cNvPicPr>
          <p:nvPr/>
        </p:nvPicPr>
        <p:blipFill>
          <a:blip r:embed="rId2"/>
          <a:stretch>
            <a:fillRect/>
          </a:stretch>
        </p:blipFill>
        <p:spPr>
          <a:xfrm>
            <a:off x="1465015" y="1381125"/>
            <a:ext cx="8707685" cy="4781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0" y="0"/>
            <a:ext cx="12192000" cy="6858000"/>
          </a:xfrm>
          <a:prstGeom prst="rect">
            <a:avLst/>
          </a:prstGeom>
        </p:spPr>
      </p:pic>
      <p:sp>
        <p:nvSpPr>
          <p:cNvPr id="13" name="Rectangle: Rounded Corners 12"/>
          <p:cNvSpPr/>
          <p:nvPr/>
        </p:nvSpPr>
        <p:spPr>
          <a:xfrm>
            <a:off x="342900" y="228600"/>
            <a:ext cx="11506200" cy="6400800"/>
          </a:xfrm>
          <a:prstGeom prst="roundRect">
            <a:avLst/>
          </a:prstGeom>
          <a:solidFill>
            <a:schemeClr val="bg1">
              <a:alpha val="94000"/>
            </a:schemeClr>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p:cNvGrpSpPr/>
          <p:nvPr/>
        </p:nvGrpSpPr>
        <p:grpSpPr>
          <a:xfrm>
            <a:off x="959954" y="461205"/>
            <a:ext cx="587224" cy="646331"/>
            <a:chOff x="759165" y="645780"/>
            <a:chExt cx="587224" cy="646331"/>
          </a:xfrm>
        </p:grpSpPr>
        <p:sp>
          <p:nvSpPr>
            <p:cNvPr id="17" name="Oval 16"/>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8" name="TextBox 17"/>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6" name="TextBox 15"/>
          <p:cNvSpPr txBox="1"/>
          <p:nvPr/>
        </p:nvSpPr>
        <p:spPr>
          <a:xfrm>
            <a:off x="1547178" y="456110"/>
            <a:ext cx="984472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b="1" dirty="0" err="1">
                <a:solidFill>
                  <a:srgbClr val="002060"/>
                </a:solidFill>
                <a:latin typeface="Calibri" panose="020F0502020204030204"/>
              </a:rPr>
              <a:t>Đọc</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các</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số</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liệu</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trong</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bảng</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thống</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kê</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rồi</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rút</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ra</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nhận</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xét</a:t>
            </a:r>
            <a:r>
              <a:rPr lang="en-US" sz="4000" b="1" dirty="0">
                <a:solidFill>
                  <a:srgbClr val="002060"/>
                </a:solidFill>
                <a:latin typeface="Calibri" panose="020F0502020204030204"/>
              </a:rPr>
              <a:t>.</a:t>
            </a:r>
            <a:endParaRPr kumimoji="0" lang="vi-VN" sz="40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3443287" y="1924050"/>
            <a:ext cx="5396854" cy="41719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ainting, drawing, fruit, child art&#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Rounded Corners 5"/>
          <p:cNvSpPr/>
          <p:nvPr/>
        </p:nvSpPr>
        <p:spPr>
          <a:xfrm>
            <a:off x="152400" y="91440"/>
            <a:ext cx="11658600" cy="6583680"/>
          </a:xfrm>
          <a:prstGeom prst="roundRect">
            <a:avLst>
              <a:gd name="adj" fmla="val 5907"/>
            </a:avLst>
          </a:prstGeom>
          <a:solidFill>
            <a:schemeClr val="bg1">
              <a:alpha val="96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 name="Group 6"/>
          <p:cNvGrpSpPr/>
          <p:nvPr/>
        </p:nvGrpSpPr>
        <p:grpSpPr>
          <a:xfrm>
            <a:off x="959954" y="461205"/>
            <a:ext cx="587224" cy="646331"/>
            <a:chOff x="759165" y="645780"/>
            <a:chExt cx="587224" cy="646331"/>
          </a:xfrm>
        </p:grpSpPr>
        <p:sp>
          <p:nvSpPr>
            <p:cNvPr id="8" name="Oval 7"/>
            <p:cNvSpPr/>
            <p:nvPr/>
          </p:nvSpPr>
          <p:spPr>
            <a:xfrm>
              <a:off x="759165" y="714633"/>
              <a:ext cx="523783" cy="553111"/>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p:cNvSpPr txBox="1"/>
            <p:nvPr/>
          </p:nvSpPr>
          <p:spPr>
            <a:xfrm>
              <a:off x="822606" y="645780"/>
              <a:ext cx="52378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4</a:t>
              </a:r>
              <a:endParaRPr kumimoji="0" lang="vi-VN" sz="36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p:cNvSpPr txBox="1"/>
          <p:nvPr/>
        </p:nvSpPr>
        <p:spPr>
          <a:xfrm>
            <a:off x="1547178" y="456110"/>
            <a:ext cx="984472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4000" b="1" dirty="0" err="1">
                <a:solidFill>
                  <a:srgbClr val="002060"/>
                </a:solidFill>
                <a:latin typeface="Calibri" panose="020F0502020204030204"/>
              </a:rPr>
              <a:t>Trưng</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bày</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và</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báo</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cáo</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kết</a:t>
            </a:r>
            <a:r>
              <a:rPr lang="en-US" sz="4000" b="1" dirty="0">
                <a:solidFill>
                  <a:srgbClr val="002060"/>
                </a:solidFill>
                <a:latin typeface="Calibri" panose="020F0502020204030204"/>
              </a:rPr>
              <a:t> </a:t>
            </a:r>
            <a:r>
              <a:rPr lang="en-US" sz="4000" b="1" dirty="0" err="1">
                <a:solidFill>
                  <a:srgbClr val="002060"/>
                </a:solidFill>
                <a:latin typeface="Calibri" panose="020F0502020204030204"/>
              </a:rPr>
              <a:t>quả</a:t>
            </a:r>
            <a:endParaRPr kumimoji="0" lang="vi-VN" sz="4000" b="0" i="0" u="none" strike="noStrike" kern="1200" cap="none" spc="0" normalizeH="0" baseline="0" noProof="0" dirty="0">
              <a:ln>
                <a:noFill/>
              </a:ln>
              <a:solidFill>
                <a:srgbClr val="002060"/>
              </a:solidFill>
              <a:effectLst/>
              <a:uLnTx/>
              <a:uFillTx/>
              <a:latin typeface="Arial" panose="020B0604020202020204" pitchFamily="34" charset="0"/>
            </a:endParaRPr>
          </a:p>
        </p:txBody>
      </p:sp>
      <p:pic>
        <p:nvPicPr>
          <p:cNvPr id="16" name="Picture 15"/>
          <p:cNvPicPr>
            <a:picLocks noChangeAspect="1"/>
          </p:cNvPicPr>
          <p:nvPr/>
        </p:nvPicPr>
        <p:blipFill>
          <a:blip r:embed="rId2"/>
          <a:stretch>
            <a:fillRect/>
          </a:stretch>
        </p:blipFill>
        <p:spPr>
          <a:xfrm>
            <a:off x="1562099" y="1528762"/>
            <a:ext cx="9253233" cy="42719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BEBA8EAE-BF5A-486C-A8C5-ECC9F3942E4B}">
                <a14:imgProps xmlns:a14="http://schemas.microsoft.com/office/drawing/2010/main">
                  <a14:imgLayer r:embed="rId2">
                    <a14:imgEffect>
                      <a14:brightnessContrast contrast="40000"/>
                    </a14:imgEffect>
                    <a14:imgEffect>
                      <a14:colorTemperature colorTemp="4700"/>
                    </a14:imgEffect>
                    <a14:imgEffect>
                      <a14:saturation sat="118000"/>
                    </a14:imgEffect>
                  </a14:imgLayer>
                </a14:imgProps>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stretch>
            <a:fillRect/>
          </a:stretch>
        </p:blipFill>
        <p:spPr>
          <a:xfrm>
            <a:off x="0" y="2550352"/>
            <a:ext cx="11760203" cy="14143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462</Words>
  <Application>WPS Presentation</Application>
  <PresentationFormat>Widescreen</PresentationFormat>
  <Paragraphs>17</Paragraphs>
  <Slides>8</Slides>
  <Notes>0</Notes>
  <HiddenSlides>0</HiddenSlides>
  <MMClips>1</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8</vt:i4>
      </vt:variant>
    </vt:vector>
  </HeadingPairs>
  <TitlesOfParts>
    <vt:vector size="20" baseType="lpstr">
      <vt:lpstr>Arial</vt:lpstr>
      <vt:lpstr>SimSun</vt:lpstr>
      <vt:lpstr>Wingdings</vt:lpstr>
      <vt:lpstr>Arial</vt:lpstr>
      <vt:lpstr>Calibri</vt:lpstr>
      <vt:lpstr>Calibri</vt:lpstr>
      <vt:lpstr>Microsoft YaHei</vt:lpstr>
      <vt:lpstr>Arial Unicode MS</vt:lpstr>
      <vt:lpstr>Calibri Light</vt:lpstr>
      <vt:lpstr>Times New Roman</vt:lpstr>
      <vt:lpstr>1_Office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Thị Linh Phuong 30-Nguyen</cp:lastModifiedBy>
  <cp:revision>10</cp:revision>
  <dcterms:created xsi:type="dcterms:W3CDTF">2024-03-30T12:14:00Z</dcterms:created>
  <dcterms:modified xsi:type="dcterms:W3CDTF">2024-05-10T09:40:10Z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3FFF5102BDBA46939B07E8C8096E46AD_12</vt:lpwstr>
  </property>
  <property fmtid="{D5CDD505-2E9C-101B-9397-08002B2CF9AE}" pid="3" name="KSOProductBuildVer">
    <vt:lpwstr>1033-12.2.0.16909</vt:lpwstr>
  </property>
</Properties>
</file>