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10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media/image22.svg" ContentType="image/svg+xml"/>
  <Override PartName="/ppt/media/image6.svg" ContentType="image/svg+xml"/>
  <Override PartName="/ppt/media/image9.svg" ContentType="image/svg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3"/>
    <p:sldId id="257" r:id="rId4"/>
    <p:sldId id="260" r:id="rId5"/>
    <p:sldId id="258" r:id="rId6"/>
    <p:sldId id="259" r:id="rId7"/>
    <p:sldId id="271" r:id="rId8"/>
    <p:sldId id="274" r:id="rId9"/>
  </p:sldIdLst>
  <p:sldSz cx="18288000" cy="10287000"/>
  <p:notesSz cx="6858000" cy="9144000"/>
  <p:embeddedFontLst>
    <p:embeddedFont>
      <p:font typeface="#9Slide07 HoneyCream" pitchFamily="2" charset="0"/>
      <p:regular r:id="rId13"/>
    </p:embeddedFont>
    <p:embeddedFont>
      <p:font typeface="#9Slide05 Dancing Script" panose="03080800040507000D00" pitchFamily="66" charset="0"/>
      <p:bold r:id="rId14"/>
    </p:embeddedFont>
    <p:embeddedFont>
      <p:font typeface="Cambria" panose="02040503050406030204" pitchFamily="18" charset="0"/>
      <p:regular r:id="rId15"/>
      <p:bold r:id="rId16"/>
      <p:italic r:id="rId17"/>
      <p:boldItalic r:id="rId18"/>
    </p:embeddedFont>
    <p:embeddedFont>
      <p:font typeface="Calibri" panose="020F0502020204030204" charset="0"/>
      <p:regular r:id="rId19"/>
      <p:bold r:id="rId20"/>
      <p:italic r:id="rId21"/>
      <p:boldItalic r:id="rId2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 showGuides="1">
      <p:cViewPr varScale="1">
        <p:scale>
          <a:sx n="54" d="100"/>
          <a:sy n="54" d="100"/>
        </p:scale>
        <p:origin x="754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2" Type="http://schemas.openxmlformats.org/officeDocument/2006/relationships/font" Target="fonts/font10.fntdata"/><Relationship Id="rId21" Type="http://schemas.openxmlformats.org/officeDocument/2006/relationships/font" Target="fonts/font9.fntdata"/><Relationship Id="rId20" Type="http://schemas.openxmlformats.org/officeDocument/2006/relationships/font" Target="fonts/font8.fntdata"/><Relationship Id="rId2" Type="http://schemas.openxmlformats.org/officeDocument/2006/relationships/theme" Target="theme/theme1.xml"/><Relationship Id="rId19" Type="http://schemas.openxmlformats.org/officeDocument/2006/relationships/font" Target="fonts/font7.fntdata"/><Relationship Id="rId18" Type="http://schemas.openxmlformats.org/officeDocument/2006/relationships/font" Target="fonts/font6.fntdata"/><Relationship Id="rId17" Type="http://schemas.openxmlformats.org/officeDocument/2006/relationships/font" Target="fonts/font5.fntdata"/><Relationship Id="rId16" Type="http://schemas.openxmlformats.org/officeDocument/2006/relationships/font" Target="fonts/font4.fntdata"/><Relationship Id="rId15" Type="http://schemas.openxmlformats.org/officeDocument/2006/relationships/font" Target="fonts/font3.fntdata"/><Relationship Id="rId14" Type="http://schemas.openxmlformats.org/officeDocument/2006/relationships/font" Target="fonts/font2.fntdata"/><Relationship Id="rId13" Type="http://schemas.openxmlformats.org/officeDocument/2006/relationships/font" Target="fonts/font1.fntdata"/><Relationship Id="rId12" Type="http://schemas.openxmlformats.org/officeDocument/2006/relationships/tableStyles" Target="tableStyles.xml"/><Relationship Id="rId11" Type="http://schemas.openxmlformats.org/officeDocument/2006/relationships/viewProps" Target="viewProps.xml"/><Relationship Id="rId10" Type="http://schemas.openxmlformats.org/officeDocument/2006/relationships/presProps" Target="presProps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5" Type="http://schemas.openxmlformats.org/officeDocument/2006/relationships/image" Target="../media/image3.png"/><Relationship Id="rId14" Type="http://schemas.openxmlformats.org/officeDocument/2006/relationships/hyperlink" Target="https://www.facebook.com/groups/629898828017053" TargetMode="External"/><Relationship Id="rId13" Type="http://schemas.openxmlformats.org/officeDocument/2006/relationships/image" Target="../media/image2.png"/><Relationship Id="rId12" Type="http://schemas.openxmlformats.org/officeDocument/2006/relationships/image" Target="../media/image1.pn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>
            <a:fillRect/>
          </a:stretch>
        </p:blipFill>
        <p:spPr>
          <a:xfrm>
            <a:off x="-3078308" y="-331610"/>
            <a:ext cx="3279371" cy="347610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>
            <a:fillRect/>
          </a:stretch>
        </p:blipFill>
        <p:spPr>
          <a:xfrm>
            <a:off x="2424198" y="11687181"/>
            <a:ext cx="2736014" cy="3003728"/>
          </a:xfrm>
          <a:prstGeom prst="rect">
            <a:avLst/>
          </a:prstGeom>
        </p:spPr>
      </p:pic>
      <p:sp>
        <p:nvSpPr>
          <p:cNvPr id="9" name="TextBox 3"/>
          <p:cNvSpPr txBox="1"/>
          <p:nvPr userDrawn="1"/>
        </p:nvSpPr>
        <p:spPr>
          <a:xfrm>
            <a:off x="4572004" y="13647930"/>
            <a:ext cx="9342275" cy="108221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441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145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  <a:endParaRPr kumimoji="0" lang="en-US" sz="2145" b="1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5441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145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214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14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14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14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145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4"/>
              </a:rPr>
              <a:t>MĂNG NON- TÀI LIỆU TIỂU HỌC | Facebook</a:t>
            </a:r>
            <a:endParaRPr kumimoji="0" lang="en-US" sz="2145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5441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145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145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2145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2145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2145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/>
          <p:cNvSpPr txBox="1"/>
          <p:nvPr userDrawn="1"/>
        </p:nvSpPr>
        <p:spPr>
          <a:xfrm>
            <a:off x="2152519" y="14193843"/>
            <a:ext cx="3279371" cy="1181100"/>
          </a:xfrm>
          <a:prstGeom prst="rect">
            <a:avLst/>
          </a:prstGeom>
        </p:spPr>
        <p:txBody>
          <a:bodyPr vert="horz" lIns="108845" tIns="54423" rIns="108845" bIns="54423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8839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81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81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965036" y="-39788344"/>
            <a:ext cx="3279371" cy="557662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37764" y="-39788344"/>
            <a:ext cx="3279371" cy="557662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294675" y="43764959"/>
            <a:ext cx="3279371" cy="557662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74006" y="43764959"/>
            <a:ext cx="3279371" cy="5576626"/>
          </a:xfrm>
          <a:prstGeom prst="rect">
            <a:avLst/>
          </a:prstGeom>
        </p:spPr>
      </p:pic>
      <p:sp>
        <p:nvSpPr>
          <p:cNvPr id="15" name="Title 1"/>
          <p:cNvSpPr txBox="1"/>
          <p:nvPr userDrawn="1"/>
        </p:nvSpPr>
        <p:spPr>
          <a:xfrm>
            <a:off x="-855175" y="9105900"/>
            <a:ext cx="3279371" cy="1181100"/>
          </a:xfrm>
          <a:prstGeom prst="rect">
            <a:avLst/>
          </a:prstGeom>
        </p:spPr>
        <p:txBody>
          <a:bodyPr vert="horz" lIns="108845" tIns="54423" rIns="108845" bIns="54423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8839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145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145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6" name="Title 1"/>
          <p:cNvSpPr txBox="1"/>
          <p:nvPr userDrawn="1"/>
        </p:nvSpPr>
        <p:spPr>
          <a:xfrm>
            <a:off x="-3078311" y="2536031"/>
            <a:ext cx="3279371" cy="1181100"/>
          </a:xfrm>
          <a:prstGeom prst="rect">
            <a:avLst/>
          </a:prstGeom>
        </p:spPr>
        <p:txBody>
          <a:bodyPr vert="horz" lIns="108845" tIns="54423" rIns="108845" bIns="54423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8839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810" b="0" i="0" u="none" strike="noStrike" kern="1200" cap="none" spc="0" normalizeH="0" baseline="0" noProof="0" dirty="0" err="1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3810" b="0" i="0" u="none" strike="noStrike" kern="1200" cap="none" spc="0" normalizeH="0" baseline="0" noProof="0" dirty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  <a:endParaRPr kumimoji="0" lang="en-US" sz="381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>
            <a:fillRect/>
          </a:stretch>
        </p:blipFill>
        <p:spPr>
          <a:xfrm>
            <a:off x="-66766647" y="-28990133"/>
            <a:ext cx="5441296" cy="714250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>
            <a:fillRect/>
          </a:stretch>
        </p:blipFill>
        <p:spPr>
          <a:xfrm>
            <a:off x="-66766647" y="35507729"/>
            <a:ext cx="5441296" cy="714250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>
            <a:fillRect/>
          </a:stretch>
        </p:blipFill>
        <p:spPr>
          <a:xfrm>
            <a:off x="78713692" y="-28990133"/>
            <a:ext cx="5441296" cy="714250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>
            <a:fillRect/>
          </a:stretch>
        </p:blipFill>
        <p:spPr>
          <a:xfrm>
            <a:off x="79108399" y="35507729"/>
            <a:ext cx="5441296" cy="7142506"/>
          </a:xfrm>
          <a:prstGeom prst="rect">
            <a:avLst/>
          </a:prstGeom>
        </p:spPr>
      </p:pic>
      <p:sp>
        <p:nvSpPr>
          <p:cNvPr id="21" name="Title 1"/>
          <p:cNvSpPr txBox="1"/>
          <p:nvPr userDrawn="1"/>
        </p:nvSpPr>
        <p:spPr>
          <a:xfrm>
            <a:off x="12274593" y="10143946"/>
            <a:ext cx="3279371" cy="1181100"/>
          </a:xfrm>
          <a:prstGeom prst="rect">
            <a:avLst/>
          </a:prstGeom>
        </p:spPr>
        <p:txBody>
          <a:bodyPr vert="horz" lIns="108845" tIns="54423" rIns="108845" bIns="54423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8839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81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Dancing Script" panose="03080800040507000D00" pitchFamily="66" charset="0"/>
                <a:ea typeface="+mj-ea"/>
                <a:cs typeface="+mj-cs"/>
              </a:rPr>
              <a:t>By: Hồng Linh</a:t>
            </a:r>
            <a:endParaRPr kumimoji="0" lang="en-US" sz="381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5 Dancing Script" panose="03080800040507000D00" pitchFamily="66" charset="0"/>
              <a:ea typeface="+mj-ea"/>
              <a:cs typeface="+mj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image" Target="../media/image11.png"/><Relationship Id="rId7" Type="http://schemas.openxmlformats.org/officeDocument/2006/relationships/image" Target="../media/image10.png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image" Target="../media/image4.jpeg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5.png"/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image" Target="../media/image12.jpeg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9.jpeg"/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image" Target="../media/image16.jpeg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20.png"/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png"/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 l="-24892" t="-24621" b="-22751"/>
            </a:stretch>
          </a:blipFill>
        </p:spPr>
      </p:sp>
      <p:sp>
        <p:nvSpPr>
          <p:cNvPr id="3" name="Freeform 3"/>
          <p:cNvSpPr/>
          <p:nvPr/>
        </p:nvSpPr>
        <p:spPr>
          <a:xfrm rot="-9010374" flipV="1">
            <a:off x="-6702729" y="6347571"/>
            <a:ext cx="17649208" cy="6161178"/>
          </a:xfrm>
          <a:custGeom>
            <a:avLst/>
            <a:gdLst/>
            <a:ahLst/>
            <a:cxnLst/>
            <a:rect l="l" t="t" r="r" b="b"/>
            <a:pathLst>
              <a:path w="17649208" h="6161178">
                <a:moveTo>
                  <a:pt x="0" y="6161178"/>
                </a:moveTo>
                <a:lnTo>
                  <a:pt x="17649209" y="6161178"/>
                </a:lnTo>
                <a:lnTo>
                  <a:pt x="17649209" y="0"/>
                </a:lnTo>
                <a:lnTo>
                  <a:pt x="0" y="0"/>
                </a:lnTo>
                <a:lnTo>
                  <a:pt x="0" y="6161178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606" r="-606"/>
            </a:stretch>
          </a:blipFill>
        </p:spPr>
      </p:sp>
      <p:sp>
        <p:nvSpPr>
          <p:cNvPr id="4" name="Freeform 4"/>
          <p:cNvSpPr/>
          <p:nvPr/>
        </p:nvSpPr>
        <p:spPr>
          <a:xfrm rot="-10409978">
            <a:off x="7047932" y="-2828708"/>
            <a:ext cx="13865705" cy="4840391"/>
          </a:xfrm>
          <a:custGeom>
            <a:avLst/>
            <a:gdLst/>
            <a:ahLst/>
            <a:cxnLst/>
            <a:rect l="l" t="t" r="r" b="b"/>
            <a:pathLst>
              <a:path w="13865705" h="4840391">
                <a:moveTo>
                  <a:pt x="0" y="0"/>
                </a:moveTo>
                <a:lnTo>
                  <a:pt x="13865705" y="0"/>
                </a:lnTo>
                <a:lnTo>
                  <a:pt x="13865705" y="4840391"/>
                </a:lnTo>
                <a:lnTo>
                  <a:pt x="0" y="484039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606" r="-606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21771" y="0"/>
            <a:ext cx="7010400" cy="6944971"/>
          </a:xfrm>
          <a:custGeom>
            <a:avLst/>
            <a:gdLst/>
            <a:ahLst/>
            <a:cxnLst/>
            <a:rect l="l" t="t" r="r" b="b"/>
            <a:pathLst>
              <a:path w="8302245" h="8229600">
                <a:moveTo>
                  <a:pt x="0" y="0"/>
                </a:moveTo>
                <a:lnTo>
                  <a:pt x="8302245" y="0"/>
                </a:lnTo>
                <a:lnTo>
                  <a:pt x="8302245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4279143" y="-514076"/>
            <a:ext cx="4463787" cy="4114800"/>
          </a:xfrm>
          <a:custGeom>
            <a:avLst/>
            <a:gdLst/>
            <a:ahLst/>
            <a:cxnLst/>
            <a:rect l="l" t="t" r="r" b="b"/>
            <a:pathLst>
              <a:path w="4463787" h="4114800">
                <a:moveTo>
                  <a:pt x="0" y="0"/>
                </a:moveTo>
                <a:lnTo>
                  <a:pt x="4463787" y="0"/>
                </a:lnTo>
                <a:lnTo>
                  <a:pt x="446378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93300" y="1062086"/>
            <a:ext cx="17466554" cy="841930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04580" y="7567515"/>
            <a:ext cx="2316681" cy="231668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 l="-24892" t="-24621" b="-22751"/>
            </a:stretch>
          </a:blipFill>
        </p:spPr>
      </p:sp>
      <p:sp>
        <p:nvSpPr>
          <p:cNvPr id="4" name="Freeform 4"/>
          <p:cNvSpPr/>
          <p:nvPr/>
        </p:nvSpPr>
        <p:spPr>
          <a:xfrm rot="-10800000">
            <a:off x="-1529476" y="8335940"/>
            <a:ext cx="20445765" cy="2647056"/>
          </a:xfrm>
          <a:custGeom>
            <a:avLst/>
            <a:gdLst/>
            <a:ahLst/>
            <a:cxnLst/>
            <a:rect l="l" t="t" r="r" b="b"/>
            <a:pathLst>
              <a:path w="20445765" h="2647056">
                <a:moveTo>
                  <a:pt x="0" y="0"/>
                </a:moveTo>
                <a:lnTo>
                  <a:pt x="20445765" y="0"/>
                </a:lnTo>
                <a:lnTo>
                  <a:pt x="20445765" y="2647056"/>
                </a:lnTo>
                <a:lnTo>
                  <a:pt x="0" y="264705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279069"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381000" y="399939"/>
            <a:ext cx="17120124" cy="19498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1417955" lvl="1" indent="-708660" algn="ctr">
              <a:lnSpc>
                <a:spcPts val="8010"/>
              </a:lnSpc>
              <a:buAutoNum type="arabicPeriod"/>
            </a:pPr>
            <a:r>
              <a:rPr lang="en-US" sz="6565" b="1" spc="177" dirty="0" err="1">
                <a:solidFill>
                  <a:srgbClr val="C00000"/>
                </a:solidFill>
                <a:latin typeface="SVN-Trebuchets" panose="02040603050506020204" pitchFamily="18" charset="0"/>
              </a:rPr>
              <a:t>Trưng</a:t>
            </a:r>
            <a:r>
              <a:rPr lang="en-US" sz="6565" b="1" spc="177" dirty="0">
                <a:solidFill>
                  <a:srgbClr val="C00000"/>
                </a:solidFill>
                <a:latin typeface="SVN-Trebuchets" panose="02040603050506020204" pitchFamily="18" charset="0"/>
              </a:rPr>
              <a:t> </a:t>
            </a:r>
            <a:r>
              <a:rPr lang="en-US" sz="6565" b="1" spc="177" dirty="0" err="1">
                <a:solidFill>
                  <a:srgbClr val="C00000"/>
                </a:solidFill>
                <a:latin typeface="SVN-Trebuchets" panose="02040603050506020204" pitchFamily="18" charset="0"/>
              </a:rPr>
              <a:t>bày</a:t>
            </a:r>
            <a:r>
              <a:rPr lang="en-US" sz="6565" b="1" spc="177" dirty="0">
                <a:solidFill>
                  <a:srgbClr val="C00000"/>
                </a:solidFill>
                <a:latin typeface="SVN-Trebuchets" panose="02040603050506020204" pitchFamily="18" charset="0"/>
              </a:rPr>
              <a:t> </a:t>
            </a:r>
            <a:r>
              <a:rPr lang="en-US" sz="6565" b="1" spc="177" dirty="0" err="1">
                <a:solidFill>
                  <a:srgbClr val="C00000"/>
                </a:solidFill>
                <a:latin typeface="SVN-Trebuchets" panose="02040603050506020204" pitchFamily="18" charset="0"/>
              </a:rPr>
              <a:t>sản</a:t>
            </a:r>
            <a:r>
              <a:rPr lang="en-US" sz="6565" b="1" spc="177" dirty="0">
                <a:solidFill>
                  <a:srgbClr val="C00000"/>
                </a:solidFill>
                <a:latin typeface="SVN-Trebuchets" panose="02040603050506020204" pitchFamily="18" charset="0"/>
              </a:rPr>
              <a:t> </a:t>
            </a:r>
            <a:r>
              <a:rPr lang="en-US" sz="6565" b="1" spc="177" dirty="0" err="1">
                <a:solidFill>
                  <a:srgbClr val="C00000"/>
                </a:solidFill>
                <a:latin typeface="SVN-Trebuchets" panose="02040603050506020204" pitchFamily="18" charset="0"/>
              </a:rPr>
              <a:t>phẩm</a:t>
            </a:r>
            <a:r>
              <a:rPr lang="en-US" sz="6565" b="1" spc="177" dirty="0">
                <a:solidFill>
                  <a:srgbClr val="C00000"/>
                </a:solidFill>
                <a:latin typeface="SVN-Trebuchets" panose="02040603050506020204" pitchFamily="18" charset="0"/>
              </a:rPr>
              <a:t> </a:t>
            </a:r>
            <a:r>
              <a:rPr lang="en-US" sz="6565" b="1" spc="177" dirty="0" err="1">
                <a:solidFill>
                  <a:srgbClr val="C00000"/>
                </a:solidFill>
                <a:latin typeface="SVN-Trebuchets" panose="02040603050506020204" pitchFamily="18" charset="0"/>
              </a:rPr>
              <a:t>mà</a:t>
            </a:r>
            <a:r>
              <a:rPr lang="en-US" sz="6565" b="1" spc="177" dirty="0">
                <a:solidFill>
                  <a:srgbClr val="C00000"/>
                </a:solidFill>
                <a:latin typeface="SVN-Trebuchets" panose="02040603050506020204" pitchFamily="18" charset="0"/>
              </a:rPr>
              <a:t> </a:t>
            </a:r>
            <a:r>
              <a:rPr lang="en-US" sz="6565" b="1" spc="177" dirty="0" err="1">
                <a:solidFill>
                  <a:srgbClr val="C00000"/>
                </a:solidFill>
                <a:latin typeface="SVN-Trebuchets" panose="02040603050506020204" pitchFamily="18" charset="0"/>
              </a:rPr>
              <a:t>nhóm</a:t>
            </a:r>
            <a:r>
              <a:rPr lang="en-US" sz="6565" b="1" spc="177" dirty="0">
                <a:solidFill>
                  <a:srgbClr val="C00000"/>
                </a:solidFill>
                <a:latin typeface="SVN-Trebuchets" panose="02040603050506020204" pitchFamily="18" charset="0"/>
              </a:rPr>
              <a:t> </a:t>
            </a:r>
            <a:r>
              <a:rPr lang="en-US" sz="6565" b="1" spc="177" dirty="0" err="1">
                <a:solidFill>
                  <a:srgbClr val="C00000"/>
                </a:solidFill>
                <a:latin typeface="SVN-Trebuchets" panose="02040603050506020204" pitchFamily="18" charset="0"/>
              </a:rPr>
              <a:t>yêu</a:t>
            </a:r>
            <a:r>
              <a:rPr lang="en-US" sz="6565" b="1" spc="177" dirty="0">
                <a:solidFill>
                  <a:srgbClr val="C00000"/>
                </a:solidFill>
                <a:latin typeface="SVN-Trebuchets" panose="02040603050506020204" pitchFamily="18" charset="0"/>
              </a:rPr>
              <a:t> </a:t>
            </a:r>
            <a:r>
              <a:rPr lang="en-US" sz="6565" b="1" spc="177" dirty="0" err="1">
                <a:solidFill>
                  <a:srgbClr val="C00000"/>
                </a:solidFill>
                <a:latin typeface="SVN-Trebuchets" panose="02040603050506020204" pitchFamily="18" charset="0"/>
              </a:rPr>
              <a:t>thích</a:t>
            </a:r>
            <a:r>
              <a:rPr lang="en-US" sz="6565" b="1" spc="177" dirty="0">
                <a:solidFill>
                  <a:srgbClr val="C00000"/>
                </a:solidFill>
                <a:latin typeface="SVN-Trebuchets" panose="02040603050506020204" pitchFamily="18" charset="0"/>
              </a:rPr>
              <a:t> </a:t>
            </a:r>
            <a:r>
              <a:rPr lang="en-US" sz="6565" b="1" spc="177" dirty="0" err="1">
                <a:solidFill>
                  <a:srgbClr val="C00000"/>
                </a:solidFill>
                <a:latin typeface="SVN-Trebuchets" panose="02040603050506020204" pitchFamily="18" charset="0"/>
              </a:rPr>
              <a:t>hoặc</a:t>
            </a:r>
            <a:r>
              <a:rPr lang="en-US" sz="6565" b="1" spc="177" dirty="0">
                <a:solidFill>
                  <a:srgbClr val="C00000"/>
                </a:solidFill>
                <a:latin typeface="SVN-Trebuchets" panose="02040603050506020204" pitchFamily="18" charset="0"/>
              </a:rPr>
              <a:t> </a:t>
            </a:r>
            <a:r>
              <a:rPr lang="en-US" sz="6565" b="1" spc="177" dirty="0" err="1">
                <a:solidFill>
                  <a:srgbClr val="C00000"/>
                </a:solidFill>
                <a:latin typeface="SVN-Trebuchets" panose="02040603050506020204" pitchFamily="18" charset="0"/>
              </a:rPr>
              <a:t>sưu</a:t>
            </a:r>
            <a:r>
              <a:rPr lang="en-US" sz="6565" b="1" spc="177" dirty="0">
                <a:solidFill>
                  <a:srgbClr val="C00000"/>
                </a:solidFill>
                <a:latin typeface="SVN-Trebuchets" panose="02040603050506020204" pitchFamily="18" charset="0"/>
              </a:rPr>
              <a:t> </a:t>
            </a:r>
            <a:r>
              <a:rPr lang="en-US" sz="6565" b="1" spc="177" dirty="0" err="1">
                <a:solidFill>
                  <a:srgbClr val="C00000"/>
                </a:solidFill>
                <a:latin typeface="SVN-Trebuchets" panose="02040603050506020204" pitchFamily="18" charset="0"/>
              </a:rPr>
              <a:t>tầm</a:t>
            </a:r>
            <a:endParaRPr lang="en-US" sz="6565" b="1" spc="177" dirty="0">
              <a:solidFill>
                <a:srgbClr val="C00000"/>
              </a:solidFill>
              <a:latin typeface="SVN-Trebuchets" panose="02040603050506020204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2743200" y="2628900"/>
            <a:ext cx="13563600" cy="6137290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3736834" y="3140336"/>
            <a:ext cx="10819090" cy="5129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1417955" lvl="1" indent="-708660" algn="just">
              <a:lnSpc>
                <a:spcPts val="8010"/>
              </a:lnSpc>
              <a:buFont typeface="Arial" panose="020B0604020202020204"/>
              <a:buChar char="•"/>
            </a:pPr>
            <a:r>
              <a:rPr lang="en-US" sz="6600" spc="177" dirty="0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Thu </a:t>
            </a:r>
            <a:r>
              <a:rPr lang="en-US" sz="6600" spc="177" dirty="0" err="1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nhập</a:t>
            </a:r>
            <a:r>
              <a:rPr lang="en-US" sz="6600" spc="177" dirty="0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spc="177" dirty="0" err="1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6600" spc="177" dirty="0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spc="177" dirty="0" err="1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lựa</a:t>
            </a:r>
            <a:r>
              <a:rPr lang="en-US" sz="6600" spc="177" dirty="0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spc="177" dirty="0" err="1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6600" spc="177" dirty="0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spc="177" dirty="0" err="1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6600" spc="177" dirty="0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spc="177" dirty="0" err="1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sản</a:t>
            </a:r>
            <a:r>
              <a:rPr lang="en-US" sz="6600" spc="177" dirty="0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spc="177" dirty="0" err="1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US" sz="6600" spc="177" dirty="0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spc="177" dirty="0" err="1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làng</a:t>
            </a:r>
            <a:r>
              <a:rPr lang="en-US" sz="6600" spc="177" dirty="0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spc="177" dirty="0" err="1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nghề</a:t>
            </a:r>
            <a:r>
              <a:rPr lang="en-US" sz="6600" spc="177" dirty="0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spc="177" dirty="0" err="1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</a:t>
            </a:r>
            <a:r>
              <a:rPr lang="en-US" sz="6600" spc="177" dirty="0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spc="177" dirty="0" err="1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nhóm</a:t>
            </a:r>
            <a:r>
              <a:rPr lang="en-US" sz="6600" spc="177" dirty="0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spc="177" dirty="0" err="1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6600" spc="177" dirty="0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spc="177" dirty="0" err="1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sưu</a:t>
            </a:r>
            <a:r>
              <a:rPr lang="en-US" sz="6600" spc="177" dirty="0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spc="177" dirty="0" err="1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tầm</a:t>
            </a:r>
            <a:endParaRPr lang="en-US" sz="6600" spc="177" dirty="0">
              <a:solidFill>
                <a:srgbClr val="4B3B33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1417955" lvl="1" indent="-708660" algn="just">
              <a:lnSpc>
                <a:spcPts val="8010"/>
              </a:lnSpc>
              <a:buFont typeface="Arial" panose="020B0604020202020204"/>
              <a:buChar char="•"/>
            </a:pPr>
            <a:r>
              <a:rPr lang="en-US" sz="6600" spc="177" dirty="0" err="1" smtClean="0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Trưng</a:t>
            </a:r>
            <a:r>
              <a:rPr lang="en-US" sz="6600" spc="177" dirty="0" smtClean="0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spc="177" dirty="0" err="1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bày</a:t>
            </a:r>
            <a:r>
              <a:rPr lang="en-US" sz="6600" spc="177" dirty="0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spc="177" dirty="0" err="1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sản</a:t>
            </a:r>
            <a:r>
              <a:rPr lang="en-US" sz="6600" spc="177" dirty="0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spc="177" dirty="0" err="1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US" sz="6600" spc="177" dirty="0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spc="177" dirty="0" err="1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6600" spc="177" dirty="0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spc="177" dirty="0" err="1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nhóm</a:t>
            </a:r>
            <a:endParaRPr lang="en-US" sz="6600" spc="177" dirty="0">
              <a:solidFill>
                <a:srgbClr val="4B3B33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152400" y="4349940"/>
            <a:ext cx="4650205" cy="4922243"/>
          </a:xfrm>
          <a:custGeom>
            <a:avLst/>
            <a:gdLst/>
            <a:ahLst/>
            <a:cxnLst/>
            <a:rect l="l" t="t" r="r" b="b"/>
            <a:pathLst>
              <a:path w="4496633" h="4647683">
                <a:moveTo>
                  <a:pt x="0" y="0"/>
                </a:moveTo>
                <a:lnTo>
                  <a:pt x="4496633" y="0"/>
                </a:lnTo>
                <a:lnTo>
                  <a:pt x="4496633" y="4647683"/>
                </a:lnTo>
                <a:lnTo>
                  <a:pt x="0" y="464768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1" name="TextBox 7"/>
          <p:cNvSpPr txBox="1"/>
          <p:nvPr/>
        </p:nvSpPr>
        <p:spPr>
          <a:xfrm>
            <a:off x="4129103" y="9013634"/>
            <a:ext cx="11100324" cy="92397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 marL="708660" lvl="1" algn="ctr">
              <a:lnSpc>
                <a:spcPts val="8010"/>
              </a:lnSpc>
            </a:pPr>
            <a:r>
              <a:rPr lang="en-US" sz="6565" b="1" spc="177" dirty="0" smtClean="0">
                <a:latin typeface="SVN-Trebuchets" panose="02040603050506020204" pitchFamily="18" charset="0"/>
              </a:rPr>
              <a:t>LÀM VIỆC THEO NHÓM</a:t>
            </a:r>
            <a:endParaRPr lang="en-US" sz="6565" b="1" spc="177" dirty="0">
              <a:latin typeface="SVN-Trebuchets" panose="02040603050506020204" pitchFamily="18" charset="0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14681120" y="4903565"/>
            <a:ext cx="3445398" cy="5383435"/>
          </a:xfrm>
          <a:custGeom>
            <a:avLst/>
            <a:gdLst/>
            <a:ahLst/>
            <a:cxnLst/>
            <a:rect l="l" t="t" r="r" b="b"/>
            <a:pathLst>
              <a:path w="3445398" h="5383435">
                <a:moveTo>
                  <a:pt x="0" y="0"/>
                </a:moveTo>
                <a:lnTo>
                  <a:pt x="3445398" y="0"/>
                </a:lnTo>
                <a:lnTo>
                  <a:pt x="3445398" y="5383435"/>
                </a:lnTo>
                <a:lnTo>
                  <a:pt x="0" y="538343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 animBg="1"/>
      <p:bldP spid="8" grpId="0"/>
      <p:bldP spid="1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 l="-24892" t="-24621" b="-22751"/>
            </a:stretch>
          </a:blipFill>
        </p:spPr>
      </p:sp>
      <p:pic>
        <p:nvPicPr>
          <p:cNvPr id="1028" name="Picture 4" descr="Gần 400 sản phẩm tham dự hội thi sản phẩm làng nghề 2022 - Nhịp sống kinh  tế Việt Nam &amp; Thế giớ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461526"/>
            <a:ext cx="10432473" cy="886951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Đưa sản phẩm nghề truyền thống vươn x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0673" y="5113191"/>
            <a:ext cx="5836227" cy="421784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Festival làng nghề Việt Nam sẽ diễn ra hàng chục sự kiện, tại nhiều địa  điểm - Nhịp sống kinh tế Việt Nam &amp; Thế giớ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0673" y="464990"/>
            <a:ext cx="5836227" cy="464820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8"/>
          <p:cNvSpPr txBox="1"/>
          <p:nvPr/>
        </p:nvSpPr>
        <p:spPr>
          <a:xfrm>
            <a:off x="5334000" y="9306684"/>
            <a:ext cx="10819090" cy="9094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708660" lvl="1" algn="just">
              <a:lnSpc>
                <a:spcPts val="8010"/>
              </a:lnSpc>
            </a:pPr>
            <a:r>
              <a:rPr lang="en-US" sz="4400" b="1" i="1" spc="177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4400" b="1" i="1" spc="177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1" spc="177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400" b="1" i="1" spc="177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1" spc="177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sản</a:t>
            </a:r>
            <a:r>
              <a:rPr lang="en-US" sz="4400" b="1" i="1" spc="177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1" spc="177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US" sz="4400" b="1" i="1" spc="177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1" spc="177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thủ</a:t>
            </a:r>
            <a:r>
              <a:rPr lang="en-US" sz="4400" b="1" i="1" spc="177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1" spc="177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công</a:t>
            </a:r>
            <a:endParaRPr lang="en-US" sz="4400" b="1" i="1" spc="177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 l="-24892" t="-24621" b="-22751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457200" y="441671"/>
            <a:ext cx="15101280" cy="15358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325"/>
              </a:lnSpc>
            </a:pPr>
            <a:r>
              <a:rPr lang="en-US" sz="5185" spc="139" dirty="0">
                <a:solidFill>
                  <a:srgbClr val="FFFFFF"/>
                </a:solidFill>
                <a:latin typeface="SVN-Trebuchets" panose="02040603050506020204" pitchFamily="18" charset="0"/>
              </a:rPr>
              <a:t>2. TRIỂN LÃM HÌNH ẢNH HOẠT ĐỘNG </a:t>
            </a:r>
            <a:endParaRPr lang="en-US" sz="5185" spc="139" dirty="0" smtClean="0">
              <a:solidFill>
                <a:srgbClr val="FFFFFF"/>
              </a:solidFill>
              <a:latin typeface="SVN-Trebuchets" panose="02040603050506020204" pitchFamily="18" charset="0"/>
            </a:endParaRPr>
          </a:p>
          <a:p>
            <a:pPr>
              <a:lnSpc>
                <a:spcPts val="6325"/>
              </a:lnSpc>
            </a:pPr>
            <a:r>
              <a:rPr lang="en-US" sz="5185" spc="139" dirty="0" smtClean="0">
                <a:solidFill>
                  <a:srgbClr val="FFFFFF"/>
                </a:solidFill>
                <a:latin typeface="SVN-Trebuchets" panose="02040603050506020204" pitchFamily="18" charset="0"/>
              </a:rPr>
              <a:t>“</a:t>
            </a:r>
            <a:r>
              <a:rPr lang="en-US" sz="5185" spc="139" dirty="0">
                <a:solidFill>
                  <a:srgbClr val="FFFFFF"/>
                </a:solidFill>
                <a:latin typeface="SVN-Trebuchets" panose="02040603050506020204" pitchFamily="18" charset="0"/>
              </a:rPr>
              <a:t>THEO DẤU NGHỆ NHÂN” CỦA CÁC NHÓM</a:t>
            </a:r>
            <a:endParaRPr lang="en-US" sz="5185" spc="139" dirty="0">
              <a:solidFill>
                <a:srgbClr val="FFFFFF"/>
              </a:solidFill>
              <a:latin typeface="SVN-Trebuchets" panose="02040603050506020204" pitchFamily="18" charset="0"/>
            </a:endParaRPr>
          </a:p>
        </p:txBody>
      </p:sp>
      <p:sp>
        <p:nvSpPr>
          <p:cNvPr id="4" name="Freeform 4"/>
          <p:cNvSpPr/>
          <p:nvPr/>
        </p:nvSpPr>
        <p:spPr>
          <a:xfrm rot="-10409978">
            <a:off x="9706793" y="-2476499"/>
            <a:ext cx="10987231" cy="3835543"/>
          </a:xfrm>
          <a:custGeom>
            <a:avLst/>
            <a:gdLst/>
            <a:ahLst/>
            <a:cxnLst/>
            <a:rect l="l" t="t" r="r" b="b"/>
            <a:pathLst>
              <a:path w="10987231" h="3835543">
                <a:moveTo>
                  <a:pt x="0" y="0"/>
                </a:moveTo>
                <a:lnTo>
                  <a:pt x="10987231" y="0"/>
                </a:lnTo>
                <a:lnTo>
                  <a:pt x="10987231" y="3835543"/>
                </a:lnTo>
                <a:lnTo>
                  <a:pt x="0" y="383554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606" r="-606"/>
            </a:stretch>
          </a:blipFill>
        </p:spPr>
      </p:sp>
      <p:sp>
        <p:nvSpPr>
          <p:cNvPr id="7" name="Rounded Rectangle 6"/>
          <p:cNvSpPr/>
          <p:nvPr/>
        </p:nvSpPr>
        <p:spPr>
          <a:xfrm>
            <a:off x="464127" y="2205038"/>
            <a:ext cx="13563600" cy="7734300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457200" y="2378869"/>
            <a:ext cx="9835918" cy="73866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1417955" lvl="1" indent="-708660" algn="just">
              <a:buFont typeface="Wingdings" panose="05000000000000000000" pitchFamily="2" charset="2"/>
              <a:buChar char="§"/>
            </a:pPr>
            <a:r>
              <a:rPr lang="en-US" sz="4800" spc="177" dirty="0" err="1" smtClean="0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Mời</a:t>
            </a:r>
            <a:r>
              <a:rPr lang="en-US" sz="4800" spc="177" dirty="0" smtClean="0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spc="177" dirty="0" err="1" smtClean="0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nhóm</a:t>
            </a:r>
            <a:r>
              <a:rPr lang="en-US" sz="4800" spc="177" dirty="0" smtClean="0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spc="177" dirty="0" err="1" smtClean="0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4800" spc="177" dirty="0" smtClean="0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spc="177" dirty="0" err="1" smtClean="0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4800" spc="177" dirty="0" smtClean="0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spc="177" dirty="0" err="1" smtClean="0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thăm</a:t>
            </a:r>
            <a:r>
              <a:rPr lang="en-US" sz="4800" spc="177" dirty="0" smtClean="0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spc="177" dirty="0" err="1" smtClean="0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góc</a:t>
            </a:r>
            <a:r>
              <a:rPr lang="en-US" sz="4800" spc="177" dirty="0" smtClean="0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spc="177" dirty="0" err="1" smtClean="0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triển</a:t>
            </a:r>
            <a:r>
              <a:rPr lang="en-US" sz="4800" spc="177" dirty="0" smtClean="0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spc="177" dirty="0" err="1" smtClean="0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lãm</a:t>
            </a:r>
            <a:r>
              <a:rPr lang="en-US" sz="4800" spc="177" dirty="0" smtClean="0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spc="177" dirty="0" err="1" smtClean="0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800" spc="177" dirty="0" smtClean="0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spc="177" dirty="0" err="1" smtClean="0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nhóm</a:t>
            </a:r>
            <a:r>
              <a:rPr lang="en-US" sz="4800" spc="177" dirty="0" smtClean="0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spc="177" dirty="0" err="1" smtClean="0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lang="en-US" sz="4800" spc="177" dirty="0" smtClean="0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spc="177" dirty="0" err="1" smtClean="0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4800" spc="177" dirty="0" smtClean="0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spc="177" dirty="0" err="1" smtClean="0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giới</a:t>
            </a:r>
            <a:r>
              <a:rPr lang="en-US" sz="4800" spc="177" dirty="0" smtClean="0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spc="177" dirty="0" err="1" smtClean="0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thiệu</a:t>
            </a:r>
            <a:r>
              <a:rPr lang="en-US" sz="4800" spc="177" dirty="0" smtClean="0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spc="177" dirty="0" err="1" smtClean="0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800" spc="177" dirty="0" smtClean="0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spc="177" dirty="0" err="1" smtClean="0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thông</a:t>
            </a:r>
            <a:r>
              <a:rPr lang="en-US" sz="4800" spc="177" dirty="0" smtClean="0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tin </a:t>
            </a:r>
            <a:r>
              <a:rPr lang="en-US" sz="4800" spc="177" dirty="0" err="1" smtClean="0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4800" spc="177" dirty="0" smtClean="0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spc="177" dirty="0" err="1" smtClean="0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4800" spc="177" dirty="0" smtClean="0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spc="177" dirty="0" err="1" smtClean="0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hiểu</a:t>
            </a:r>
            <a:r>
              <a:rPr lang="en-US" sz="4800" spc="177" dirty="0" smtClean="0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spc="177" dirty="0" err="1" smtClean="0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endParaRPr lang="en-US" sz="4800" spc="177" dirty="0" smtClean="0">
              <a:solidFill>
                <a:srgbClr val="4B3B33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1417955" lvl="1" indent="-708660" algn="just">
              <a:buFont typeface="Wingdings" panose="05000000000000000000" pitchFamily="2" charset="2"/>
              <a:buChar char="§"/>
            </a:pPr>
            <a:r>
              <a:rPr lang="en-US" sz="4800" spc="177" dirty="0" err="1" smtClean="0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Trao</a:t>
            </a:r>
            <a:r>
              <a:rPr lang="en-US" sz="4800" spc="177" dirty="0" smtClean="0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spc="177" dirty="0" err="1" smtClean="0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đổi</a:t>
            </a:r>
            <a:r>
              <a:rPr lang="en-US" sz="4800" spc="177" dirty="0" smtClean="0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spc="177" dirty="0" err="1" smtClean="0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4800" spc="177" dirty="0" smtClean="0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spc="177" dirty="0" err="1" smtClean="0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điều</a:t>
            </a:r>
            <a:r>
              <a:rPr lang="en-US" sz="4800" spc="177" dirty="0" smtClean="0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spc="177" dirty="0" err="1" smtClean="0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thú</a:t>
            </a:r>
            <a:r>
              <a:rPr lang="en-US" sz="4800" spc="177" dirty="0" smtClean="0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spc="177" dirty="0" err="1" smtClean="0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vị</a:t>
            </a:r>
            <a:r>
              <a:rPr lang="en-US" sz="4800" spc="177" dirty="0" smtClean="0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spc="177" dirty="0" err="1" smtClean="0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</a:t>
            </a:r>
            <a:r>
              <a:rPr lang="en-US" sz="4800" spc="177" dirty="0" smtClean="0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spc="177" dirty="0" err="1" smtClean="0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4800" spc="177" dirty="0" smtClean="0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spc="177" dirty="0" err="1" smtClean="0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4800" spc="177" dirty="0" smtClean="0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spc="177" dirty="0" err="1" smtClean="0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4800" spc="177" dirty="0" smtClean="0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spc="177" dirty="0" err="1" smtClean="0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4800" spc="177" dirty="0" smtClean="0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spc="177" dirty="0" err="1" smtClean="0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4800" spc="177" dirty="0" smtClean="0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spc="177" dirty="0" err="1" smtClean="0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800" spc="177" dirty="0" smtClean="0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spc="177" dirty="0" err="1" smtClean="0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endParaRPr lang="en-US" sz="4800" spc="177" dirty="0" smtClean="0">
              <a:solidFill>
                <a:srgbClr val="4B3B33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1417955" lvl="1" indent="-708660" algn="just">
              <a:buFont typeface="Wingdings" panose="05000000000000000000" pitchFamily="2" charset="2"/>
              <a:buChar char="§"/>
            </a:pPr>
            <a:r>
              <a:rPr lang="en-US" sz="4800" spc="177" dirty="0" smtClean="0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Chia </a:t>
            </a:r>
            <a:r>
              <a:rPr lang="en-US" sz="4800" spc="177" dirty="0" err="1" smtClean="0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sẻ</a:t>
            </a:r>
            <a:r>
              <a:rPr lang="en-US" sz="4800" spc="177" dirty="0" smtClean="0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spc="177" dirty="0" err="1" smtClean="0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4800" spc="177" dirty="0" smtClean="0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spc="177" dirty="0" err="1" smtClean="0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điều</a:t>
            </a:r>
            <a:r>
              <a:rPr lang="en-US" sz="4800" spc="177" dirty="0" smtClean="0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spc="177" dirty="0" err="1" smtClean="0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4800" spc="177" dirty="0" smtClean="0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spc="177" dirty="0" err="1" smtClean="0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4800" spc="177" dirty="0" smtClean="0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spc="177" dirty="0" err="1" smtClean="0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hứng</a:t>
            </a:r>
            <a:r>
              <a:rPr lang="en-US" sz="4800" spc="177" dirty="0" smtClean="0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spc="177" dirty="0" err="1" smtClean="0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thú</a:t>
            </a:r>
            <a:r>
              <a:rPr lang="en-US" sz="4800" spc="177" dirty="0" smtClean="0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spc="177" dirty="0" err="1" smtClean="0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4800" spc="177" dirty="0" smtClean="0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spc="177" dirty="0" err="1" smtClean="0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quá</a:t>
            </a:r>
            <a:r>
              <a:rPr lang="en-US" sz="4800" spc="177" dirty="0" smtClean="0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spc="177" dirty="0" err="1" smtClean="0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trình</a:t>
            </a:r>
            <a:r>
              <a:rPr lang="en-US" sz="4800" spc="177" dirty="0" smtClean="0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spc="177" dirty="0" err="1" smtClean="0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4800" spc="177" dirty="0" smtClean="0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spc="177" dirty="0" err="1" smtClean="0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hiểu</a:t>
            </a:r>
            <a:r>
              <a:rPr lang="en-US" sz="4800" spc="177" dirty="0" smtClean="0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spc="177" dirty="0" err="1" smtClean="0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4800" spc="177" dirty="0" smtClean="0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spc="177" dirty="0" err="1" smtClean="0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nghề</a:t>
            </a:r>
            <a:r>
              <a:rPr lang="en-US" sz="4800" spc="177" dirty="0" smtClean="0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spc="177" dirty="0" err="1" smtClean="0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truyền</a:t>
            </a:r>
            <a:r>
              <a:rPr lang="en-US" sz="4800" spc="177" dirty="0" smtClean="0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spc="177" dirty="0" err="1" smtClean="0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thống</a:t>
            </a:r>
            <a:endParaRPr lang="en-US" sz="4800" spc="177" dirty="0">
              <a:solidFill>
                <a:srgbClr val="4B3B33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10744200" y="3390900"/>
            <a:ext cx="7099645" cy="5264713"/>
          </a:xfrm>
          <a:custGeom>
            <a:avLst/>
            <a:gdLst/>
            <a:ahLst/>
            <a:cxnLst/>
            <a:rect l="l" t="t" r="r" b="b"/>
            <a:pathLst>
              <a:path w="7099645" h="5264713">
                <a:moveTo>
                  <a:pt x="0" y="0"/>
                </a:moveTo>
                <a:lnTo>
                  <a:pt x="7099645" y="0"/>
                </a:lnTo>
                <a:lnTo>
                  <a:pt x="7099645" y="5264713"/>
                </a:lnTo>
                <a:lnTo>
                  <a:pt x="0" y="526471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  <a:ln w="57150">
            <a:solidFill>
              <a:schemeClr val="tx1">
                <a:lumMod val="50000"/>
                <a:lumOff val="50000"/>
              </a:schemeClr>
            </a:solidFill>
          </a:ln>
        </p:spPr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 animBg="1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 l="-24892" t="-24621" b="-22751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1499273" y="3486150"/>
            <a:ext cx="6608618" cy="6972300"/>
          </a:xfrm>
          <a:custGeom>
            <a:avLst/>
            <a:gdLst/>
            <a:ahLst/>
            <a:cxnLst/>
            <a:rect l="l" t="t" r="r" b="b"/>
            <a:pathLst>
              <a:path w="4104513" h="4114800">
                <a:moveTo>
                  <a:pt x="0" y="0"/>
                </a:moveTo>
                <a:lnTo>
                  <a:pt x="4104512" y="0"/>
                </a:lnTo>
                <a:lnTo>
                  <a:pt x="410451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3848100"/>
            <a:ext cx="11353800" cy="67818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685800" y="5753100"/>
            <a:ext cx="1051560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08660" lvl="1" algn="ctr"/>
            <a:r>
              <a:rPr lang="en-US" sz="6600" spc="177" dirty="0" err="1" smtClean="0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6600" spc="177" dirty="0" smtClean="0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spc="177" dirty="0" err="1" smtClean="0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trao</a:t>
            </a:r>
            <a:r>
              <a:rPr lang="en-US" sz="6600" spc="177" dirty="0" smtClean="0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spc="177" dirty="0" err="1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đổi</a:t>
            </a:r>
            <a:r>
              <a:rPr lang="en-US" sz="6600" spc="177" dirty="0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spc="177" dirty="0" err="1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6600" spc="177" dirty="0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spc="177" dirty="0" err="1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điều</a:t>
            </a:r>
            <a:r>
              <a:rPr lang="en-US" sz="6600" spc="177" dirty="0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spc="177" dirty="0" err="1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thú</a:t>
            </a:r>
            <a:r>
              <a:rPr lang="en-US" sz="6600" spc="177" dirty="0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spc="177" dirty="0" err="1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vị</a:t>
            </a:r>
            <a:r>
              <a:rPr lang="en-US" sz="6600" spc="177" dirty="0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spc="177" dirty="0" err="1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</a:t>
            </a:r>
            <a:r>
              <a:rPr lang="en-US" sz="6600" spc="177" dirty="0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spc="177" dirty="0" err="1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6600" spc="177" dirty="0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spc="177" dirty="0" err="1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6600" spc="177" dirty="0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spc="177" dirty="0" err="1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6600" spc="177" dirty="0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spc="177" dirty="0" err="1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6600" spc="177" dirty="0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spc="177" dirty="0" err="1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6600" spc="177" dirty="0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spc="177" dirty="0" err="1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6600" spc="177" dirty="0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spc="177" dirty="0" err="1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endParaRPr lang="en-US" sz="6600" spc="177" dirty="0">
              <a:solidFill>
                <a:srgbClr val="4B3B33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050" name="Picture 2" descr="Nâng tầm cho sản phẩm làng nghề Thủ đô vươn x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4163">
            <a:off x="1241935" y="515541"/>
            <a:ext cx="5102225" cy="358328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Giới thiệu sản phẩm chủ lực của các làng nghề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73996">
            <a:off x="6399962" y="440874"/>
            <a:ext cx="5150428" cy="386282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 l="-24892" t="-24621" b="-22751"/>
            </a:stretch>
          </a:blipFill>
        </p:spPr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3047" y="5142401"/>
            <a:ext cx="10983639" cy="4802797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3581400" y="5466307"/>
            <a:ext cx="1051560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08660" lvl="1" algn="ctr"/>
            <a:r>
              <a:rPr lang="en-US" sz="6600" b="1" spc="177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Chia </a:t>
            </a:r>
            <a:r>
              <a:rPr lang="en-US" sz="6600" b="1" spc="177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sẻ</a:t>
            </a:r>
            <a:r>
              <a:rPr lang="en-US" sz="6600" b="1" spc="177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b="1" spc="177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6600" b="1" spc="177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b="1" spc="177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điều</a:t>
            </a:r>
            <a:r>
              <a:rPr lang="en-US" sz="6600" b="1" spc="177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b="1" spc="177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6600" b="1" spc="177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b="1" spc="177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6600" b="1" spc="177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b="1" spc="177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hứng</a:t>
            </a:r>
            <a:r>
              <a:rPr lang="en-US" sz="6600" b="1" spc="177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b="1" spc="177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thú</a:t>
            </a:r>
            <a:r>
              <a:rPr lang="en-US" sz="6600" b="1" spc="177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b="1" spc="177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6600" b="1" spc="177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b="1" spc="177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quá</a:t>
            </a:r>
            <a:r>
              <a:rPr lang="en-US" sz="6600" b="1" spc="177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b="1" spc="177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trình</a:t>
            </a:r>
            <a:r>
              <a:rPr lang="en-US" sz="6600" b="1" spc="177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b="1" spc="177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6600" b="1" spc="177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b="1" spc="177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hiểu</a:t>
            </a:r>
            <a:r>
              <a:rPr lang="en-US" sz="6600" b="1" spc="177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b="1" spc="177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6600" b="1" spc="177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b="1" spc="177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nghề</a:t>
            </a:r>
            <a:r>
              <a:rPr lang="en-US" sz="6600" b="1" spc="177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b="1" spc="177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truyền</a:t>
            </a:r>
            <a:r>
              <a:rPr lang="en-US" sz="6600" b="1" spc="177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b="1" spc="177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thống</a:t>
            </a:r>
            <a:endParaRPr lang="en-US" sz="6600" b="1" spc="177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52900"/>
            <a:ext cx="5950285" cy="5933756"/>
          </a:xfrm>
          <a:prstGeom prst="rect">
            <a:avLst/>
          </a:prstGeom>
        </p:spPr>
      </p:pic>
      <p:pic>
        <p:nvPicPr>
          <p:cNvPr id="3074" name="Picture 2" descr="Những làng nghề truyền thống Hà Nội lưu giữ di sản văn hó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21565">
            <a:off x="8103930" y="753757"/>
            <a:ext cx="6395076" cy="368072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Làng nghề truyền thống đặc trưng tại mảnh đất Cố đô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09599">
            <a:off x="1300690" y="585274"/>
            <a:ext cx="6095854" cy="375633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Pullman Danang Beach Resort - Khám phá 4 Làng nghề Truyền thống ở Đà Nẵ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79504" y="2958768"/>
            <a:ext cx="4950313" cy="319020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 l="-24892" t="-24621" b="-22751"/>
            </a:stretch>
          </a:blipFill>
        </p:spPr>
      </p:sp>
      <p:sp>
        <p:nvSpPr>
          <p:cNvPr id="4" name="Rectangle 3"/>
          <p:cNvSpPr/>
          <p:nvPr/>
        </p:nvSpPr>
        <p:spPr>
          <a:xfrm>
            <a:off x="3505200" y="647700"/>
            <a:ext cx="10515600" cy="92794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08660" lvl="1" algn="ctr"/>
            <a:r>
              <a:rPr lang="en-US" sz="19900" b="1" spc="177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CHÀO TẠM BIỆT</a:t>
            </a:r>
            <a:endParaRPr lang="en-US" sz="19900" b="1" spc="177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627</Words>
  <Application>WPS Presentation</Application>
  <PresentationFormat>Custom</PresentationFormat>
  <Paragraphs>22</Paragraphs>
  <Slides>7</Slides>
  <Notes>0</Notes>
  <HiddenSlides>0</HiddenSlides>
  <MMClips>1</MMClips>
  <ScaleCrop>false</ScaleCrop>
  <HeadingPairs>
    <vt:vector size="6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7</vt:i4>
      </vt:variant>
    </vt:vector>
  </HeadingPairs>
  <TitlesOfParts>
    <vt:vector size="22" baseType="lpstr">
      <vt:lpstr>Arial</vt:lpstr>
      <vt:lpstr>SimSun</vt:lpstr>
      <vt:lpstr>Wingdings</vt:lpstr>
      <vt:lpstr>SVN-Newton</vt:lpstr>
      <vt:lpstr>Segoe Print</vt:lpstr>
      <vt:lpstr>Times New Roman</vt:lpstr>
      <vt:lpstr>#9Slide07 HoneyCream</vt:lpstr>
      <vt:lpstr>#9Slide05 Dancing Script</vt:lpstr>
      <vt:lpstr>SVN-Trebuchets</vt:lpstr>
      <vt:lpstr>Arial</vt:lpstr>
      <vt:lpstr>Cambria</vt:lpstr>
      <vt:lpstr>Microsoft YaHei</vt:lpstr>
      <vt:lpstr>Arial Unicode MS</vt:lpstr>
      <vt:lpstr>Calibri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T34_HDTN_TrienLamTheoDauNgheNhan_MNT</dc:title>
  <dc:creator/>
  <cp:lastModifiedBy>Thị Linh Phuong 30-Nguyen</cp:lastModifiedBy>
  <cp:revision>7</cp:revision>
  <dcterms:created xsi:type="dcterms:W3CDTF">2006-08-16T00:00:00Z</dcterms:created>
  <dcterms:modified xsi:type="dcterms:W3CDTF">2024-05-13T07:49:01Z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6B63679E70974A9F8ACAB88D5D5B799E_12</vt:lpwstr>
  </property>
  <property fmtid="{D5CDD505-2E9C-101B-9397-08002B2CF9AE}" pid="3" name="KSOProductBuildVer">
    <vt:lpwstr>1033-12.2.0.16909</vt:lpwstr>
  </property>
</Properties>
</file>