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61" r:id="rId5"/>
    <p:sldId id="264" r:id="rId6"/>
    <p:sldId id="265" r:id="rId7"/>
    <p:sldId id="266" r:id="rId8"/>
    <p:sldId id="262" r:id="rId9"/>
    <p:sldId id="268" r:id="rId10"/>
    <p:sldId id="269" r:id="rId11"/>
    <p:sldId id="270" r:id="rId12"/>
    <p:sldId id="271" r:id="rId13"/>
    <p:sldId id="272" r:id="rId14"/>
    <p:sldId id="273" r:id="rId15"/>
    <p:sldId id="275" r:id="rId16"/>
    <p:sldId id="276" r:id="rId17"/>
    <p:sldId id="277" r:id="rId18"/>
    <p:sldId id="274" r:id="rId19"/>
    <p:sldId id="278" r:id="rId20"/>
    <p:sldId id="279" r:id="rId21"/>
    <p:sldId id="280" r:id="rId22"/>
    <p:sldId id="281" r:id="rId23"/>
    <p:sldId id="282" r:id="rId24"/>
    <p:sldId id="283" r:id="rId25"/>
    <p:sldId id="284" r:id="rId26"/>
    <p:sldId id="285" r:id="rId27"/>
    <p:sldId id="259" r:id="rId28"/>
    <p:sldId id="286" r:id="rId29"/>
    <p:sldId id="288" r:id="rId30"/>
    <p:sldId id="26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3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矩形: 圆角 8"/>
          <p:cNvSpPr/>
          <p:nvPr userDrawn="1"/>
        </p:nvSpPr>
        <p:spPr>
          <a:xfrm>
            <a:off x="374650" y="366712"/>
            <a:ext cx="11442700" cy="6146800"/>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圆角 8"/>
          <p:cNvSpPr/>
          <p:nvPr userDrawn="1"/>
        </p:nvSpPr>
        <p:spPr>
          <a:xfrm>
            <a:off x="180304" y="167425"/>
            <a:ext cx="11822806" cy="6476776"/>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5"/>
          <p:cNvPicPr>
            <a:picLocks noChangeAspect="1"/>
          </p:cNvPicPr>
          <p:nvPr userDrawn="1"/>
        </p:nvPicPr>
        <p:blipFill rotWithShape="1">
          <a:blip r:embed="rId5">
            <a:extLst>
              <a:ext uri="{28A0092B-C50C-407E-A947-70E740481C1C}">
                <a14:useLocalDpi xmlns:a14="http://schemas.microsoft.com/office/drawing/2010/main" val="0"/>
              </a:ext>
            </a:extLst>
          </a:blip>
          <a:srcRect l="2969" r="2969"/>
          <a:stretch>
            <a:fillRect/>
          </a:stretch>
        </p:blipFill>
        <p:spPr>
          <a:xfrm rot="5400000">
            <a:off x="2667000" y="-2666999"/>
            <a:ext cx="6858000" cy="12192000"/>
          </a:xfrm>
          <a:prstGeom prst="rect">
            <a:avLst/>
          </a:prstGeom>
        </p:spPr>
      </p:pic>
      <p:pic>
        <p:nvPicPr>
          <p:cNvPr id="3" name="Picture 2"/>
          <p:cNvPicPr>
            <a:picLocks noChangeAspect="1"/>
          </p:cNvPicPr>
          <p:nvPr userDrawn="1"/>
        </p:nvPicPr>
        <p:blipFill>
          <a:blip r:embed="rId6"/>
          <a:stretch>
            <a:fillRect/>
          </a:stretch>
        </p:blipFill>
        <p:spPr>
          <a:xfrm>
            <a:off x="-5112616" y="-1247833"/>
            <a:ext cx="17680425" cy="14586162"/>
          </a:xfrm>
          <a:prstGeom prst="rect">
            <a:avLst/>
          </a:prstGeom>
        </p:spPr>
      </p:pic>
      <p:sp>
        <p:nvSpPr>
          <p:cNvPr id="4"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panose="020B0604020202020204"/>
            </a:endParaRPr>
          </a:p>
        </p:txBody>
      </p:sp>
      <p:sp>
        <p:nvSpPr>
          <p:cNvPr id="5" name="Title 1"/>
          <p:cNvSpPr txBox="1"/>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162号-元气酪酪体" panose="00000500000000000000" pitchFamily="2" charset="-122"/>
          <a:ea typeface="字魂162号-元气酪酪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2号-元气酪酪体" panose="00000500000000000000" pitchFamily="2" charset="-122"/>
          <a:ea typeface="字魂162号-元气酪酪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2号-元气酪酪体" panose="00000500000000000000" pitchFamily="2" charset="-122"/>
          <a:ea typeface="字魂162号-元气酪酪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2号-元气酪酪体" panose="00000500000000000000" pitchFamily="2" charset="-122"/>
          <a:ea typeface="字魂162号-元气酪酪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slideLayout" Target="../slideLayouts/slideLayout1.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2969" r="2969"/>
          <a:stretch>
            <a:fillRect/>
          </a:stretch>
        </p:blipFill>
        <p:spPr>
          <a:xfrm rot="5400000">
            <a:off x="2667000" y="-2666999"/>
            <a:ext cx="6858000" cy="12192000"/>
          </a:xfrm>
          <a:prstGeom prst="rect">
            <a:avLst/>
          </a:prstGeom>
        </p:spPr>
      </p:pic>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50256" t="63692" r="-1198" b="22414"/>
          <a:stretch>
            <a:fillRect/>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561596" y="550473"/>
            <a:ext cx="2084414" cy="2084414"/>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74" y="2286000"/>
            <a:ext cx="2032754" cy="2032754"/>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rcRect l="4859" t="11698" r="55340" b="66795"/>
          <a:stretch>
            <a:fillRect/>
          </a:stretch>
        </p:blipFill>
        <p:spPr>
          <a:xfrm>
            <a:off x="10167801" y="3505498"/>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619946" y="2602622"/>
            <a:ext cx="4293149" cy="4293149"/>
          </a:xfrm>
          <a:custGeom>
            <a:avLst/>
            <a:gdLst>
              <a:gd name="connsiteX0" fmla="*/ 0 w 4901239"/>
              <a:gd name="connsiteY0" fmla="*/ 0 h 4901239"/>
              <a:gd name="connsiteX1" fmla="*/ 4901239 w 4901239"/>
              <a:gd name="connsiteY1" fmla="*/ 0 h 4901239"/>
              <a:gd name="connsiteX2" fmla="*/ 4901239 w 4901239"/>
              <a:gd name="connsiteY2" fmla="*/ 4901239 h 4901239"/>
              <a:gd name="connsiteX3" fmla="*/ 0 w 4901239"/>
              <a:gd name="connsiteY3" fmla="*/ 4901239 h 4901239"/>
              <a:gd name="connsiteX4" fmla="*/ 0 w 4901239"/>
              <a:gd name="connsiteY4" fmla="*/ 0 h 4901239"/>
              <a:gd name="connsiteX5" fmla="*/ 2584835 w 4901239"/>
              <a:gd name="connsiteY5" fmla="*/ 122018 h 4901239"/>
              <a:gd name="connsiteX6" fmla="*/ 2584835 w 4901239"/>
              <a:gd name="connsiteY6" fmla="*/ 2071940 h 4901239"/>
              <a:gd name="connsiteX7" fmla="*/ 3095664 w 4901239"/>
              <a:gd name="connsiteY7" fmla="*/ 2071940 h 4901239"/>
              <a:gd name="connsiteX8" fmla="*/ 3095664 w 4901239"/>
              <a:gd name="connsiteY8" fmla="*/ 2478340 h 4901239"/>
              <a:gd name="connsiteX9" fmla="*/ 4530764 w 4901239"/>
              <a:gd name="connsiteY9" fmla="*/ 2478340 h 4901239"/>
              <a:gd name="connsiteX10" fmla="*/ 4530764 w 4901239"/>
              <a:gd name="connsiteY10" fmla="*/ 2071940 h 4901239"/>
              <a:gd name="connsiteX11" fmla="*/ 4708564 w 4901239"/>
              <a:gd name="connsiteY11" fmla="*/ 2071940 h 4901239"/>
              <a:gd name="connsiteX12" fmla="*/ 4708564 w 4901239"/>
              <a:gd name="connsiteY12" fmla="*/ 122018 h 4901239"/>
              <a:gd name="connsiteX13" fmla="*/ 2584835 w 4901239"/>
              <a:gd name="connsiteY13" fmla="*/ 122018 h 4901239"/>
              <a:gd name="connsiteX14" fmla="*/ 238164 w 4901239"/>
              <a:gd name="connsiteY14" fmla="*/ 573340 h 4901239"/>
              <a:gd name="connsiteX15" fmla="*/ 238164 w 4901239"/>
              <a:gd name="connsiteY15" fmla="*/ 1627440 h 4901239"/>
              <a:gd name="connsiteX16" fmla="*/ 2188872 w 4901239"/>
              <a:gd name="connsiteY16" fmla="*/ 1627440 h 4901239"/>
              <a:gd name="connsiteX17" fmla="*/ 2188872 w 4901239"/>
              <a:gd name="connsiteY17" fmla="*/ 573340 h 4901239"/>
              <a:gd name="connsiteX18" fmla="*/ 238164 w 4901239"/>
              <a:gd name="connsiteY18" fmla="*/ 573340 h 49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01239" h="4901239">
                <a:moveTo>
                  <a:pt x="0" y="0"/>
                </a:moveTo>
                <a:lnTo>
                  <a:pt x="4901239" y="0"/>
                </a:lnTo>
                <a:lnTo>
                  <a:pt x="4901239" y="4901239"/>
                </a:lnTo>
                <a:lnTo>
                  <a:pt x="0" y="4901239"/>
                </a:lnTo>
                <a:lnTo>
                  <a:pt x="0" y="0"/>
                </a:lnTo>
                <a:close/>
                <a:moveTo>
                  <a:pt x="2584835" y="122018"/>
                </a:moveTo>
                <a:lnTo>
                  <a:pt x="2584835" y="2071940"/>
                </a:lnTo>
                <a:lnTo>
                  <a:pt x="3095664" y="2071940"/>
                </a:lnTo>
                <a:lnTo>
                  <a:pt x="3095664" y="2478340"/>
                </a:lnTo>
                <a:lnTo>
                  <a:pt x="4530764" y="2478340"/>
                </a:lnTo>
                <a:lnTo>
                  <a:pt x="4530764" y="2071940"/>
                </a:lnTo>
                <a:lnTo>
                  <a:pt x="4708564" y="2071940"/>
                </a:lnTo>
                <a:lnTo>
                  <a:pt x="4708564" y="122018"/>
                </a:lnTo>
                <a:lnTo>
                  <a:pt x="2584835" y="122018"/>
                </a:lnTo>
                <a:close/>
                <a:moveTo>
                  <a:pt x="238164" y="573340"/>
                </a:moveTo>
                <a:lnTo>
                  <a:pt x="238164" y="1627440"/>
                </a:lnTo>
                <a:lnTo>
                  <a:pt x="2188872" y="1627440"/>
                </a:lnTo>
                <a:lnTo>
                  <a:pt x="2188872" y="573340"/>
                </a:lnTo>
                <a:lnTo>
                  <a:pt x="238164" y="573340"/>
                </a:lnTo>
                <a:close/>
              </a:path>
            </a:pathLst>
          </a:cu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803" y="3583633"/>
            <a:ext cx="3714685" cy="3714685"/>
          </a:xfrm>
          <a:prstGeom prst="rect">
            <a:avLst/>
          </a:prstGeom>
        </p:spPr>
      </p:pic>
      <p:pic>
        <p:nvPicPr>
          <p:cNvPr id="60" name="图片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7162" y="5896656"/>
            <a:ext cx="2324100" cy="96134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522" y="-120671"/>
            <a:ext cx="1899425" cy="1899425"/>
          </a:xfrm>
          <a:prstGeom prst="rect">
            <a:avLst/>
          </a:prstGeom>
        </p:spPr>
      </p:pic>
      <p:pic>
        <p:nvPicPr>
          <p:cNvPr id="4" name="Picture 3"/>
          <p:cNvPicPr>
            <a:picLocks noChangeAspect="1"/>
          </p:cNvPicPr>
          <p:nvPr/>
        </p:nvPicPr>
        <p:blipFill>
          <a:blip r:embed="rId10"/>
          <a:stretch>
            <a:fillRect/>
          </a:stretch>
        </p:blipFill>
        <p:spPr>
          <a:xfrm>
            <a:off x="2259432" y="246824"/>
            <a:ext cx="3456355" cy="981844"/>
          </a:xfrm>
          <a:prstGeom prst="rect">
            <a:avLst/>
          </a:prstGeom>
        </p:spPr>
      </p:pic>
      <p:pic>
        <p:nvPicPr>
          <p:cNvPr id="9" name="Picture 8"/>
          <p:cNvPicPr>
            <a:picLocks noChangeAspect="1"/>
          </p:cNvPicPr>
          <p:nvPr/>
        </p:nvPicPr>
        <p:blipFill>
          <a:blip r:embed="rId11"/>
          <a:stretch>
            <a:fillRect/>
          </a:stretch>
        </p:blipFill>
        <p:spPr>
          <a:xfrm>
            <a:off x="2173628" y="1301603"/>
            <a:ext cx="7504826" cy="4407790"/>
          </a:xfrm>
          <a:prstGeom prst="rect">
            <a:avLst/>
          </a:prstGeom>
        </p:spPr>
      </p:pic>
      <p:sp>
        <p:nvSpPr>
          <p:cNvPr id="14" name="Title 1"/>
          <p:cNvSpPr txBox="1"/>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panose="020B0604020202020204"/>
            </a:endParaRPr>
          </a:p>
        </p:txBody>
      </p:sp>
      <p:sp>
        <p:nvSpPr>
          <p:cNvPr id="15" name="Title 1"/>
          <p:cNvSpPr txBox="1"/>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panose="020B0604020202020204"/>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8234" y="3030583"/>
            <a:ext cx="5231675" cy="1938992"/>
          </a:xfrm>
          <a:prstGeom prst="rect">
            <a:avLst/>
          </a:prstGeom>
          <a:noFill/>
        </p:spPr>
        <p:txBody>
          <a:bodyPr wrap="square" rtlCol="0">
            <a:spAutoFit/>
          </a:bodyPr>
          <a:lstStyle/>
          <a:p>
            <a:pPr algn="just"/>
            <a:r>
              <a:rPr lang="vi-VN" sz="4000" b="1" dirty="0">
                <a:solidFill>
                  <a:srgbClr val="FF6600"/>
                </a:solidFill>
                <a:latin typeface="Cambria" panose="02040503050406030204" pitchFamily="18" charset="0"/>
                <a:ea typeface="Cambria" panose="02040503050406030204" pitchFamily="18" charset="0"/>
              </a:rPr>
              <a:t>Cá lóc nướng trui:</a:t>
            </a:r>
            <a:r>
              <a:rPr lang="vi-VN" sz="4000" b="1" dirty="0">
                <a:latin typeface="Cambria" panose="02040503050406030204" pitchFamily="18" charset="0"/>
                <a:ea typeface="Cambria" panose="02040503050406030204" pitchFamily="18" charset="0"/>
              </a:rPr>
              <a:t> </a:t>
            </a:r>
            <a:endParaRPr lang="en-US" sz="4000" b="1" dirty="0" smtClean="0">
              <a:latin typeface="Cambria" panose="02040503050406030204" pitchFamily="18" charset="0"/>
              <a:ea typeface="Cambria" panose="02040503050406030204" pitchFamily="18" charset="0"/>
            </a:endParaRPr>
          </a:p>
          <a:p>
            <a:pPr algn="just"/>
            <a:r>
              <a:rPr lang="vi-VN" sz="4000" b="1" dirty="0" smtClean="0">
                <a:latin typeface="Cambria" panose="02040503050406030204" pitchFamily="18" charset="0"/>
                <a:ea typeface="Cambria" panose="02040503050406030204" pitchFamily="18" charset="0"/>
              </a:rPr>
              <a:t>cá </a:t>
            </a:r>
            <a:r>
              <a:rPr lang="vi-VN" sz="4000" b="1" dirty="0">
                <a:latin typeface="Cambria" panose="02040503050406030204" pitchFamily="18" charset="0"/>
                <a:ea typeface="Cambria" panose="02040503050406030204" pitchFamily="18" charset="0"/>
              </a:rPr>
              <a:t>lóc nướng nguyên con, nướng chảy vảy.</a:t>
            </a:r>
            <a:endParaRPr lang="en-US"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1"/>
          <a:srcRect t="8218" b="2031"/>
          <a:stretch>
            <a:fillRect/>
          </a:stretch>
        </p:blipFill>
        <p:spPr>
          <a:xfrm>
            <a:off x="6703191" y="2379509"/>
            <a:ext cx="4788862" cy="429809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0860" y="3056709"/>
            <a:ext cx="10914017" cy="2323713"/>
          </a:xfrm>
          <a:prstGeom prst="rect">
            <a:avLst/>
          </a:prstGeom>
          <a:noFill/>
        </p:spPr>
        <p:txBody>
          <a:bodyPr wrap="square" rtlCol="0">
            <a:spAutoFit/>
          </a:bodyPr>
          <a:lstStyle/>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a:solidFill>
                  <a:srgbClr val="FF6600"/>
                </a:solidFill>
                <a:latin typeface="Cambria" panose="02040503050406030204" pitchFamily="18" charset="0"/>
                <a:ea typeface="Cambria" panose="02040503050406030204" pitchFamily="18" charset="0"/>
              </a:rPr>
              <a:t>Chọc quê: </a:t>
            </a:r>
            <a:r>
              <a:rPr lang="vi-VN" sz="4500" b="1" dirty="0">
                <a:latin typeface="Cambria" panose="02040503050406030204" pitchFamily="18" charset="0"/>
                <a:ea typeface="Cambria" panose="02040503050406030204" pitchFamily="18" charset="0"/>
              </a:rPr>
              <a:t>trêu chọc, làm cho người khác xấu hổ.</a:t>
            </a:r>
            <a:endParaRPr lang="vi-VN" sz="4500" b="1" dirty="0">
              <a:latin typeface="Cambria" panose="02040503050406030204" pitchFamily="18" charset="0"/>
              <a:ea typeface="Cambria" panose="02040503050406030204" pitchFamily="18" charset="0"/>
            </a:endParaRPr>
          </a:p>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smtClean="0">
                <a:solidFill>
                  <a:srgbClr val="FF6600"/>
                </a:solidFill>
                <a:latin typeface="Cambria" panose="02040503050406030204" pitchFamily="18" charset="0"/>
                <a:ea typeface="Cambria" panose="02040503050406030204" pitchFamily="18" charset="0"/>
              </a:rPr>
              <a:t>H</a:t>
            </a:r>
            <a:r>
              <a:rPr lang="en-US" sz="4500" b="1" dirty="0">
                <a:solidFill>
                  <a:srgbClr val="FF6600"/>
                </a:solidFill>
                <a:latin typeface="Cambria" panose="02040503050406030204" pitchFamily="18" charset="0"/>
                <a:ea typeface="Cambria" panose="02040503050406030204" pitchFamily="18" charset="0"/>
              </a:rPr>
              <a:t>é</a:t>
            </a:r>
            <a:r>
              <a:rPr lang="vi-VN" sz="4500" b="1" dirty="0" smtClean="0">
                <a:solidFill>
                  <a:srgbClr val="FF6600"/>
                </a:solidFill>
                <a:latin typeface="Cambria" panose="02040503050406030204" pitchFamily="18" charset="0"/>
                <a:ea typeface="Cambria" panose="02040503050406030204" pitchFamily="18" charset="0"/>
              </a:rPr>
              <a:t>n</a:t>
            </a:r>
            <a:r>
              <a:rPr lang="vi-VN" sz="4500" b="1" dirty="0">
                <a:solidFill>
                  <a:srgbClr val="FF6600"/>
                </a:solidFill>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nhỉ, nhé.</a:t>
            </a:r>
            <a:endParaRPr lang="vi-VN" sz="45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188065"/>
            <a:ext cx="7670089" cy="5905278"/>
            <a:chOff x="441945" y="1188065"/>
            <a:chExt cx="7670089" cy="5905278"/>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2"/>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3"/>
            <a:stretch>
              <a:fillRect/>
            </a:stretch>
          </p:blipFill>
          <p:spPr>
            <a:xfrm>
              <a:off x="1273197" y="1188065"/>
              <a:ext cx="6601562" cy="5905278"/>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1. Chi </a:t>
                </a:r>
                <a:r>
                  <a:rPr lang="en-US" sz="4000" b="1">
                    <a:solidFill>
                      <a:srgbClr val="002060"/>
                    </a:solidFill>
                    <a:latin typeface="Cambria" panose="02040503050406030204" pitchFamily="18" charset="0"/>
                    <a:ea typeface="Cambria" panose="02040503050406030204" pitchFamily="18" charset="0"/>
                  </a:rPr>
                  <a:t>tiết nào thể hiện Nam nhớ thành phố? </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grpSp>
        <p:nvGrpSpPr>
          <p:cNvPr id="7" name="Group 6"/>
          <p:cNvGrpSpPr/>
          <p:nvPr/>
        </p:nvGrpSpPr>
        <p:grpSpPr>
          <a:xfrm>
            <a:off x="585642" y="2033072"/>
            <a:ext cx="11121676" cy="1077218"/>
            <a:chOff x="2024693" y="3014225"/>
            <a:chExt cx="11121676" cy="1077218"/>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grpSp>
        <p:sp>
          <p:nvSpPr>
            <p:cNvPr id="9" name="TextBox 8"/>
            <p:cNvSpPr txBox="1"/>
            <p:nvPr/>
          </p:nvSpPr>
          <p:spPr>
            <a:xfrm>
              <a:off x="2973189" y="3014225"/>
              <a:ext cx="10147698"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Ngồi nói chuyện với bạn trên mô đất giữa đồng quê ngập nắng.</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5" name="TextBox 14"/>
            <p:cNvSpPr txBox="1"/>
            <p:nvPr/>
          </p:nvSpPr>
          <p:spPr>
            <a:xfrm>
              <a:off x="2876557" y="4305726"/>
              <a:ext cx="1044969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Chia sẻ với bạn về những địa danh ở thành phố.</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vi-VN" sz="3200" b="1" smtClean="0">
                  <a:latin typeface="Cambria" panose="02040503050406030204" pitchFamily="18" charset="0"/>
                  <a:ea typeface="Cambria" panose="02040503050406030204" pitchFamily="18" charset="0"/>
                </a:rPr>
                <a:t>K</a:t>
              </a:r>
              <a:r>
                <a:rPr lang="en-US" sz="3200" b="1" smtClean="0">
                  <a:latin typeface="Cambria" panose="02040503050406030204" pitchFamily="18" charset="0"/>
                  <a:ea typeface="Cambria" panose="02040503050406030204" pitchFamily="18" charset="0"/>
                </a:rPr>
                <a:t>ể</a:t>
              </a:r>
              <a:r>
                <a:rPr lang="vi-VN" sz="3200" b="1" smtClean="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với bạn về các hoạt động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3041448" y="5284621"/>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Rủ bạn thực hiện các hoạt động mà Nam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 </a:t>
                </a:r>
                <a:r>
                  <a:rPr lang="vi-VN" sz="4000" b="1">
                    <a:latin typeface="Cambria" panose="02040503050406030204" pitchFamily="18" charset="0"/>
                    <a:ea typeface="Cambria" panose="02040503050406030204" pitchFamily="18" charset="0"/>
                  </a:rPr>
                  <a:t>Trong câu chuyện, Siêng được miêu tả như thế nào?</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grpSp>
        <p:sp>
          <p:nvSpPr>
            <p:cNvPr id="9" name="TextBox 8"/>
            <p:cNvSpPr txBox="1"/>
            <p:nvPr/>
          </p:nvSpPr>
          <p:spPr>
            <a:xfrm>
              <a:off x="3043397" y="3254456"/>
              <a:ext cx="10147698" cy="64633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Hay nói lảng, tính tình hiền khô.</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5" name="TextBox 14"/>
            <p:cNvSpPr txBox="1"/>
            <p:nvPr/>
          </p:nvSpPr>
          <p:spPr>
            <a:xfrm>
              <a:off x="2964239" y="4305726"/>
              <a:ext cx="10449695" cy="646331"/>
            </a:xfrm>
            <a:prstGeom prst="rect">
              <a:avLst/>
            </a:prstGeom>
            <a:noFill/>
          </p:spPr>
          <p:txBody>
            <a:bodyPr wrap="square" rtlCol="0">
              <a:spAutoFit/>
            </a:bodyPr>
            <a:lstStyle/>
            <a:p>
              <a:r>
                <a:rPr lang="en-US" sz="3600" b="1" smtClean="0">
                  <a:latin typeface="Cambria" panose="02040503050406030204" pitchFamily="18" charset="0"/>
                  <a:ea typeface="Cambria" panose="02040503050406030204" pitchFamily="18" charset="0"/>
                </a:rPr>
                <a:t>Luôn cười tươi rói, hay chọc quê bạn.</a:t>
              </a:r>
              <a:endPar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9" name="TextBox 18"/>
            <p:cNvSpPr txBox="1"/>
            <p:nvPr/>
          </p:nvSpPr>
          <p:spPr>
            <a:xfrm>
              <a:off x="2944961" y="5495305"/>
              <a:ext cx="10175925"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Có vóc người nhỏ xíu, hay mắc cỡ.</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3024891" y="5459072"/>
              <a:ext cx="9617126"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Là cậu bé nhỏ xíu, đen đúa, tóc cháy nắng.</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3. </a:t>
                </a:r>
                <a:r>
                  <a:rPr lang="vi-VN" sz="4000" b="1">
                    <a:latin typeface="Cambria" panose="02040503050406030204" pitchFamily="18" charset="0"/>
                    <a:ea typeface="Cambria" panose="02040503050406030204" pitchFamily="18" charset="0"/>
                  </a:rPr>
                  <a:t>Nam đã cùng Siêng làm những gì ở Thất Sơn?</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grpSp>
        <p:sp>
          <p:nvSpPr>
            <p:cNvPr id="9" name="TextBox 8"/>
            <p:cNvSpPr txBox="1"/>
            <p:nvPr/>
          </p:nvSpPr>
          <p:spPr>
            <a:xfrm>
              <a:off x="3043397" y="3254456"/>
              <a:ext cx="10147698" cy="58477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Khám phá đám ruộng lấp xấp nước, tìm mỗi câu cá.</a:t>
              </a:r>
              <a:endParaRPr lang="en-US" sz="5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5" name="TextBox 14"/>
            <p:cNvSpPr txBox="1"/>
            <p:nvPr/>
          </p:nvSpPr>
          <p:spPr>
            <a:xfrm>
              <a:off x="2964239" y="4305726"/>
              <a:ext cx="10449695"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Dùng trứng kiến làm mồi câu cá, nướng cá.</a:t>
              </a:r>
              <a:endParaRPr lang="en-US" sz="5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pt-BR" sz="3200" b="1">
                  <a:latin typeface="Cambria" panose="02040503050406030204" pitchFamily="18" charset="0"/>
                  <a:ea typeface="Cambria" panose="02040503050406030204" pitchFamily="18" charset="0"/>
                </a:rPr>
                <a:t>Câu cá, làm cá, nướng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3024891" y="5296234"/>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Dùng trứng kiến làm mồi câu, câu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grpSp>
        <p:nvGrpSpPr>
          <p:cNvPr id="24" name="Group 23"/>
          <p:cNvGrpSpPr/>
          <p:nvPr/>
        </p:nvGrpSpPr>
        <p:grpSpPr>
          <a:xfrm>
            <a:off x="877591" y="2312843"/>
            <a:ext cx="3613686" cy="1754761"/>
            <a:chOff x="3724070" y="222069"/>
            <a:chExt cx="4478650" cy="1754761"/>
          </a:xfrm>
        </p:grpSpPr>
        <p:sp>
          <p:nvSpPr>
            <p:cNvPr id="25" name="Freeform 24"/>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Sung sướng</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27" name="Group 26"/>
          <p:cNvGrpSpPr/>
          <p:nvPr/>
        </p:nvGrpSpPr>
        <p:grpSpPr>
          <a:xfrm>
            <a:off x="5782923" y="2347670"/>
            <a:ext cx="3613686" cy="1754761"/>
            <a:chOff x="3724070" y="222069"/>
            <a:chExt cx="4478650" cy="1754761"/>
          </a:xfrm>
        </p:grpSpPr>
        <p:sp>
          <p:nvSpPr>
            <p:cNvPr id="28" name="Freeform 27"/>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Thích thú</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851840" y="4541352"/>
            <a:ext cx="3613686" cy="1754761"/>
            <a:chOff x="3724070" y="222069"/>
            <a:chExt cx="4478650" cy="1754761"/>
          </a:xfrm>
        </p:grpSpPr>
        <p:sp>
          <p:nvSpPr>
            <p:cNvPr id="31" name="Freeform 30"/>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933305" y="511288"/>
              <a:ext cx="4060180" cy="1446550"/>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Cười tươi rói</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3" name="Group 32"/>
          <p:cNvGrpSpPr/>
          <p:nvPr/>
        </p:nvGrpSpPr>
        <p:grpSpPr>
          <a:xfrm>
            <a:off x="7408413" y="4565491"/>
            <a:ext cx="3613686" cy="1754761"/>
            <a:chOff x="3724070" y="222069"/>
            <a:chExt cx="4478650" cy="1754761"/>
          </a:xfrm>
        </p:grpSpPr>
        <p:sp>
          <p:nvSpPr>
            <p:cNvPr id="34" name="Freeform 33"/>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Mắc cỡ</a:t>
              </a:r>
              <a:endParaRPr lang="en-US" sz="4400" b="1">
                <a:solidFill>
                  <a:srgbClr val="FF3300"/>
                </a:solidFill>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5. </a:t>
                </a:r>
                <a:r>
                  <a:rPr lang="vi-VN" sz="4000" b="1">
                    <a:solidFill>
                      <a:srgbClr val="002060"/>
                    </a:solidFill>
                    <a:latin typeface="Cambria" panose="02040503050406030204" pitchFamily="18" charset="0"/>
                    <a:ea typeface="Cambria" panose="02040503050406030204" pitchFamily="18" charset="0"/>
                  </a:rPr>
                  <a:t>Viết 1 – 2 câu nêu nhận xét về Siêng qua những chi tiết dưới đây: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
        <p:nvSpPr>
          <p:cNvPr id="29" name="TextBox 28"/>
          <p:cNvSpPr txBox="1"/>
          <p:nvPr/>
        </p:nvSpPr>
        <p:spPr>
          <a:xfrm>
            <a:off x="510006" y="2026442"/>
            <a:ext cx="11001894" cy="1569660"/>
          </a:xfrm>
          <a:prstGeom prst="rect">
            <a:avLst/>
          </a:prstGeom>
          <a:noFill/>
        </p:spPr>
        <p:txBody>
          <a:bodyPr wrap="square" rtlCol="0">
            <a:spAutoFit/>
          </a:bodyPr>
          <a:lstStyle/>
          <a:p>
            <a:pPr algn="just"/>
            <a:r>
              <a:rPr lang="vi-VN" sz="3200">
                <a:solidFill>
                  <a:srgbClr val="002060"/>
                </a:solidFill>
                <a:latin typeface="Cambria" panose="02040503050406030204" pitchFamily="18" charset="0"/>
                <a:ea typeface="Cambria" panose="02040503050406030204" pitchFamily="18" charset="0"/>
              </a:rPr>
              <a:t>- Cười tươi rồi khi nhìn Nam mãi mê ăn món cá mình làm.</a:t>
            </a:r>
            <a:endParaRPr lang="vi-VN" sz="3200">
              <a:solidFill>
                <a:srgbClr val="002060"/>
              </a:solidFill>
              <a:latin typeface="Cambria" panose="02040503050406030204" pitchFamily="18" charset="0"/>
              <a:ea typeface="Cambria" panose="02040503050406030204" pitchFamily="18" charset="0"/>
            </a:endParaRPr>
          </a:p>
          <a:p>
            <a:pPr algn="just"/>
            <a:r>
              <a:rPr lang="vi-VN" sz="3200">
                <a:solidFill>
                  <a:srgbClr val="002060"/>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r>
              <a:rPr lang="vi-VN" sz="3200" smtClean="0">
                <a:solidFill>
                  <a:srgbClr val="002060"/>
                </a:solidFill>
                <a:latin typeface="Cambria" panose="02040503050406030204" pitchFamily="18" charset="0"/>
                <a:ea typeface="Cambria" panose="02040503050406030204" pitchFamily="18" charset="0"/>
              </a:rPr>
              <a:t>.</a:t>
            </a:r>
            <a:endParaRPr lang="vi-VN" sz="3200">
              <a:solidFill>
                <a:srgbClr val="002060"/>
              </a:solidFill>
              <a:latin typeface="Cambria" panose="02040503050406030204" pitchFamily="18" charset="0"/>
              <a:ea typeface="Cambria" panose="02040503050406030204" pitchFamily="18" charset="0"/>
            </a:endParaRPr>
          </a:p>
        </p:txBody>
      </p:sp>
      <p:sp>
        <p:nvSpPr>
          <p:cNvPr id="30" name="Rounded Rectangle 29"/>
          <p:cNvSpPr/>
          <p:nvPr/>
        </p:nvSpPr>
        <p:spPr>
          <a:xfrm>
            <a:off x="1229330" y="4136063"/>
            <a:ext cx="9954081" cy="1663487"/>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rgbClr val="002060"/>
                </a:solidFill>
                <a:latin typeface="Cambria" panose="02040503050406030204" pitchFamily="18" charset="0"/>
                <a:ea typeface="Cambria" panose="02040503050406030204" pitchFamily="18" charset="0"/>
              </a:rPr>
              <a:t>- </a:t>
            </a:r>
            <a:r>
              <a:rPr lang="vi-VN" sz="4000" b="1" smtClean="0">
                <a:solidFill>
                  <a:srgbClr val="002060"/>
                </a:solidFill>
                <a:latin typeface="Cambria" panose="02040503050406030204" pitchFamily="18" charset="0"/>
                <a:ea typeface="Cambria" panose="02040503050406030204" pitchFamily="18" charset="0"/>
              </a:rPr>
              <a:t>Siêng </a:t>
            </a:r>
            <a:r>
              <a:rPr lang="vi-VN" sz="4000" b="1">
                <a:solidFill>
                  <a:srgbClr val="002060"/>
                </a:solidFill>
                <a:latin typeface="Cambria" panose="02040503050406030204" pitchFamily="18" charset="0"/>
                <a:ea typeface="Cambria" panose="02040503050406030204" pitchFamily="18" charset="0"/>
              </a:rPr>
              <a:t>là một cậu bé rất hiền lành, ngoan ngoãn, yêu thương bạn bè.</a:t>
            </a:r>
            <a:endParaRPr lang="en-US" sz="6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6. </a:t>
                </a:r>
                <a:r>
                  <a:rPr lang="en-US" sz="4000" b="1">
                    <a:solidFill>
                      <a:srgbClr val="002060"/>
                    </a:solidFill>
                    <a:latin typeface="Cambria" panose="02040503050406030204" pitchFamily="18" charset="0"/>
                    <a:ea typeface="Cambria" panose="02040503050406030204" pitchFamily="18" charset="0"/>
                  </a:rPr>
                  <a:t>Viết 2 – 3 câu nêu cảm nghĩ của em về câu chuyện.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
        <p:nvSpPr>
          <p:cNvPr id="29" name="TextBox 28"/>
          <p:cNvSpPr txBox="1"/>
          <p:nvPr/>
        </p:nvSpPr>
        <p:spPr>
          <a:xfrm>
            <a:off x="614732" y="2502430"/>
            <a:ext cx="11001894" cy="2862322"/>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a:t>
            </a:r>
            <a:r>
              <a:rPr lang="vi-VN" sz="3600" b="1" smtClean="0">
                <a:solidFill>
                  <a:srgbClr val="0070C0"/>
                </a:solidFill>
                <a:latin typeface="Cambria" panose="02040503050406030204" pitchFamily="18" charset="0"/>
                <a:ea typeface="Cambria" panose="02040503050406030204" pitchFamily="18" charset="0"/>
              </a:rPr>
              <a:t>Câu </a:t>
            </a:r>
            <a:r>
              <a:rPr lang="vi-VN" sz="3600" b="1">
                <a:solidFill>
                  <a:srgbClr val="0070C0"/>
                </a:solidFill>
                <a:latin typeface="Cambria" panose="02040503050406030204" pitchFamily="18" charset="0"/>
                <a:ea typeface="Cambria" panose="02040503050406030204" pitchFamily="18" charset="0"/>
              </a:rPr>
              <a:t>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 </a:t>
            </a:r>
            <a:endParaRPr lang="vi-VN" sz="5400" b="1">
              <a:solidFill>
                <a:srgbClr val="0070C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6840" y="467745"/>
                <a:ext cx="10718463"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7. </a:t>
                </a:r>
                <a:r>
                  <a:rPr lang="en-US" sz="4000" b="1">
                    <a:solidFill>
                      <a:srgbClr val="002060"/>
                    </a:solidFill>
                    <a:latin typeface="Cambria" panose="02040503050406030204" pitchFamily="18" charset="0"/>
                    <a:ea typeface="Cambria" panose="02040503050406030204" pitchFamily="18" charset="0"/>
                  </a:rPr>
                  <a:t>Tìm các động từ trong </a:t>
                </a:r>
                <a:r>
                  <a:rPr lang="en-US" sz="4000" b="1" smtClean="0">
                    <a:solidFill>
                      <a:srgbClr val="002060"/>
                    </a:solidFill>
                    <a:latin typeface="Cambria" panose="02040503050406030204" pitchFamily="18" charset="0"/>
                    <a:ea typeface="Cambria" panose="02040503050406030204" pitchFamily="18" charset="0"/>
                  </a:rPr>
                  <a:t>câu:</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
        <p:nvSpPr>
          <p:cNvPr id="29" name="TextBox 28"/>
          <p:cNvSpPr txBox="1"/>
          <p:nvPr/>
        </p:nvSpPr>
        <p:spPr>
          <a:xfrm>
            <a:off x="614732" y="2502430"/>
            <a:ext cx="11001894"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"Nam mải ăn, đến lúc nhìn lên thấy Siêng đang ngó nó, miệng cười tươi rói". </a:t>
            </a:r>
            <a:endParaRPr lang="vi-VN" sz="4000" b="1">
              <a:solidFill>
                <a:srgbClr val="002060"/>
              </a:solidFill>
              <a:latin typeface="Cambria" panose="02040503050406030204" pitchFamily="18" charset="0"/>
              <a:ea typeface="Cambria" panose="02040503050406030204" pitchFamily="18" charset="0"/>
            </a:endParaRPr>
          </a:p>
        </p:txBody>
      </p:sp>
      <p:cxnSp>
        <p:nvCxnSpPr>
          <p:cNvPr id="3" name="Straight Connector 2"/>
          <p:cNvCxnSpPr/>
          <p:nvPr/>
        </p:nvCxnSpPr>
        <p:spPr>
          <a:xfrm>
            <a:off x="3657599" y="3093929"/>
            <a:ext cx="6400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16037" y="3108543"/>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70931" y="3108543"/>
            <a:ext cx="914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2898" y="3709792"/>
            <a:ext cx="210312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29616" y="3709792"/>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1" cstate="print">
            <a:extLst>
              <a:ext uri="{28A0092B-C50C-407E-A947-70E740481C1C}">
                <a14:useLocalDpi xmlns:a14="http://schemas.microsoft.com/office/drawing/2010/main" val="0"/>
              </a:ext>
            </a:extLst>
          </a:blip>
          <a:srcRect r="14495"/>
          <a:stretch>
            <a:fillRect/>
          </a:stretch>
        </p:blipFill>
        <p:spPr>
          <a:xfrm>
            <a:off x="883599" y="273050"/>
            <a:ext cx="10424802" cy="6311900"/>
          </a:xfrm>
          <a:prstGeom prst="rect">
            <a:avLst/>
          </a:prstGeom>
        </p:spPr>
      </p:pic>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pic>
        <p:nvPicPr>
          <p:cNvPr id="5"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5557" y="3707912"/>
            <a:ext cx="3619500" cy="3619500"/>
          </a:xfrm>
          <a:prstGeom prst="rect">
            <a:avLst/>
          </a:prstGeom>
        </p:spPr>
      </p:pic>
      <p:grpSp>
        <p:nvGrpSpPr>
          <p:cNvPr id="6" name="组合 6"/>
          <p:cNvGrpSpPr/>
          <p:nvPr/>
        </p:nvGrpSpPr>
        <p:grpSpPr>
          <a:xfrm>
            <a:off x="3623009" y="1156811"/>
            <a:ext cx="4079280" cy="2020350"/>
            <a:chOff x="4464231" y="1163394"/>
            <a:chExt cx="2720827" cy="1377284"/>
          </a:xfrm>
        </p:grpSpPr>
        <p:sp>
          <p:nvSpPr>
            <p:cNvPr id="7" name="文本框 33"/>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16" name="Group 15"/>
          <p:cNvGrpSpPr/>
          <p:nvPr/>
        </p:nvGrpSpPr>
        <p:grpSpPr>
          <a:xfrm>
            <a:off x="2610014" y="1448326"/>
            <a:ext cx="6918944" cy="5163697"/>
            <a:chOff x="2610014" y="1448326"/>
            <a:chExt cx="6918944" cy="5163697"/>
          </a:xfrm>
        </p:grpSpPr>
        <p:pic>
          <p:nvPicPr>
            <p:cNvPr id="13" name="Picture 12"/>
            <p:cNvPicPr>
              <a:picLocks noChangeAspect="1"/>
            </p:cNvPicPr>
            <p:nvPr/>
          </p:nvPicPr>
          <p:blipFill>
            <a:blip r:embed="rId6"/>
            <a:stretch>
              <a:fillRect/>
            </a:stretch>
          </p:blipFill>
          <p:spPr>
            <a:xfrm>
              <a:off x="5493326" y="1448326"/>
              <a:ext cx="1725318" cy="1853345"/>
            </a:xfrm>
            <a:prstGeom prst="rect">
              <a:avLst/>
            </a:prstGeom>
          </p:spPr>
        </p:pic>
        <p:pic>
          <p:nvPicPr>
            <p:cNvPr id="15" name="Picture 14"/>
            <p:cNvPicPr>
              <a:picLocks noChangeAspect="1"/>
            </p:cNvPicPr>
            <p:nvPr/>
          </p:nvPicPr>
          <p:blipFill>
            <a:blip r:embed="rId7"/>
            <a:stretch>
              <a:fillRect/>
            </a:stretch>
          </p:blipFill>
          <p:spPr>
            <a:xfrm>
              <a:off x="2610014" y="2465856"/>
              <a:ext cx="6918944" cy="4146167"/>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173694"/>
                <a:ext cx="11154990" cy="1138773"/>
              </a:xfrm>
              <a:prstGeom prst="rect">
                <a:avLst/>
              </a:prstGeom>
              <a:noFill/>
            </p:spPr>
            <p:txBody>
              <a:bodyPr wrap="square" rtlCol="0">
                <a:spAutoFit/>
              </a:bodyPr>
              <a:lstStyle/>
              <a:p>
                <a:pPr algn="ctr"/>
                <a:r>
                  <a:rPr lang="en-US" sz="3400" b="1" smtClean="0">
                    <a:solidFill>
                      <a:srgbClr val="002060"/>
                    </a:solidFill>
                    <a:latin typeface="Cambria" panose="02040503050406030204" pitchFamily="18" charset="0"/>
                    <a:ea typeface="Cambria" panose="02040503050406030204" pitchFamily="18" charset="0"/>
                  </a:rPr>
                  <a:t>8. </a:t>
                </a:r>
                <a:r>
                  <a:rPr lang="vi-VN" sz="3400" b="1">
                    <a:latin typeface="Cambria" panose="02040503050406030204" pitchFamily="18" charset="0"/>
                    <a:ea typeface="Cambria" panose="02040503050406030204" pitchFamily="18" charset="0"/>
                  </a:rPr>
                  <a:t>Tìm từ có nghĩa trái ngược với từ </a:t>
                </a:r>
                <a:r>
                  <a:rPr lang="vi-VN" sz="3400" b="1" i="1">
                    <a:solidFill>
                      <a:srgbClr val="00B050"/>
                    </a:solidFill>
                    <a:latin typeface="Cambria" panose="02040503050406030204" pitchFamily="18" charset="0"/>
                    <a:ea typeface="Cambria" panose="02040503050406030204" pitchFamily="18" charset="0"/>
                  </a:rPr>
                  <a:t>nhỏ xíu</a:t>
                </a:r>
                <a:r>
                  <a:rPr lang="vi-VN" sz="3400" b="1">
                    <a:solidFill>
                      <a:srgbClr val="00B050"/>
                    </a:solidFill>
                    <a:latin typeface="Cambria" panose="02040503050406030204" pitchFamily="18" charset="0"/>
                    <a:ea typeface="Cambria" panose="02040503050406030204" pitchFamily="18" charset="0"/>
                  </a:rPr>
                  <a:t>, </a:t>
                </a:r>
                <a:r>
                  <a:rPr lang="vi-VN" sz="3400" b="1" i="1">
                    <a:solidFill>
                      <a:srgbClr val="00B050"/>
                    </a:solidFill>
                    <a:latin typeface="Cambria" panose="02040503050406030204" pitchFamily="18" charset="0"/>
                    <a:ea typeface="Cambria" panose="02040503050406030204" pitchFamily="18" charset="0"/>
                  </a:rPr>
                  <a:t>hiền khô</a:t>
                </a:r>
                <a:r>
                  <a:rPr lang="vi-VN" sz="3400" b="1">
                    <a:latin typeface="Cambria" panose="02040503050406030204" pitchFamily="18" charset="0"/>
                    <a:ea typeface="Cambria" panose="02040503050406030204" pitchFamily="18" charset="0"/>
                  </a:rPr>
                  <a:t> để thay cho mỗi bóng hoa trong câu dưới đây:</a:t>
                </a:r>
                <a:endParaRPr lang="en-US" sz="34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
        <p:nvSpPr>
          <p:cNvPr id="2" name="TextBox 1"/>
          <p:cNvSpPr txBox="1"/>
          <p:nvPr/>
        </p:nvSpPr>
        <p:spPr>
          <a:xfrm>
            <a:off x="613775" y="2392471"/>
            <a:ext cx="10855548" cy="2800767"/>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  </a:t>
            </a:r>
            <a:r>
              <a:rPr lang="vi-VN" sz="4400" b="1" smtClean="0">
                <a:latin typeface="Cambria" panose="02040503050406030204" pitchFamily="18" charset="0"/>
                <a:ea typeface="Cambria" panose="02040503050406030204" pitchFamily="18" charset="0"/>
              </a:rPr>
              <a:t>Nghe </a:t>
            </a:r>
            <a:r>
              <a:rPr lang="vi-VN" sz="4400" b="1">
                <a:latin typeface="Cambria" panose="02040503050406030204" pitchFamily="18" charset="0"/>
                <a:ea typeface="Cambria" panose="02040503050406030204" pitchFamily="18" charset="0"/>
              </a:rPr>
              <a:t>tiếng gầm </a:t>
            </a:r>
            <a:r>
              <a:rPr lang="vi-VN" sz="4400" b="1">
                <a:solidFill>
                  <a:srgbClr val="FF3300"/>
                </a:solidFill>
                <a:latin typeface="Cambria" panose="02040503050406030204" pitchFamily="18" charset="0"/>
                <a:ea typeface="Cambria" panose="02040503050406030204" pitchFamily="18" charset="0"/>
              </a:rPr>
              <a:t>hung dữ</a:t>
            </a:r>
            <a:r>
              <a:rPr lang="vi-VN" sz="4400" b="1">
                <a:latin typeface="Cambria" panose="02040503050406030204" pitchFamily="18" charset="0"/>
                <a:ea typeface="Cambria" panose="02040503050406030204" pitchFamily="18" charset="0"/>
              </a:rPr>
              <a:t> từ xa, thỏ sợ hãi tưởng tượng ra chúa sơn lâm với thân hình </a:t>
            </a:r>
            <a:r>
              <a:rPr lang="vi-VN" sz="4400" b="1">
                <a:solidFill>
                  <a:srgbClr val="FF3300"/>
                </a:solidFill>
                <a:latin typeface="Cambria" panose="02040503050406030204" pitchFamily="18" charset="0"/>
                <a:ea typeface="Cambria" panose="02040503050406030204" pitchFamily="18" charset="0"/>
              </a:rPr>
              <a:t>to lớn</a:t>
            </a:r>
            <a:r>
              <a:rPr lang="vi-VN" sz="4400" b="1">
                <a:latin typeface="Cambria" panose="02040503050406030204" pitchFamily="18" charset="0"/>
                <a:ea typeface="Cambria" panose="02040503050406030204" pitchFamily="18" charset="0"/>
              </a:rPr>
              <a:t>, dũng mãnh sắp xuất hiện. </a:t>
            </a:r>
            <a:endParaRPr lang="en-US" sz="4400" b="1">
              <a:latin typeface="Cambria" panose="02040503050406030204" pitchFamily="18" charset="0"/>
              <a:ea typeface="Cambria" panose="02040503050406030204" pitchFamily="18" charset="0"/>
            </a:endParaRPr>
          </a:p>
        </p:txBody>
      </p:sp>
      <p:grpSp>
        <p:nvGrpSpPr>
          <p:cNvPr id="5" name="Group 4"/>
          <p:cNvGrpSpPr/>
          <p:nvPr/>
        </p:nvGrpSpPr>
        <p:grpSpPr>
          <a:xfrm>
            <a:off x="5260932" y="2392471"/>
            <a:ext cx="2404997" cy="862260"/>
            <a:chOff x="5260932" y="2392471"/>
            <a:chExt cx="2404997" cy="862260"/>
          </a:xfrm>
        </p:grpSpPr>
        <p:sp>
          <p:nvSpPr>
            <p:cNvPr id="4" name="Rectangle 3"/>
            <p:cNvSpPr/>
            <p:nvPr/>
          </p:nvSpPr>
          <p:spPr>
            <a:xfrm>
              <a:off x="5260932" y="2392471"/>
              <a:ext cx="240499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5840943" y="2392471"/>
              <a:ext cx="906219" cy="862260"/>
            </a:xfrm>
            <a:prstGeom prst="rect">
              <a:avLst/>
            </a:prstGeom>
          </p:spPr>
        </p:pic>
      </p:grpSp>
      <p:grpSp>
        <p:nvGrpSpPr>
          <p:cNvPr id="6" name="Group 5"/>
          <p:cNvGrpSpPr/>
          <p:nvPr/>
        </p:nvGrpSpPr>
        <p:grpSpPr>
          <a:xfrm>
            <a:off x="3521903" y="3771608"/>
            <a:ext cx="1776607" cy="862260"/>
            <a:chOff x="3521903" y="3771608"/>
            <a:chExt cx="1776607" cy="862260"/>
          </a:xfrm>
        </p:grpSpPr>
        <p:sp>
          <p:nvSpPr>
            <p:cNvPr id="17" name="Rectangle 16"/>
            <p:cNvSpPr/>
            <p:nvPr/>
          </p:nvSpPr>
          <p:spPr>
            <a:xfrm>
              <a:off x="3521903" y="3771608"/>
              <a:ext cx="177660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stretch>
              <a:fillRect/>
            </a:stretch>
          </p:blipFill>
          <p:spPr>
            <a:xfrm>
              <a:off x="3988412" y="3771608"/>
              <a:ext cx="906219" cy="862260"/>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399162"/>
                <a:ext cx="11154990"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9. </a:t>
                </a:r>
                <a:r>
                  <a:rPr lang="en-US" sz="4000" b="1">
                    <a:solidFill>
                      <a:srgbClr val="002060"/>
                    </a:solidFill>
                    <a:latin typeface="Cambria" panose="02040503050406030204" pitchFamily="18" charset="0"/>
                    <a:ea typeface="Cambria" panose="02040503050406030204" pitchFamily="18" charset="0"/>
                  </a:rPr>
                  <a:t>Đặt 2 câu có chứa danh </a:t>
                </a:r>
                <a:r>
                  <a:rPr lang="en-US" sz="4000" b="1" smtClean="0">
                    <a:solidFill>
                      <a:srgbClr val="002060"/>
                    </a:solidFill>
                    <a:latin typeface="Cambria" panose="02040503050406030204" pitchFamily="18" charset="0"/>
                    <a:ea typeface="Cambria" panose="02040503050406030204" pitchFamily="18" charset="0"/>
                  </a:rPr>
                  <a:t>từ trong bài đọc.</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
        <p:nvSpPr>
          <p:cNvPr id="2" name="TextBox 1"/>
          <p:cNvSpPr txBox="1"/>
          <p:nvPr/>
        </p:nvSpPr>
        <p:spPr>
          <a:xfrm>
            <a:off x="563671" y="1940260"/>
            <a:ext cx="10855548" cy="1323439"/>
          </a:xfrm>
          <a:prstGeom prst="rect">
            <a:avLst/>
          </a:prstGeom>
          <a:noFill/>
        </p:spPr>
        <p:txBody>
          <a:bodyPr wrap="square" rtlCol="0">
            <a:spAutoFit/>
          </a:bodyPr>
          <a:lstStyle/>
          <a:p>
            <a:r>
              <a:rPr lang="en-US" sz="4000" b="1">
                <a:solidFill>
                  <a:srgbClr val="0070C0"/>
                </a:solidFill>
                <a:latin typeface="Cambria" panose="02040503050406030204" pitchFamily="18" charset="0"/>
                <a:ea typeface="Cambria" panose="02040503050406030204" pitchFamily="18" charset="0"/>
              </a:rPr>
              <a:t>a. Chỉ con vật </a:t>
            </a:r>
            <a:endParaRPr lang="en-US" sz="4000" b="1">
              <a:solidFill>
                <a:srgbClr val="0070C0"/>
              </a:solidFill>
              <a:latin typeface="Cambria" panose="02040503050406030204" pitchFamily="18" charset="0"/>
              <a:ea typeface="Cambria" panose="02040503050406030204" pitchFamily="18" charset="0"/>
            </a:endParaRPr>
          </a:p>
          <a:p>
            <a:r>
              <a:rPr lang="en-US" sz="4000" b="1">
                <a:solidFill>
                  <a:srgbClr val="0070C0"/>
                </a:solidFill>
                <a:latin typeface="Cambria" panose="02040503050406030204" pitchFamily="18" charset="0"/>
                <a:ea typeface="Cambria" panose="02040503050406030204" pitchFamily="18" charset="0"/>
              </a:rPr>
              <a:t>b. Chỉ thời gian.</a:t>
            </a:r>
            <a:endParaRPr lang="en-US" sz="4000" b="1">
              <a:solidFill>
                <a:srgbClr val="0070C0"/>
              </a:solidFill>
              <a:latin typeface="Cambria" panose="02040503050406030204" pitchFamily="18" charset="0"/>
              <a:ea typeface="Cambria" panose="02040503050406030204" pitchFamily="18" charset="0"/>
            </a:endParaRPr>
          </a:p>
        </p:txBody>
      </p:sp>
      <p:sp>
        <p:nvSpPr>
          <p:cNvPr id="14" name="TextBox 13"/>
          <p:cNvSpPr txBox="1"/>
          <p:nvPr/>
        </p:nvSpPr>
        <p:spPr>
          <a:xfrm>
            <a:off x="492519" y="3612278"/>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Những chú cá lóc bơi lội tung tăng dưới ruộng.</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
        <p:nvSpPr>
          <p:cNvPr id="15" name="TextBox 14"/>
          <p:cNvSpPr txBox="1"/>
          <p:nvPr/>
        </p:nvSpPr>
        <p:spPr>
          <a:xfrm>
            <a:off x="526093" y="4378453"/>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Nghỉ hè, Nam được về quê ngoại.</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Nắng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sớm ở nông thôn đến rất nhanh. Mới bảy giờ ba mươi, đồng ruộng đã ngập nắng chói chang. Siêng và Nam ngồi trên mô đất giữa nắng ấm.</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Nếu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ở thành phố, mình đang đi học bơi ở câu lạc bộ, đi công viên Tao Đàn hoặc Văn Thánh. – Nam kể.</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Mình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không đi bơi, cũng không đi công viên, nhưng mình có nhiều trò chơi lắm. Đi theo mình!</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lóc cóc đi theo Siêng. Nam gặp Siêng trong chuyển về quê ngoại nghỉ hè. Cậu bé Siêng nhỏ xíu, đen đúa với mái tóc cháy nắng là “thổ địa” nhỏ của vùng đất Thất Sơn này.</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dẫn Nam đi lấy cần câu. Ra tới đám ruộng lấp xấp nước, nó chỉ Nam cách dùng lưỡi câu móc những hạt trăng trắng đã được về viên làm mồi. </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Trứng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kiến nè, biết không</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519647" y="1967069"/>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017" y="280841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9647" y="5789595"/>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ngó những hạt trắng, trong, tròn, nhỏ hơn hạt gạo một chút. Siêng bảo, trứng kiến còn được chế biến để ăn cùng món xôi rất ngon.</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Dưới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ruộng rất nhiều cá. Siêng giật cần liên tục. Chuyền cần cầu qua Nam, nó cũng giật được mấy chú. Chưa đầy một tiếng, hai đứa đã sung sướng đi về với một giỏ cá đầy.</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Về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Món này ngon quá hền! Nghe nói ở dãy có món cá lóc nướng trui ngon lắm, chắc không bằng món này đầu hén.</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Đây là món cá lóc nướng trui mà.</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nhe răng cười hiền khô. Không phải cười chọc quê, Nam cảm thấy như vậy. </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(Phỏng theo Phạm Công Luận</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Oval 2"/>
          <p:cNvSpPr/>
          <p:nvPr/>
        </p:nvSpPr>
        <p:spPr>
          <a:xfrm>
            <a:off x="381861" y="415912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860" y="507695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p:cNvPicPr>
              <a:picLocks noChangeAspect="1"/>
            </p:cNvPicPr>
            <p:nvPr/>
          </p:nvPicPr>
          <p:blipFill rotWithShape="1">
            <a:blip r:embed="rId1" cstate="hqprint">
              <a:extLst>
                <a:ext uri="{28A0092B-C50C-407E-A947-70E740481C1C}">
                  <a14:useLocalDpi xmlns:a14="http://schemas.microsoft.com/office/drawing/2010/main" val="0"/>
                </a:ext>
              </a:extLst>
            </a:blip>
            <a:srcRect l="66389" r="5510" b="61667"/>
            <a:stretch>
              <a:fillRect/>
            </a:stretch>
          </p:blipFill>
          <p:spPr>
            <a:xfrm>
              <a:off x="281909" y="226317"/>
              <a:ext cx="1091160" cy="1488475"/>
            </a:xfrm>
            <a:prstGeom prst="rect">
              <a:avLst/>
            </a:prstGeom>
          </p:spPr>
        </p:pic>
      </p:grpSp>
      <p:grpSp>
        <p:nvGrpSpPr>
          <p:cNvPr id="7" name="Group 6"/>
          <p:cNvGrpSpPr/>
          <p:nvPr/>
        </p:nvGrpSpPr>
        <p:grpSpPr>
          <a:xfrm>
            <a:off x="1092329" y="3053701"/>
            <a:ext cx="10228081" cy="1555875"/>
            <a:chOff x="770021" y="2422357"/>
            <a:chExt cx="10908632" cy="1327025"/>
          </a:xfrm>
        </p:grpSpPr>
        <p:sp>
          <p:nvSpPr>
            <p:cNvPr id="8" name="Rounded Rectangle 7"/>
            <p:cNvSpPr/>
            <p:nvPr/>
          </p:nvSpPr>
          <p:spPr>
            <a:xfrm>
              <a:off x="770021" y="2422357"/>
              <a:ext cx="10908632" cy="1327025"/>
            </a:xfrm>
            <a:prstGeom prst="roundRect">
              <a:avLst/>
            </a:prstGeom>
            <a:solidFill>
              <a:srgbClr val="0070C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思源黑体 CN"/>
                <a:cs typeface="+mn-cs"/>
              </a:endParaRPr>
            </a:p>
          </p:txBody>
        </p:sp>
        <p:sp>
          <p:nvSpPr>
            <p:cNvPr id="9" name="TextBox 8"/>
            <p:cNvSpPr txBox="1"/>
            <p:nvPr/>
          </p:nvSpPr>
          <p:spPr>
            <a:xfrm>
              <a:off x="930442" y="2486458"/>
              <a:ext cx="10555704" cy="1128778"/>
            </a:xfrm>
            <a:prstGeom prst="rect">
              <a:avLst/>
            </a:prstGeom>
            <a:noFill/>
          </p:spPr>
          <p:txBody>
            <a:bodyPr wrap="square" rtlCol="0">
              <a:spAutoFit/>
            </a:bodyPr>
            <a:lstStyle/>
            <a:p>
              <a:pPr algn="ctr"/>
              <a:r>
                <a:rPr lang="en-US" sz="4000" b="1">
                  <a:solidFill>
                    <a:srgbClr val="FF0000"/>
                  </a:solidFill>
                  <a:latin typeface="Cambria" panose="02040503050406030204" pitchFamily="18" charset="0"/>
                  <a:ea typeface="Cambria" panose="02040503050406030204" pitchFamily="18" charset="0"/>
                </a:rPr>
                <a:t>Dấu gạch ngang </a:t>
              </a:r>
              <a:r>
                <a:rPr lang="en-US" sz="4000" b="1">
                  <a:latin typeface="Cambria" panose="02040503050406030204" pitchFamily="18" charset="0"/>
                  <a:ea typeface="Cambria" panose="02040503050406030204" pitchFamily="18" charset="0"/>
                </a:rPr>
                <a:t>dùng để đánh dấu </a:t>
              </a:r>
              <a:r>
                <a:rPr lang="en-US" sz="4000" b="1" smtClean="0">
                  <a:latin typeface="Cambria" panose="02040503050406030204" pitchFamily="18" charset="0"/>
                  <a:ea typeface="Cambria" panose="02040503050406030204" pitchFamily="18" charset="0"/>
                </a:rPr>
                <a:t>lời nói trực tiếp của nhân vật.</a:t>
              </a:r>
              <a:endParaRPr lang="en-US" sz="4000" b="1">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1" cstate="print">
            <a:extLst>
              <a:ext uri="{28A0092B-C50C-407E-A947-70E740481C1C}">
                <a14:useLocalDpi xmlns:a14="http://schemas.microsoft.com/office/drawing/2010/main" val="0"/>
              </a:ext>
            </a:extLst>
          </a:blip>
          <a:srcRect r="14495"/>
          <a:stretch>
            <a:fillRect/>
          </a:stretch>
        </p:blipFill>
        <p:spPr>
          <a:xfrm>
            <a:off x="883599" y="273050"/>
            <a:ext cx="10424802" cy="6311900"/>
          </a:xfrm>
          <a:prstGeom prst="rect">
            <a:avLst/>
          </a:prstGeom>
        </p:spPr>
      </p:pic>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grpSp>
        <p:nvGrpSpPr>
          <p:cNvPr id="6" name="组合 6"/>
          <p:cNvGrpSpPr/>
          <p:nvPr/>
        </p:nvGrpSpPr>
        <p:grpSpPr>
          <a:xfrm>
            <a:off x="3345682" y="1032301"/>
            <a:ext cx="4046607" cy="2144860"/>
            <a:chOff x="4464231" y="1163394"/>
            <a:chExt cx="2720827" cy="1377284"/>
          </a:xfrm>
        </p:grpSpPr>
        <p:sp>
          <p:nvSpPr>
            <p:cNvPr id="7" name="文本框 33"/>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grpSp>
        <p:nvGrpSpPr>
          <p:cNvPr id="14" name="Group 13"/>
          <p:cNvGrpSpPr/>
          <p:nvPr/>
        </p:nvGrpSpPr>
        <p:grpSpPr>
          <a:xfrm>
            <a:off x="2967259" y="1392168"/>
            <a:ext cx="6133108" cy="5328357"/>
            <a:chOff x="2967259" y="1392168"/>
            <a:chExt cx="6133108" cy="5328357"/>
          </a:xfrm>
        </p:grpSpPr>
        <p:pic>
          <p:nvPicPr>
            <p:cNvPr id="12" name="Picture 11"/>
            <p:cNvPicPr>
              <a:picLocks noChangeAspect="1"/>
            </p:cNvPicPr>
            <p:nvPr/>
          </p:nvPicPr>
          <p:blipFill>
            <a:blip r:embed="rId6"/>
            <a:stretch>
              <a:fillRect/>
            </a:stretch>
          </p:blipFill>
          <p:spPr>
            <a:xfrm>
              <a:off x="5216878" y="1392168"/>
              <a:ext cx="1633870" cy="1847248"/>
            </a:xfrm>
            <a:prstGeom prst="rect">
              <a:avLst/>
            </a:prstGeom>
          </p:spPr>
        </p:pic>
        <p:pic>
          <p:nvPicPr>
            <p:cNvPr id="13" name="Picture 12"/>
            <p:cNvPicPr>
              <a:picLocks noChangeAspect="1"/>
            </p:cNvPicPr>
            <p:nvPr/>
          </p:nvPicPr>
          <p:blipFill>
            <a:blip r:embed="rId7"/>
            <a:stretch>
              <a:fillRect/>
            </a:stretch>
          </p:blipFill>
          <p:spPr>
            <a:xfrm>
              <a:off x="2967259" y="2904098"/>
              <a:ext cx="6133108" cy="3816427"/>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p:cNvSpPr txBox="1"/>
          <p:nvPr/>
        </p:nvSpPr>
        <p:spPr>
          <a:xfrm>
            <a:off x="1690448" y="709606"/>
            <a:ext cx="8811104"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Chọn</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một</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trong</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hai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đề</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dưới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đây</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Source Han Sans CN Bold" panose="020B0500000000000000" pitchFamily="34" charset="-128"/>
            </a:endParaRPr>
          </a:p>
        </p:txBody>
      </p:sp>
      <p:grpSp>
        <p:nvGrpSpPr>
          <p:cNvPr id="15" name="Group 14"/>
          <p:cNvGrpSpPr/>
          <p:nvPr/>
        </p:nvGrpSpPr>
        <p:grpSpPr>
          <a:xfrm>
            <a:off x="232182" y="2596239"/>
            <a:ext cx="5767606" cy="3477069"/>
            <a:chOff x="232182" y="2596239"/>
            <a:chExt cx="5767606" cy="3477069"/>
          </a:xfrm>
        </p:grpSpPr>
        <p:pic>
          <p:nvPicPr>
            <p:cNvPr id="12" name="图片 3075" descr="5"/>
            <p:cNvPicPr>
              <a:picLocks noChangeAspect="1"/>
            </p:cNvPicPr>
            <p:nvPr/>
          </p:nvPicPr>
          <p:blipFill>
            <a:blip r:embed="rId1"/>
            <a:stretch>
              <a:fillRect/>
            </a:stretch>
          </p:blipFill>
          <p:spPr>
            <a:xfrm>
              <a:off x="232182" y="2596239"/>
              <a:ext cx="5767606" cy="3477069"/>
            </a:xfrm>
            <a:prstGeom prst="rect">
              <a:avLst/>
            </a:prstGeom>
            <a:noFill/>
            <a:ln w="9525">
              <a:noFill/>
            </a:ln>
          </p:spPr>
        </p:pic>
        <p:sp>
          <p:nvSpPr>
            <p:cNvPr id="13" name="TextBox 12"/>
            <p:cNvSpPr txBox="1"/>
            <p:nvPr/>
          </p:nvSpPr>
          <p:spPr>
            <a:xfrm>
              <a:off x="889348" y="3106455"/>
              <a:ext cx="4847573" cy="2708434"/>
            </a:xfrm>
            <a:prstGeom prst="rect">
              <a:avLst/>
            </a:prstGeom>
            <a:noFill/>
          </p:spPr>
          <p:txBody>
            <a:bodyPr wrap="square" rtlCol="0">
              <a:spAutoFit/>
            </a:bodyPr>
            <a:lstStyle/>
            <a:p>
              <a:pPr algn="just"/>
              <a:r>
                <a:rPr lang="vi-VN" sz="3400" b="1">
                  <a:solidFill>
                    <a:srgbClr val="0070C0"/>
                  </a:solidFill>
                  <a:latin typeface="Cambria" panose="02040503050406030204" pitchFamily="18" charset="0"/>
                  <a:ea typeface="Cambria" panose="02040503050406030204" pitchFamily="18" charset="0"/>
                </a:rPr>
                <a:t>Đề 1: </a:t>
              </a:r>
              <a:r>
                <a:rPr lang="vi-VN" sz="3400" b="1">
                  <a:latin typeface="Cambria" panose="02040503050406030204" pitchFamily="18" charset="0"/>
                  <a:ea typeface="Cambria" panose="02040503050406030204" pitchFamily="18" charset="0"/>
                </a:rPr>
                <a:t>Viết bài văn tả một con vật em từng nuôi hoặc từng nhìn thấy và có ấn tượng đặc biệt.</a:t>
              </a:r>
              <a:endParaRPr lang="en-US" sz="3400" b="1">
                <a:latin typeface="Cambria" panose="02040503050406030204" pitchFamily="18" charset="0"/>
                <a:ea typeface="Cambria" panose="02040503050406030204" pitchFamily="18" charset="0"/>
              </a:endParaRPr>
            </a:p>
          </p:txBody>
        </p:sp>
      </p:grpSp>
      <p:grpSp>
        <p:nvGrpSpPr>
          <p:cNvPr id="16" name="Group 15"/>
          <p:cNvGrpSpPr/>
          <p:nvPr/>
        </p:nvGrpSpPr>
        <p:grpSpPr>
          <a:xfrm>
            <a:off x="5773875" y="1013756"/>
            <a:ext cx="7014692" cy="5960726"/>
            <a:chOff x="5773875" y="1013756"/>
            <a:chExt cx="7014692" cy="5960726"/>
          </a:xfrm>
        </p:grpSpPr>
        <p:pic>
          <p:nvPicPr>
            <p:cNvPr id="11" name="图片 47109" descr="1-42"/>
            <p:cNvPicPr>
              <a:picLocks noChangeAspect="1"/>
            </p:cNvPicPr>
            <p:nvPr/>
          </p:nvPicPr>
          <p:blipFill>
            <a:blip r:embed="rId2"/>
            <a:stretch>
              <a:fillRect/>
            </a:stretch>
          </p:blipFill>
          <p:spPr>
            <a:xfrm rot="217735">
              <a:off x="5773875" y="1013756"/>
              <a:ext cx="7014692" cy="5960726"/>
            </a:xfrm>
            <a:prstGeom prst="rect">
              <a:avLst/>
            </a:prstGeom>
            <a:noFill/>
            <a:ln w="9525">
              <a:noFill/>
            </a:ln>
          </p:spPr>
        </p:pic>
        <p:sp>
          <p:nvSpPr>
            <p:cNvPr id="14" name="TextBox 13"/>
            <p:cNvSpPr txBox="1"/>
            <p:nvPr/>
          </p:nvSpPr>
          <p:spPr>
            <a:xfrm>
              <a:off x="6512300" y="3208751"/>
              <a:ext cx="4847573" cy="2862322"/>
            </a:xfrm>
            <a:prstGeom prst="rect">
              <a:avLst/>
            </a:prstGeom>
            <a:noFill/>
          </p:spPr>
          <p:txBody>
            <a:bodyPr wrap="square" rtlCol="0">
              <a:spAutoFit/>
            </a:bodyPr>
            <a:lstStyle/>
            <a:p>
              <a:pPr algn="just"/>
              <a:r>
                <a:rPr lang="vi-VN" sz="3600" b="1">
                  <a:solidFill>
                    <a:srgbClr val="0070C0"/>
                  </a:solidFill>
                  <a:latin typeface="Cambria" panose="02040503050406030204" pitchFamily="18" charset="0"/>
                  <a:ea typeface="Cambria" panose="02040503050406030204" pitchFamily="18" charset="0"/>
                </a:rPr>
                <a:t>Đề </a:t>
              </a:r>
              <a:r>
                <a:rPr lang="en-US" sz="3600" b="1" smtClean="0">
                  <a:solidFill>
                    <a:srgbClr val="0070C0"/>
                  </a:solidFill>
                  <a:latin typeface="Cambria" panose="02040503050406030204" pitchFamily="18" charset="0"/>
                  <a:ea typeface="Cambria" panose="02040503050406030204" pitchFamily="18" charset="0"/>
                </a:rPr>
                <a:t>2</a:t>
              </a:r>
              <a:r>
                <a:rPr lang="vi-VN" sz="3600" b="1" smtClean="0">
                  <a:solidFill>
                    <a:srgbClr val="0070C0"/>
                  </a:solidFill>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Viết </a:t>
              </a:r>
              <a:r>
                <a:rPr lang="vi-VN" sz="3600" b="1">
                  <a:latin typeface="Cambria" panose="02040503050406030204" pitchFamily="18" charset="0"/>
                  <a:ea typeface="Cambria" panose="02040503050406030204" pitchFamily="18" charset="0"/>
                </a:rPr>
                <a:t>đoạn văn tưởng tượng dựa vào một câu chuyện thú vị mà em đã đọc hoặc đã nghe.</a:t>
              </a:r>
              <a:endParaRPr lang="en-US" sz="3600" b="1">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85190" y="1890946"/>
            <a:ext cx="9270883" cy="4672069"/>
          </a:xfrm>
          <a:prstGeom prst="rect">
            <a:avLst/>
          </a:prstGeom>
        </p:spPr>
      </p:pic>
      <p:pic>
        <p:nvPicPr>
          <p:cNvPr id="3" name="Picture 2"/>
          <p:cNvPicPr>
            <a:picLocks noChangeAspect="1"/>
          </p:cNvPicPr>
          <p:nvPr/>
        </p:nvPicPr>
        <p:blipFill>
          <a:blip r:embed="rId2"/>
          <a:stretch>
            <a:fillRect/>
          </a:stretch>
        </p:blipFill>
        <p:spPr>
          <a:xfrm>
            <a:off x="1735927" y="484648"/>
            <a:ext cx="8407113" cy="127417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1" cstate="print">
            <a:extLst>
              <a:ext uri="{28A0092B-C50C-407E-A947-70E740481C1C}">
                <a14:useLocalDpi xmlns:a14="http://schemas.microsoft.com/office/drawing/2010/main" val="0"/>
              </a:ext>
            </a:extLst>
          </a:blip>
          <a:srcRect t="16481" b="15254"/>
          <a:stretch>
            <a:fillRect/>
          </a:stretch>
        </p:blipFill>
        <p:spPr>
          <a:xfrm>
            <a:off x="760012" y="159949"/>
            <a:ext cx="9811955" cy="6698052"/>
          </a:xfrm>
          <a:prstGeom prst="rect">
            <a:avLst/>
          </a:prstGeom>
        </p:spPr>
      </p:pic>
      <p:pic>
        <p:nvPicPr>
          <p:cNvPr id="5" name="Picture 4"/>
          <p:cNvPicPr>
            <a:picLocks noChangeAspect="1"/>
          </p:cNvPicPr>
          <p:nvPr/>
        </p:nvPicPr>
        <p:blipFill>
          <a:blip r:embed="rId2"/>
          <a:stretch>
            <a:fillRect/>
          </a:stretch>
        </p:blipFill>
        <p:spPr>
          <a:xfrm>
            <a:off x="2982759" y="1376419"/>
            <a:ext cx="7788142" cy="4690997"/>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11" name="Group 10"/>
          <p:cNvGrpSpPr/>
          <p:nvPr/>
        </p:nvGrpSpPr>
        <p:grpSpPr>
          <a:xfrm>
            <a:off x="441945" y="1358538"/>
            <a:ext cx="7840122" cy="4403606"/>
            <a:chOff x="441945" y="1358538"/>
            <a:chExt cx="7840122" cy="4403606"/>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2"/>
              <a:srcRect r="35246"/>
              <a:stretch>
                <a:fillRect/>
              </a:stretch>
            </p:blipFill>
            <p:spPr>
              <a:xfrm>
                <a:off x="3632200" y="1720850"/>
                <a:ext cx="1698625" cy="3602355"/>
              </a:xfrm>
              <a:prstGeom prst="rect">
                <a:avLst/>
              </a:prstGeom>
            </p:spPr>
          </p:pic>
        </p:grpSp>
        <p:pic>
          <p:nvPicPr>
            <p:cNvPr id="10" name="Picture 9"/>
            <p:cNvPicPr>
              <a:picLocks noChangeAspect="1"/>
            </p:cNvPicPr>
            <p:nvPr/>
          </p:nvPicPr>
          <p:blipFill>
            <a:blip r:embed="rId3"/>
            <a:stretch>
              <a:fillRect/>
            </a:stretch>
          </p:blipFill>
          <p:spPr>
            <a:xfrm>
              <a:off x="1362507" y="1988393"/>
              <a:ext cx="6919560" cy="377375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67" y="1107717"/>
            <a:ext cx="442878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Chỉ cần nhắm mắt lại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Tớ sẽ tưởng tượng ra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Một thế giới bao la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Lung linh như điều ước</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5" name="TextBox 4"/>
          <p:cNvSpPr txBox="1"/>
          <p:nvPr/>
        </p:nvSpPr>
        <p:spPr>
          <a:xfrm>
            <a:off x="535992" y="2894955"/>
            <a:ext cx="5002217"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Rạng ngời những bé gái </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Hoá công chúa kiêu sa</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Tui con trai la cà </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Gọi nhau là hoàng tử</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6" name="TextBox 5"/>
          <p:cNvSpPr txBox="1"/>
          <p:nvPr/>
        </p:nvSpPr>
        <p:spPr>
          <a:xfrm>
            <a:off x="528067" y="4721382"/>
            <a:ext cx="4898572"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Trong rừng bầy thú dữ </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Ngủ khò  trên lá khô</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Trên sóng biếc nhấp nhô </a:t>
            </a:r>
            <a:endParaRPr lang="en-US" sz="3000">
              <a:latin typeface="Cambria" panose="02040503050406030204" pitchFamily="18" charset="0"/>
              <a:ea typeface="Cambria" panose="02040503050406030204" pitchFamily="18" charset="0"/>
            </a:endParaRPr>
          </a:p>
          <a:p>
            <a:pPr>
              <a:lnSpc>
                <a:spcPct val="90000"/>
              </a:lnSpc>
            </a:pPr>
            <a:r>
              <a:rPr lang="en-US" sz="3000">
                <a:latin typeface="Cambria" panose="02040503050406030204" pitchFamily="18" charset="0"/>
                <a:ea typeface="Cambria" panose="02040503050406030204" pitchFamily="18" charset="0"/>
              </a:rPr>
              <a:t>Cá mập đùa nhảy nhót</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7" name="TextBox 6"/>
          <p:cNvSpPr txBox="1"/>
          <p:nvPr/>
        </p:nvSpPr>
        <p:spPr>
          <a:xfrm>
            <a:off x="6581976" y="1091593"/>
            <a:ext cx="5129401"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Con sông dài tha thướt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Nâng nhẹ áng mây qua</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Cánh đồng xanh hiền hoà</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Ngân lời ru êm ái</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8" name="TextBox 7"/>
          <p:cNvSpPr txBox="1"/>
          <p:nvPr/>
        </p:nvSpPr>
        <p:spPr>
          <a:xfrm>
            <a:off x="6599126" y="2876890"/>
            <a:ext cx="530751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Ốc sên có thể hót</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Lợn sẽ nhún chân bay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Dơi tung tăng cả ngày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Cá lên bờ đi bộ</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9" name="TextBox 8"/>
          <p:cNvSpPr txBox="1"/>
          <p:nvPr/>
        </p:nvSpPr>
        <p:spPr>
          <a:xfrm>
            <a:off x="6634228" y="4639943"/>
            <a:ext cx="5503817"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Tớ vẽ thêm cho phổ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Những cánh rừng biếc xanh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Nghiêng hồ nước trong lành </a:t>
            </a:r>
            <a:endParaRPr lang="vi-VN" sz="3000">
              <a:latin typeface="Cambria" panose="02040503050406030204" pitchFamily="18" charset="0"/>
              <a:ea typeface="Cambria" panose="02040503050406030204" pitchFamily="18" charset="0"/>
            </a:endParaRPr>
          </a:p>
          <a:p>
            <a:pPr>
              <a:lnSpc>
                <a:spcPct val="90000"/>
              </a:lnSpc>
            </a:pPr>
            <a:r>
              <a:rPr lang="vi-VN" sz="3000">
                <a:latin typeface="Cambria" panose="02040503050406030204" pitchFamily="18" charset="0"/>
                <a:ea typeface="Cambria" panose="02040503050406030204" pitchFamily="18" charset="0"/>
              </a:rPr>
              <a:t>Cho sao khuya soi bóng</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12" name="TextBox 11"/>
          <p:cNvSpPr txBox="1"/>
          <p:nvPr/>
        </p:nvSpPr>
        <p:spPr>
          <a:xfrm>
            <a:off x="10199619" y="6326296"/>
            <a:ext cx="2197031" cy="507831"/>
          </a:xfrm>
          <a:prstGeom prst="rect">
            <a:avLst/>
          </a:prstGeom>
          <a:noFill/>
        </p:spPr>
        <p:txBody>
          <a:bodyPr wrap="square" rtlCol="0">
            <a:spAutoFit/>
          </a:bodyPr>
          <a:lstStyle/>
          <a:p>
            <a:pPr>
              <a:lnSpc>
                <a:spcPct val="90000"/>
              </a:lnSpc>
            </a:pPr>
            <a:r>
              <a:rPr lang="en-US" sz="3000" smtClean="0">
                <a:latin typeface="Cambria" panose="02040503050406030204" pitchFamily="18" charset="0"/>
                <a:ea typeface="Cambria" panose="02040503050406030204" pitchFamily="18" charset="0"/>
              </a:rPr>
              <a:t>(My Linh)</a:t>
            </a:r>
            <a:endParaRPr lang="vi-VN" sz="300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1"/>
          <a:stretch>
            <a:fillRect/>
          </a:stretch>
        </p:blipFill>
        <p:spPr>
          <a:xfrm>
            <a:off x="4375321" y="108354"/>
            <a:ext cx="2834886" cy="1572904"/>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75" descr="5"/>
          <p:cNvPicPr>
            <a:picLocks noChangeAspect="1"/>
          </p:cNvPicPr>
          <p:nvPr/>
        </p:nvPicPr>
        <p:blipFill>
          <a:blip r:embed="rId1"/>
          <a:stretch>
            <a:fillRect/>
          </a:stretch>
        </p:blipFill>
        <p:spPr>
          <a:xfrm>
            <a:off x="425973" y="2384104"/>
            <a:ext cx="5319293" cy="3206798"/>
          </a:xfrm>
          <a:prstGeom prst="rect">
            <a:avLst/>
          </a:prstGeom>
          <a:noFill/>
          <a:ln w="9525">
            <a:noFill/>
          </a:ln>
        </p:spPr>
      </p:pic>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1: </a:t>
            </a:r>
            <a:r>
              <a:rPr lang="vi-VN" sz="4000" b="1" smtClean="0">
                <a:solidFill>
                  <a:srgbClr val="FF6600"/>
                </a:solidFill>
                <a:latin typeface="Cambria" panose="02040503050406030204" pitchFamily="18" charset="0"/>
                <a:ea typeface="Cambria" panose="02040503050406030204" pitchFamily="18" charset="0"/>
              </a:rPr>
              <a:t>Thế </a:t>
            </a:r>
            <a:r>
              <a:rPr lang="vi-VN" sz="4000" b="1">
                <a:solidFill>
                  <a:srgbClr val="FF6600"/>
                </a:solidFill>
                <a:latin typeface="Cambria" panose="02040503050406030204" pitchFamily="18" charset="0"/>
                <a:ea typeface="Cambria" panose="02040503050406030204" pitchFamily="18" charset="0"/>
              </a:rPr>
              <a:t>giới bao la được nhắc đến trong bài thơ là thế giới gì?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3" name="TextBox 2"/>
          <p:cNvSpPr txBox="1"/>
          <p:nvPr/>
        </p:nvSpPr>
        <p:spPr>
          <a:xfrm>
            <a:off x="979714" y="3054940"/>
            <a:ext cx="4674111" cy="2062103"/>
          </a:xfrm>
          <a:prstGeom prst="rect">
            <a:avLst/>
          </a:prstGeom>
          <a:noFill/>
        </p:spPr>
        <p:txBody>
          <a:bodyPr wrap="square" rtlCol="0">
            <a:spAutoFit/>
          </a:bodyPr>
          <a:lstStyle/>
          <a:p>
            <a:r>
              <a:rPr lang="vi-VN" sz="3200" b="1">
                <a:solidFill>
                  <a:srgbClr val="002060"/>
                </a:solidFill>
                <a:latin typeface="Cambria" panose="02040503050406030204" pitchFamily="18" charset="0"/>
                <a:ea typeface="Cambria" panose="02040503050406030204" pitchFamily="18" charset="0"/>
              </a:rPr>
              <a:t>Chỉ cần nhắm mắt lại </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Tớ sẽ tưởng tượng ra </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Một thế giới bao la </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Lung linh như điều ước</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1123406" y="4519749"/>
            <a:ext cx="3370217"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30396" y="4998721"/>
            <a:ext cx="466344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453050" y="2384104"/>
            <a:ext cx="4741819" cy="3363553"/>
            <a:chOff x="6453050" y="2384104"/>
            <a:chExt cx="4741819" cy="3363553"/>
          </a:xfrm>
        </p:grpSpPr>
        <p:sp>
          <p:nvSpPr>
            <p:cNvPr id="8" name="矩形: 圆角 11"/>
            <p:cNvSpPr/>
            <p:nvPr/>
          </p:nvSpPr>
          <p:spPr>
            <a:xfrm>
              <a:off x="6453050" y="2384104"/>
              <a:ext cx="4741819" cy="336355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6572128" y="2728580"/>
              <a:ext cx="4454434" cy="2862322"/>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lang="en-US" sz="3600" b="1">
                <a:solidFill>
                  <a:srgbClr val="0070C0"/>
                </a:solidFill>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2: </a:t>
            </a:r>
            <a:r>
              <a:rPr lang="en-US" sz="4000" b="1">
                <a:solidFill>
                  <a:srgbClr val="FF6600"/>
                </a:solidFill>
                <a:latin typeface="Cambria" panose="02040503050406030204" pitchFamily="18" charset="0"/>
                <a:ea typeface="Cambria" panose="02040503050406030204" pitchFamily="18" charset="0"/>
              </a:rPr>
              <a:t>Các bé gái, bé trai và các con vật làm những gì trong thế giới đó? </a:t>
            </a:r>
            <a:r>
              <a:rPr lang="vi-VN" sz="4000" b="1">
                <a:solidFill>
                  <a:srgbClr val="FF6600"/>
                </a:solidFill>
                <a:latin typeface="Cambria" panose="02040503050406030204" pitchFamily="18" charset="0"/>
                <a:ea typeface="Cambria" panose="02040503050406030204" pitchFamily="18" charset="0"/>
              </a:rPr>
              <a:t>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5" name="TextBox 4"/>
          <p:cNvSpPr txBox="1"/>
          <p:nvPr/>
        </p:nvSpPr>
        <p:spPr>
          <a:xfrm>
            <a:off x="974694" y="1815982"/>
            <a:ext cx="9039497" cy="4524315"/>
          </a:xfrm>
          <a:prstGeom prst="rect">
            <a:avLst/>
          </a:prstGeom>
          <a:noFill/>
        </p:spPr>
        <p:txBody>
          <a:bodyPr wrap="square" rtlCol="0">
            <a:spAutoFit/>
          </a:bodyPr>
          <a:lstStyle/>
          <a:p>
            <a:r>
              <a:rPr lang="vi-VN" sz="3200" b="1">
                <a:solidFill>
                  <a:srgbClr val="0070C0"/>
                </a:solidFill>
                <a:latin typeface="Cambria" panose="02040503050406030204" pitchFamily="18" charset="0"/>
                <a:ea typeface="Cambria" panose="02040503050406030204" pitchFamily="18" charset="0"/>
              </a:rPr>
              <a:t>Trong thế giới đó:</a:t>
            </a:r>
            <a:endParaRPr lang="vi-VN" sz="3200" b="1">
              <a:solidFill>
                <a:srgbClr val="0070C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Các bé gái làm công chúa kiêu sa.</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Bé trai làm hoàng tử.</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Bầy thú dữ ngủ khò trên lá khô</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Cá mập đùa nhảy nhót</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Ốc sên có thể hót</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Lợn sẽ nhún chân bay </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Dơi tung tăng cả ngày </a:t>
            </a:r>
            <a:endParaRPr lang="vi-VN" sz="3200" b="1">
              <a:solidFill>
                <a:srgbClr val="002060"/>
              </a:solidFill>
              <a:latin typeface="Cambria" panose="02040503050406030204" pitchFamily="18" charset="0"/>
              <a:ea typeface="Cambria" panose="02040503050406030204" pitchFamily="18" charset="0"/>
            </a:endParaRPr>
          </a:p>
          <a:p>
            <a:r>
              <a:rPr lang="vi-VN" sz="3200" b="1">
                <a:solidFill>
                  <a:srgbClr val="002060"/>
                </a:solidFill>
                <a:latin typeface="Cambria" panose="02040503050406030204" pitchFamily="18" charset="0"/>
                <a:ea typeface="Cambria" panose="02040503050406030204" pitchFamily="18" charset="0"/>
              </a:rPr>
              <a:t>- Cá lên bờ đi bộ</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17644" y="2312126"/>
            <a:ext cx="3393094" cy="41678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358538"/>
            <a:ext cx="8526669" cy="5076179"/>
            <a:chOff x="441945" y="1358538"/>
            <a:chExt cx="8526669" cy="5076179"/>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2"/>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3"/>
            <a:stretch>
              <a:fillRect/>
            </a:stretch>
          </p:blipFill>
          <p:spPr>
            <a:xfrm>
              <a:off x="1024838" y="1886707"/>
              <a:ext cx="7943776" cy="4548010"/>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Nắng </a:t>
            </a:r>
            <a:r>
              <a:rPr lang="vi-VN" sz="2800" dirty="0">
                <a:solidFill>
                  <a:srgbClr val="002060"/>
                </a:solidFill>
                <a:latin typeface="Cambria" panose="02040503050406030204" pitchFamily="18" charset="0"/>
                <a:ea typeface="Cambria" panose="02040503050406030204" pitchFamily="18" charset="0"/>
              </a:rPr>
              <a:t>sớm ở nông thôn đến rất nhanh. Mới bảy giờ ba mươi, đồng ruộng đã ngập nắng chói chang. Siêng và Nam ngồi trên mô đất giữa nắng ấm.</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Nếu </a:t>
            </a:r>
            <a:r>
              <a:rPr lang="vi-VN" sz="2800" dirty="0">
                <a:solidFill>
                  <a:srgbClr val="002060"/>
                </a:solidFill>
                <a:latin typeface="Cambria" panose="02040503050406030204" pitchFamily="18" charset="0"/>
                <a:ea typeface="Cambria" panose="02040503050406030204" pitchFamily="18" charset="0"/>
              </a:rPr>
              <a:t>ở thành phố, mình đang đi học bơi ở câu lạc bộ, đi công viên Tao Đàn hoặc Văn Thánh. – Nam kể.</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Mình </a:t>
            </a:r>
            <a:r>
              <a:rPr lang="vi-VN" sz="2800" dirty="0">
                <a:solidFill>
                  <a:srgbClr val="002060"/>
                </a:solidFill>
                <a:latin typeface="Cambria" panose="02040503050406030204" pitchFamily="18" charset="0"/>
                <a:ea typeface="Cambria" panose="02040503050406030204" pitchFamily="18" charset="0"/>
              </a:rPr>
              <a:t>không đi bơi, cũng không đi công viên, nhưng mình có nhiều trò chơi lắm. Đi theo mình!</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lóc cóc đi theo Siêng. Nam gặp Siêng trong chuyển về quê ngoại nghỉ hè. Cậu bé Siêng nhỏ xíu, đen đúa với mái tóc cháy nắng là “thổ địa” nhỏ của vùng đất Thất Sơn này.</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dẫn Nam đi lấy cần câu. Ra tới đám ruộng lấp xấp nước, nó chỉ Nam cách dùng lưỡi câu móc những hạt trăng trắng đã được </a:t>
            </a:r>
            <a:r>
              <a:rPr lang="vi-VN" sz="2800" dirty="0" smtClean="0">
                <a:solidFill>
                  <a:srgbClr val="002060"/>
                </a:solidFill>
                <a:latin typeface="Cambria" panose="02040503050406030204" pitchFamily="18" charset="0"/>
                <a:ea typeface="Cambria" panose="02040503050406030204" pitchFamily="18" charset="0"/>
              </a:rPr>
              <a:t>v</a:t>
            </a:r>
            <a:r>
              <a:rPr lang="en-US" sz="2800" dirty="0">
                <a:solidFill>
                  <a:srgbClr val="002060"/>
                </a:solidFill>
                <a:latin typeface="Cambria" panose="02040503050406030204" pitchFamily="18" charset="0"/>
                <a:ea typeface="Cambria" panose="02040503050406030204" pitchFamily="18" charset="0"/>
              </a:rPr>
              <a:t>ê</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viên làm mồi. </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Trứng </a:t>
            </a:r>
            <a:r>
              <a:rPr lang="vi-VN" sz="2800" dirty="0">
                <a:solidFill>
                  <a:srgbClr val="002060"/>
                </a:solidFill>
                <a:latin typeface="Cambria" panose="02040503050406030204" pitchFamily="18" charset="0"/>
                <a:ea typeface="Cambria" panose="02040503050406030204" pitchFamily="18" charset="0"/>
              </a:rPr>
              <a:t>kiến nè, biết không</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ngó những hạt trắng, trong, tròn, nhỏ hơn hạt gạo một chút. Siêng bảo, trứng kiến còn được chế biến để ăn cùng món xôi rất ngon.</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Dưới </a:t>
            </a:r>
            <a:r>
              <a:rPr lang="vi-VN" sz="2800" dirty="0">
                <a:solidFill>
                  <a:srgbClr val="002060"/>
                </a:solidFill>
                <a:latin typeface="Cambria" panose="02040503050406030204" pitchFamily="18" charset="0"/>
                <a:ea typeface="Cambria" panose="02040503050406030204" pitchFamily="18" charset="0"/>
              </a:rPr>
              <a:t>ruộng rất nhiều cá. Siêng giật cần liên tục. Chuyền cần cầu qua Nam, nó cũng giật được mấy chú. Chưa đầy một tiếng, hai đứa đã sung sướng đi về với một giỏ cá đầy.</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Về </a:t>
            </a:r>
            <a:r>
              <a:rPr lang="vi-VN" sz="2800" dirty="0">
                <a:solidFill>
                  <a:srgbClr val="002060"/>
                </a:solidFill>
                <a:latin typeface="Cambria" panose="02040503050406030204" pitchFamily="18" charset="0"/>
                <a:ea typeface="Cambria" panose="02040503050406030204" pitchFamily="18" charset="0"/>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Món này ngon quá hền! Nghe nói ở dãy có món cá lóc nướng trui ngon lắm, chắc không bằng món này </a:t>
            </a:r>
            <a:r>
              <a:rPr lang="vi-VN" sz="2800" dirty="0" smtClean="0">
                <a:solidFill>
                  <a:srgbClr val="002060"/>
                </a:solidFill>
                <a:latin typeface="Cambria" panose="02040503050406030204" pitchFamily="18" charset="0"/>
                <a:ea typeface="Cambria" panose="02040503050406030204" pitchFamily="18" charset="0"/>
              </a:rPr>
              <a:t>đ</a:t>
            </a:r>
            <a:r>
              <a:rPr lang="en-US" sz="2800" dirty="0">
                <a:solidFill>
                  <a:srgbClr val="002060"/>
                </a:solidFill>
                <a:latin typeface="Cambria" panose="02040503050406030204" pitchFamily="18" charset="0"/>
                <a:ea typeface="Cambria" panose="02040503050406030204" pitchFamily="18" charset="0"/>
              </a:rPr>
              <a:t>â</a:t>
            </a:r>
            <a:r>
              <a:rPr lang="vi-VN" sz="2800" dirty="0" smtClean="0">
                <a:solidFill>
                  <a:srgbClr val="002060"/>
                </a:solidFill>
                <a:latin typeface="Cambria" panose="02040503050406030204" pitchFamily="18" charset="0"/>
                <a:ea typeface="Cambria" panose="02040503050406030204" pitchFamily="18" charset="0"/>
              </a:rPr>
              <a:t>u </a:t>
            </a:r>
            <a:r>
              <a:rPr lang="vi-VN" sz="2800" dirty="0">
                <a:solidFill>
                  <a:srgbClr val="002060"/>
                </a:solidFill>
                <a:latin typeface="Cambria" panose="02040503050406030204" pitchFamily="18" charset="0"/>
                <a:ea typeface="Cambria" panose="02040503050406030204" pitchFamily="18" charset="0"/>
              </a:rPr>
              <a:t>hén.</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Đây là món cá lóc nướng trui mà.</a:t>
            </a:r>
            <a:endParaRPr lang="vi-VN" sz="2800" dirty="0">
              <a:solidFill>
                <a:srgbClr val="002060"/>
              </a:solidFill>
              <a:latin typeface="Cambria" panose="02040503050406030204" pitchFamily="18" charset="0"/>
              <a:ea typeface="Cambria" panose="02040503050406030204" pitchFamily="18" charset="0"/>
            </a:endParaRP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nhe răng cười hiền khô. Không phải cười chọc quê, Nam cảm thấy như vậy. </a:t>
            </a:r>
            <a:endParaRPr lang="vi-VN" sz="2800" dirty="0">
              <a:solidFill>
                <a:srgbClr val="002060"/>
              </a:solidFill>
              <a:latin typeface="Cambria" panose="02040503050406030204" pitchFamily="18" charset="0"/>
              <a:ea typeface="Cambria" panose="02040503050406030204" pitchFamily="18" charset="0"/>
            </a:endParaRPr>
          </a:p>
          <a:p>
            <a:pPr algn="r"/>
            <a:r>
              <a:rPr lang="vi-VN" sz="2800" dirty="0">
                <a:solidFill>
                  <a:srgbClr val="002060"/>
                </a:solidFill>
                <a:latin typeface="Cambria" panose="02040503050406030204" pitchFamily="18" charset="0"/>
                <a:ea typeface="Cambria" panose="02040503050406030204" pitchFamily="18" charset="0"/>
              </a:rPr>
              <a:t>(Phỏng theo Phạm Công Luận</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6513</Words>
  <Application>WPS Presentation</Application>
  <PresentationFormat>Widescreen</PresentationFormat>
  <Paragraphs>201</Paragraphs>
  <Slides>29</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29</vt:i4>
      </vt:variant>
    </vt:vector>
  </HeadingPairs>
  <TitlesOfParts>
    <vt:vector size="51" baseType="lpstr">
      <vt:lpstr>Arial</vt:lpstr>
      <vt:lpstr>SimSun</vt:lpstr>
      <vt:lpstr>Wingdings</vt:lpstr>
      <vt:lpstr>Arial</vt:lpstr>
      <vt:lpstr>#9Slide07 HoneyCream</vt:lpstr>
      <vt:lpstr>Segoe Print</vt:lpstr>
      <vt:lpstr>字魂162号-元气酪酪体</vt:lpstr>
      <vt:lpstr>等线</vt:lpstr>
      <vt:lpstr>SVN-Newton</vt:lpstr>
      <vt:lpstr>Times New Roman</vt:lpstr>
      <vt:lpstr>Calibri</vt:lpstr>
      <vt:lpstr>Cambria</vt:lpstr>
      <vt:lpstr>Turbayne</vt:lpstr>
      <vt:lpstr>Architecture</vt:lpstr>
      <vt:lpstr>方正卡通简体</vt:lpstr>
      <vt:lpstr>Microsoft YaHei</vt:lpstr>
      <vt:lpstr>Arial Unicode MS</vt:lpstr>
      <vt:lpstr>UTM Futura Extra</vt:lpstr>
      <vt:lpstr>思源黑体 CN</vt:lpstr>
      <vt:lpstr>Source Han Sans CN Bold</vt:lpstr>
      <vt:lpstr>Yu Gothic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Thị Linh Phuong 30-Nguyen</cp:lastModifiedBy>
  <cp:revision>34</cp:revision>
  <dcterms:created xsi:type="dcterms:W3CDTF">2023-11-19T10:40:00Z</dcterms:created>
  <dcterms:modified xsi:type="dcterms:W3CDTF">2024-02-21T07:20:01Z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55E5612E9C254E19830D82FED5110139_12</vt:lpwstr>
  </property>
  <property fmtid="{D5CDD505-2E9C-101B-9397-08002B2CF9AE}" pid="3" name="KSOProductBuildVer">
    <vt:lpwstr>1033-12.2.0.13412</vt:lpwstr>
  </property>
</Properties>
</file>