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35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7.svg" ContentType="image/svg+xml"/>
  <Override PartName="/ppt/media/image6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3"/>
  </p:notesMasterIdLst>
  <p:sldIdLst>
    <p:sldId id="256" r:id="rId4"/>
    <p:sldId id="280" r:id="rId5"/>
    <p:sldId id="276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7" r:id="rId16"/>
    <p:sldId id="268" r:id="rId17"/>
    <p:sldId id="270" r:id="rId18"/>
    <p:sldId id="28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13A"/>
    <a:srgbClr val="5F8963"/>
    <a:srgbClr val="F8C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0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87244-6D8A-451C-80FD-D6F7CB75B5B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963A-2C96-4424-AD22-3A85ABBB263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383D-BD83-4EA4-B3F6-457BDA9C78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hyperlink" Target="https://www.facebook.com/groups/629898828017053" TargetMode="Externa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6089B-AFAB-45A4-8E77-1D67DE4B6FD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83D-BD83-4EA4-B3F6-457BDA9C781E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3"/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99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11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  <a:endParaRPr lang="en-US" sz="99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9" Type="http://schemas.openxmlformats.org/officeDocument/2006/relationships/slideLayout" Target="../slideLayouts/slideLayout18.xml"/><Relationship Id="rId28" Type="http://schemas.openxmlformats.org/officeDocument/2006/relationships/image" Target="../media/image30.png"/><Relationship Id="rId27" Type="http://schemas.openxmlformats.org/officeDocument/2006/relationships/image" Target="../media/image29.png"/><Relationship Id="rId26" Type="http://schemas.openxmlformats.org/officeDocument/2006/relationships/image" Target="../media/image28.png"/><Relationship Id="rId25" Type="http://schemas.openxmlformats.org/officeDocument/2006/relationships/image" Target="../media/image27.png"/><Relationship Id="rId24" Type="http://schemas.openxmlformats.org/officeDocument/2006/relationships/image" Target="../media/image26.png"/><Relationship Id="rId23" Type="http://schemas.openxmlformats.org/officeDocument/2006/relationships/image" Target="../media/image25.png"/><Relationship Id="rId22" Type="http://schemas.openxmlformats.org/officeDocument/2006/relationships/image" Target="../media/image24.svg"/><Relationship Id="rId21" Type="http://schemas.openxmlformats.org/officeDocument/2006/relationships/image" Target="../media/image23.png"/><Relationship Id="rId20" Type="http://schemas.openxmlformats.org/officeDocument/2006/relationships/image" Target="../media/image22.svg"/><Relationship Id="rId2" Type="http://schemas.openxmlformats.org/officeDocument/2006/relationships/image" Target="../media/image4.svg"/><Relationship Id="rId19" Type="http://schemas.openxmlformats.org/officeDocument/2006/relationships/image" Target="../media/image21.png"/><Relationship Id="rId18" Type="http://schemas.openxmlformats.org/officeDocument/2006/relationships/image" Target="../media/image20.svg"/><Relationship Id="rId17" Type="http://schemas.openxmlformats.org/officeDocument/2006/relationships/image" Target="../media/image19.png"/><Relationship Id="rId16" Type="http://schemas.openxmlformats.org/officeDocument/2006/relationships/image" Target="../media/image18.svg"/><Relationship Id="rId15" Type="http://schemas.openxmlformats.org/officeDocument/2006/relationships/image" Target="../media/image17.png"/><Relationship Id="rId14" Type="http://schemas.openxmlformats.org/officeDocument/2006/relationships/image" Target="../media/image16.svg"/><Relationship Id="rId13" Type="http://schemas.openxmlformats.org/officeDocument/2006/relationships/image" Target="../media/image15.png"/><Relationship Id="rId12" Type="http://schemas.openxmlformats.org/officeDocument/2006/relationships/image" Target="../media/image14.svg"/><Relationship Id="rId11" Type="http://schemas.openxmlformats.org/officeDocument/2006/relationships/image" Target="../media/image13.png"/><Relationship Id="rId10" Type="http://schemas.openxmlformats.org/officeDocument/2006/relationships/image" Target="../media/image12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48.svg"/><Relationship Id="rId11" Type="http://schemas.openxmlformats.org/officeDocument/2006/relationships/image" Target="../media/image47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55.png"/><Relationship Id="rId11" Type="http://schemas.openxmlformats.org/officeDocument/2006/relationships/image" Target="../media/image32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59.png"/><Relationship Id="rId13" Type="http://schemas.openxmlformats.org/officeDocument/2006/relationships/image" Target="../media/image58.png"/><Relationship Id="rId12" Type="http://schemas.openxmlformats.org/officeDocument/2006/relationships/image" Target="../media/image57.svg"/><Relationship Id="rId11" Type="http://schemas.openxmlformats.org/officeDocument/2006/relationships/image" Target="../media/image56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58.png"/><Relationship Id="rId11" Type="http://schemas.openxmlformats.org/officeDocument/2006/relationships/image" Target="../media/image60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18.xml"/><Relationship Id="rId16" Type="http://schemas.openxmlformats.org/officeDocument/2006/relationships/image" Target="../media/image66.svg"/><Relationship Id="rId15" Type="http://schemas.openxmlformats.org/officeDocument/2006/relationships/image" Target="../media/image65.png"/><Relationship Id="rId14" Type="http://schemas.openxmlformats.org/officeDocument/2006/relationships/image" Target="../media/image64.svg"/><Relationship Id="rId13" Type="http://schemas.openxmlformats.org/officeDocument/2006/relationships/image" Target="../media/image63.png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66.svg"/><Relationship Id="rId13" Type="http://schemas.openxmlformats.org/officeDocument/2006/relationships/image" Target="../media/image65.png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66.svg"/><Relationship Id="rId12" Type="http://schemas.openxmlformats.org/officeDocument/2006/relationships/image" Target="../media/image65.png"/><Relationship Id="rId11" Type="http://schemas.openxmlformats.org/officeDocument/2006/relationships/image" Target="../media/image32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1.png"/><Relationship Id="rId7" Type="http://schemas.openxmlformats.org/officeDocument/2006/relationships/image" Target="../media/image19.png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32.png"/><Relationship Id="rId10" Type="http://schemas.openxmlformats.org/officeDocument/2006/relationships/image" Target="../media/image69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svg"/><Relationship Id="rId7" Type="http://schemas.openxmlformats.org/officeDocument/2006/relationships/image" Target="../media/image9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2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20" Type="http://schemas.openxmlformats.org/officeDocument/2006/relationships/image" Target="../media/image24.svg"/><Relationship Id="rId2" Type="http://schemas.openxmlformats.org/officeDocument/2006/relationships/image" Target="../media/image6.svg"/><Relationship Id="rId19" Type="http://schemas.openxmlformats.org/officeDocument/2006/relationships/image" Target="../media/image23.png"/><Relationship Id="rId18" Type="http://schemas.openxmlformats.org/officeDocument/2006/relationships/image" Target="../media/image22.svg"/><Relationship Id="rId17" Type="http://schemas.openxmlformats.org/officeDocument/2006/relationships/image" Target="../media/image21.png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image" Target="../media/image8.svg"/><Relationship Id="rId13" Type="http://schemas.openxmlformats.org/officeDocument/2006/relationships/image" Target="../media/image7.png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image" Target="../media/image12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slideLayout" Target="../slideLayouts/slideLayout18.xml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svg"/><Relationship Id="rId11" Type="http://schemas.openxmlformats.org/officeDocument/2006/relationships/image" Target="../media/image34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40.svg"/><Relationship Id="rId12" Type="http://schemas.openxmlformats.org/officeDocument/2006/relationships/image" Target="../media/image39.png"/><Relationship Id="rId11" Type="http://schemas.openxmlformats.org/officeDocument/2006/relationships/image" Target="../media/image36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37.png"/><Relationship Id="rId12" Type="http://schemas.openxmlformats.org/officeDocument/2006/relationships/image" Target="../media/image40.svg"/><Relationship Id="rId11" Type="http://schemas.openxmlformats.org/officeDocument/2006/relationships/image" Target="../media/image39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44.svg"/><Relationship Id="rId13" Type="http://schemas.openxmlformats.org/officeDocument/2006/relationships/image" Target="../media/image43.png"/><Relationship Id="rId12" Type="http://schemas.openxmlformats.org/officeDocument/2006/relationships/image" Target="../media/image42.svg"/><Relationship Id="rId11" Type="http://schemas.openxmlformats.org/officeDocument/2006/relationships/image" Target="../media/image41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44.svg"/><Relationship Id="rId11" Type="http://schemas.openxmlformats.org/officeDocument/2006/relationships/image" Target="../media/image43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19.png"/><Relationship Id="rId7" Type="http://schemas.openxmlformats.org/officeDocument/2006/relationships/image" Target="../media/image7.png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8.xml"/><Relationship Id="rId14" Type="http://schemas.openxmlformats.org/officeDocument/2006/relationships/image" Target="../media/image48.svg"/><Relationship Id="rId13" Type="http://schemas.openxmlformats.org/officeDocument/2006/relationships/image" Target="../media/image47.png"/><Relationship Id="rId12" Type="http://schemas.openxmlformats.org/officeDocument/2006/relationships/image" Target="../media/image46.svg"/><Relationship Id="rId11" Type="http://schemas.openxmlformats.org/officeDocument/2006/relationships/image" Target="../media/image45.png"/><Relationship Id="rId10" Type="http://schemas.openxmlformats.org/officeDocument/2006/relationships/image" Target="../media/image23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9478" y="0"/>
            <a:ext cx="12749663" cy="6858000"/>
            <a:chOff x="0" y="0"/>
            <a:chExt cx="25499325" cy="13716000"/>
          </a:xfrm>
        </p:grpSpPr>
        <p:sp>
          <p:nvSpPr>
            <p:cNvPr id="3" name="Freeform 3"/>
            <p:cNvSpPr/>
            <p:nvPr/>
          </p:nvSpPr>
          <p:spPr>
            <a:xfrm>
              <a:off x="12624306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2875019" cy="13716000"/>
            </a:xfrm>
            <a:custGeom>
              <a:avLst/>
              <a:gdLst/>
              <a:ahLst/>
              <a:cxnLst/>
              <a:rect l="l" t="t" r="r" b="b"/>
              <a:pathLst>
                <a:path w="12875019" h="13716000">
                  <a:moveTo>
                    <a:pt x="0" y="0"/>
                  </a:moveTo>
                  <a:lnTo>
                    <a:pt x="12875019" y="0"/>
                  </a:lnTo>
                  <a:lnTo>
                    <a:pt x="128750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60000"/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61047" y="890709"/>
            <a:ext cx="10209570" cy="4575132"/>
          </a:xfrm>
          <a:custGeom>
            <a:avLst/>
            <a:gdLst/>
            <a:ahLst/>
            <a:cxnLst/>
            <a:rect l="l" t="t" r="r" b="b"/>
            <a:pathLst>
              <a:path w="13557103" h="7727549">
                <a:moveTo>
                  <a:pt x="0" y="0"/>
                </a:moveTo>
                <a:lnTo>
                  <a:pt x="13557104" y="0"/>
                </a:lnTo>
                <a:lnTo>
                  <a:pt x="13557104" y="7727549"/>
                </a:lnTo>
                <a:lnTo>
                  <a:pt x="0" y="772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3092" y="735798"/>
            <a:ext cx="2176669" cy="1278793"/>
          </a:xfrm>
          <a:custGeom>
            <a:avLst/>
            <a:gdLst/>
            <a:ahLst/>
            <a:cxnLst/>
            <a:rect l="l" t="t" r="r" b="b"/>
            <a:pathLst>
              <a:path w="3265003" h="1918189">
                <a:moveTo>
                  <a:pt x="0" y="0"/>
                </a:moveTo>
                <a:lnTo>
                  <a:pt x="3265003" y="0"/>
                </a:lnTo>
                <a:lnTo>
                  <a:pt x="3265003" y="1918189"/>
                </a:lnTo>
                <a:lnTo>
                  <a:pt x="0" y="19181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88113" y="4816999"/>
            <a:ext cx="1603887" cy="2041001"/>
          </a:xfrm>
          <a:custGeom>
            <a:avLst/>
            <a:gdLst/>
            <a:ahLst/>
            <a:cxnLst/>
            <a:rect l="l" t="t" r="r" b="b"/>
            <a:pathLst>
              <a:path w="2405830" h="3061502">
                <a:moveTo>
                  <a:pt x="0" y="0"/>
                </a:moveTo>
                <a:lnTo>
                  <a:pt x="2405830" y="0"/>
                </a:lnTo>
                <a:lnTo>
                  <a:pt x="2405830" y="3061502"/>
                </a:lnTo>
                <a:lnTo>
                  <a:pt x="0" y="306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743958" y="5412069"/>
            <a:ext cx="1314155" cy="2026973"/>
          </a:xfrm>
          <a:custGeom>
            <a:avLst/>
            <a:gdLst/>
            <a:ahLst/>
            <a:cxnLst/>
            <a:rect l="l" t="t" r="r" b="b"/>
            <a:pathLst>
              <a:path w="1971232" h="3040460">
                <a:moveTo>
                  <a:pt x="0" y="0"/>
                </a:moveTo>
                <a:lnTo>
                  <a:pt x="1971231" y="0"/>
                </a:lnTo>
                <a:lnTo>
                  <a:pt x="1971231" y="3040460"/>
                </a:lnTo>
                <a:lnTo>
                  <a:pt x="0" y="3040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35736" y="4695842"/>
            <a:ext cx="1900809" cy="2743200"/>
          </a:xfrm>
          <a:custGeom>
            <a:avLst/>
            <a:gdLst/>
            <a:ahLst/>
            <a:cxnLst/>
            <a:rect l="l" t="t" r="r" b="b"/>
            <a:pathLst>
              <a:path w="2851214" h="4114800">
                <a:moveTo>
                  <a:pt x="0" y="0"/>
                </a:moveTo>
                <a:lnTo>
                  <a:pt x="2851214" y="0"/>
                </a:lnTo>
                <a:lnTo>
                  <a:pt x="2851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3574541">
            <a:off x="1349731" y="5465538"/>
            <a:ext cx="1573629" cy="1920035"/>
          </a:xfrm>
          <a:custGeom>
            <a:avLst/>
            <a:gdLst/>
            <a:ahLst/>
            <a:cxnLst/>
            <a:rect l="l" t="t" r="r" b="b"/>
            <a:pathLst>
              <a:path w="2360443" h="2880052">
                <a:moveTo>
                  <a:pt x="0" y="0"/>
                </a:moveTo>
                <a:lnTo>
                  <a:pt x="2360442" y="0"/>
                </a:lnTo>
                <a:lnTo>
                  <a:pt x="2360442" y="2880052"/>
                </a:lnTo>
                <a:lnTo>
                  <a:pt x="0" y="28800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1013048">
            <a:off x="8684686" y="47367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8738" y="3026177"/>
            <a:ext cx="575825" cy="607731"/>
          </a:xfrm>
          <a:custGeom>
            <a:avLst/>
            <a:gdLst/>
            <a:ahLst/>
            <a:cxnLst/>
            <a:rect l="l" t="t" r="r" b="b"/>
            <a:pathLst>
              <a:path w="863738" h="911597">
                <a:moveTo>
                  <a:pt x="0" y="0"/>
                </a:moveTo>
                <a:lnTo>
                  <a:pt x="863738" y="0"/>
                </a:lnTo>
                <a:lnTo>
                  <a:pt x="863738" y="911597"/>
                </a:lnTo>
                <a:lnTo>
                  <a:pt x="0" y="9115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932153" y="5412069"/>
            <a:ext cx="605147" cy="555222"/>
          </a:xfrm>
          <a:custGeom>
            <a:avLst/>
            <a:gdLst/>
            <a:ahLst/>
            <a:cxnLst/>
            <a:rect l="l" t="t" r="r" b="b"/>
            <a:pathLst>
              <a:path w="907720" h="832833">
                <a:moveTo>
                  <a:pt x="0" y="0"/>
                </a:moveTo>
                <a:lnTo>
                  <a:pt x="907720" y="0"/>
                </a:lnTo>
                <a:lnTo>
                  <a:pt x="907720" y="832833"/>
                </a:lnTo>
                <a:lnTo>
                  <a:pt x="0" y="8328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118382" y="4664848"/>
            <a:ext cx="574855" cy="583116"/>
          </a:xfrm>
          <a:custGeom>
            <a:avLst/>
            <a:gdLst/>
            <a:ahLst/>
            <a:cxnLst/>
            <a:rect l="l" t="t" r="r" b="b"/>
            <a:pathLst>
              <a:path w="862283" h="874674">
                <a:moveTo>
                  <a:pt x="0" y="0"/>
                </a:moveTo>
                <a:lnTo>
                  <a:pt x="862283" y="0"/>
                </a:lnTo>
                <a:lnTo>
                  <a:pt x="862283" y="874675"/>
                </a:lnTo>
                <a:lnTo>
                  <a:pt x="0" y="8746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7557901" y="627141"/>
            <a:ext cx="464315" cy="426009"/>
          </a:xfrm>
          <a:custGeom>
            <a:avLst/>
            <a:gdLst/>
            <a:ahLst/>
            <a:cxnLst/>
            <a:rect l="l" t="t" r="r" b="b"/>
            <a:pathLst>
              <a:path w="696472" h="639013">
                <a:moveTo>
                  <a:pt x="0" y="0"/>
                </a:moveTo>
                <a:lnTo>
                  <a:pt x="696473" y="0"/>
                </a:lnTo>
                <a:lnTo>
                  <a:pt x="696473" y="639014"/>
                </a:lnTo>
                <a:lnTo>
                  <a:pt x="0" y="6390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30171" y="1042895"/>
            <a:ext cx="3267739" cy="1072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51125" y="3104089"/>
            <a:ext cx="9321592" cy="14326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5"/>
          <a:srcRect l="18349" t="-1" r="16936" b="42577"/>
          <a:stretch>
            <a:fillRect/>
          </a:stretch>
        </p:blipFill>
        <p:spPr>
          <a:xfrm>
            <a:off x="3676851" y="2025255"/>
            <a:ext cx="5342021" cy="12778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60863" y="4536773"/>
            <a:ext cx="1902117" cy="859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" y="-42735"/>
            <a:ext cx="1157452" cy="12534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19" y="5526999"/>
            <a:ext cx="1343361" cy="138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81066" y="5318902"/>
            <a:ext cx="10021537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4675"/>
              </a:lnSpc>
              <a:spcBef>
                <a:spcPct val="0"/>
              </a:spcBef>
            </a:pPr>
            <a:r>
              <a:rPr lang="en-US" sz="3340" dirty="0">
                <a:solidFill>
                  <a:srgbClr val="000000"/>
                </a:solidFill>
                <a:latin typeface="Cambria Bold"/>
              </a:rPr>
              <a:t>Cung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đầy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thức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ăn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uống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.</a:t>
            </a:r>
            <a:endParaRPr lang="en-US" sz="3340" dirty="0">
              <a:solidFill>
                <a:srgbClr val="000000"/>
              </a:solidFill>
              <a:latin typeface="Cambria Bol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286" y="145133"/>
            <a:ext cx="3814825" cy="1169351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7140" y="704460"/>
              <a:ext cx="3340788" cy="1226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4015"/>
                </a:lnSpc>
              </a:pP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nuôi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đói</a:t>
              </a:r>
              <a:r>
                <a:rPr lang="en-US" sz="2800" dirty="0">
                  <a:solidFill>
                    <a:srgbClr val="000000"/>
                  </a:solidFill>
                  <a:latin typeface="Cambria Bold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latin typeface="Cambria Bold"/>
                </a:rPr>
                <a:t>khát</a:t>
              </a:r>
              <a:endParaRPr lang="en-US" sz="28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5862" y="1417508"/>
            <a:ext cx="5600700" cy="3724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t="17433" r="4738"/>
          <a:stretch>
            <a:fillRect/>
          </a:stretch>
        </p:blipFill>
        <p:spPr>
          <a:xfrm>
            <a:off x="796408" y="1428028"/>
            <a:ext cx="4274771" cy="3705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10970" y="331317"/>
            <a:ext cx="2956552" cy="1291703"/>
            <a:chOff x="1104267" y="685800"/>
            <a:chExt cx="4425408" cy="1464408"/>
          </a:xfrm>
        </p:grpSpPr>
        <p:sp>
          <p:nvSpPr>
            <p:cNvPr id="15" name="Freeform 15"/>
            <p:cNvSpPr/>
            <p:nvPr/>
          </p:nvSpPr>
          <p:spPr>
            <a:xfrm>
              <a:off x="1104267" y="685800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0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9350" y="795402"/>
              <a:ext cx="3787844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015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93833" y="5012648"/>
            <a:ext cx="9804334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4675"/>
              </a:lnSpc>
              <a:spcBef>
                <a:spcPct val="0"/>
              </a:spcBef>
            </a:pP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nhanh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chóng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đưa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chỗ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mát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cung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cấp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đủ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40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340" dirty="0">
                <a:solidFill>
                  <a:srgbClr val="000000"/>
                </a:solidFill>
                <a:latin typeface="Cambria Bold"/>
              </a:rPr>
              <a:t>.</a:t>
            </a:r>
            <a:endParaRPr lang="en-US" sz="3340" dirty="0">
              <a:solidFill>
                <a:srgbClr val="000000"/>
              </a:solidFill>
              <a:latin typeface="Cambria Bol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73068" y="1639450"/>
            <a:ext cx="5326519" cy="3407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/>
          <a:srcRect l="22508"/>
          <a:stretch>
            <a:fillRect/>
          </a:stretch>
        </p:blipFill>
        <p:spPr>
          <a:xfrm>
            <a:off x="1445323" y="1639450"/>
            <a:ext cx="3929155" cy="3369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9308" y="260123"/>
            <a:ext cx="2781469" cy="1362897"/>
            <a:chOff x="1191808" y="685800"/>
            <a:chExt cx="2781469" cy="1362897"/>
          </a:xfrm>
        </p:grpSpPr>
        <p:sp>
          <p:nvSpPr>
            <p:cNvPr id="15" name="Freeform 15"/>
            <p:cNvSpPr/>
            <p:nvPr/>
          </p:nvSpPr>
          <p:spPr>
            <a:xfrm>
              <a:off x="1279350" y="685800"/>
              <a:ext cx="2606386" cy="1362897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91808" y="804932"/>
              <a:ext cx="2781469" cy="9910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4015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lạnh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giá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45323" y="5373222"/>
            <a:ext cx="9886818" cy="56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4785"/>
              </a:lnSpc>
              <a:spcBef>
                <a:spcPct val="0"/>
              </a:spcBef>
            </a:pP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Cần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che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chắn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chuồng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trại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sưởi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ấm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vật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3420" dirty="0">
                <a:solidFill>
                  <a:srgbClr val="000000"/>
                </a:solidFill>
                <a:latin typeface="Cambria Bold"/>
              </a:rPr>
              <a:t>.</a:t>
            </a:r>
            <a:endParaRPr lang="en-US" sz="3420" dirty="0">
              <a:solidFill>
                <a:srgbClr val="000000"/>
              </a:solidFill>
              <a:latin typeface="Cambria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28793" y="1707352"/>
            <a:ext cx="5791108" cy="3532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398" y="1726912"/>
            <a:ext cx="4710101" cy="3532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4526" y="685800"/>
            <a:ext cx="8522947" cy="2444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57202" y="1516799"/>
            <a:ext cx="688121" cy="688121"/>
          </a:xfrm>
          <a:custGeom>
            <a:avLst/>
            <a:gdLst/>
            <a:ahLst/>
            <a:cxnLst/>
            <a:rect l="l" t="t" r="r" b="b"/>
            <a:pathLst>
              <a:path w="1032182" h="1032182">
                <a:moveTo>
                  <a:pt x="0" y="0"/>
                </a:moveTo>
                <a:lnTo>
                  <a:pt x="1032182" y="0"/>
                </a:lnTo>
                <a:lnTo>
                  <a:pt x="1032182" y="1032182"/>
                </a:lnTo>
                <a:lnTo>
                  <a:pt x="0" y="1032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643478" y="3079900"/>
            <a:ext cx="8287318" cy="3044309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43477" y="1486099"/>
            <a:ext cx="9559126" cy="156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00">
              <a:lnSpc>
                <a:spcPts val="4240"/>
              </a:lnSpc>
              <a:spcBef>
                <a:spcPct val="0"/>
              </a:spcBef>
            </a:pP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3030" dirty="0">
              <a:solidFill>
                <a:srgbClr val="405269"/>
              </a:solidFill>
              <a:latin typeface="Cambria Bold"/>
            </a:endParaRPr>
          </a:p>
          <a:p>
            <a:pPr algn="just" defTabSz="609600">
              <a:lnSpc>
                <a:spcPts val="4240"/>
              </a:lnSpc>
              <a:spcBef>
                <a:spcPct val="0"/>
              </a:spcBef>
            </a:pPr>
            <a:r>
              <a:rPr lang="en-US" sz="303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Thảo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luận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xây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dựng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hoặc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ở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nhà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gợi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ý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sau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:</a:t>
            </a:r>
            <a:endParaRPr lang="en-US" sz="3030" dirty="0">
              <a:solidFill>
                <a:srgbClr val="405269"/>
              </a:solidFill>
              <a:latin typeface="Cambria Bol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250" y="638993"/>
            <a:ext cx="11315157" cy="1213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8829" r="7100" b="33204"/>
          <a:stretch>
            <a:fillRect/>
          </a:stretch>
        </p:blipFill>
        <p:spPr>
          <a:xfrm>
            <a:off x="2697480" y="556619"/>
            <a:ext cx="6939765" cy="1425277"/>
          </a:xfrm>
          <a:prstGeom prst="rect">
            <a:avLst/>
          </a:prstGeom>
        </p:spPr>
      </p:pic>
      <p:sp>
        <p:nvSpPr>
          <p:cNvPr id="19" name="Freeform 16"/>
          <p:cNvSpPr/>
          <p:nvPr/>
        </p:nvSpPr>
        <p:spPr>
          <a:xfrm>
            <a:off x="1492111" y="2281371"/>
            <a:ext cx="9629945" cy="3537517"/>
          </a:xfrm>
          <a:custGeom>
            <a:avLst/>
            <a:gdLst/>
            <a:ahLst/>
            <a:cxnLst/>
            <a:rect l="l" t="t" r="r" b="b"/>
            <a:pathLst>
              <a:path w="11179019" h="4326159">
                <a:moveTo>
                  <a:pt x="0" y="0"/>
                </a:moveTo>
                <a:lnTo>
                  <a:pt x="11179018" y="0"/>
                </a:lnTo>
                <a:lnTo>
                  <a:pt x="11179018" y="4326159"/>
                </a:lnTo>
                <a:lnTo>
                  <a:pt x="0" y="43261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2697480" y="1765150"/>
            <a:ext cx="9559126" cy="4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00">
              <a:lnSpc>
                <a:spcPts val="4240"/>
              </a:lnSpc>
              <a:spcBef>
                <a:spcPct val="0"/>
              </a:spcBef>
            </a:pP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nhóm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lên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chia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sẻ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kế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hoạch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của</a:t>
            </a:r>
            <a:r>
              <a:rPr lang="en-US" sz="303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030" dirty="0" err="1">
                <a:solidFill>
                  <a:srgbClr val="405269"/>
                </a:solidFill>
                <a:latin typeface="Cambria Bold"/>
              </a:rPr>
              <a:t>mình</a:t>
            </a:r>
            <a:endParaRPr lang="en-US" sz="3030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430467" y="2896848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706815" y="1187588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231227" h="1231227">
                <a:moveTo>
                  <a:pt x="0" y="0"/>
                </a:moveTo>
                <a:lnTo>
                  <a:pt x="1231227" y="0"/>
                </a:lnTo>
                <a:lnTo>
                  <a:pt x="1231227" y="1231227"/>
                </a:lnTo>
                <a:lnTo>
                  <a:pt x="0" y="1231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46386" y="1382177"/>
            <a:ext cx="7803386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ts val="4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Thực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hiện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việc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làm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kế</a:t>
            </a:r>
            <a:r>
              <a:rPr kumimoji="0" lang="en-US" sz="3030" b="1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030" b="1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hoạch</a:t>
            </a:r>
            <a:endParaRPr kumimoji="0" lang="en-US" sz="3030" b="1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7" name="Freeform 15"/>
          <p:cNvSpPr/>
          <p:nvPr/>
        </p:nvSpPr>
        <p:spPr>
          <a:xfrm>
            <a:off x="1737401" y="2549637"/>
            <a:ext cx="953998" cy="953998"/>
          </a:xfrm>
          <a:custGeom>
            <a:avLst/>
            <a:gdLst/>
            <a:ahLst/>
            <a:cxnLst/>
            <a:rect l="l" t="t" r="r" b="b"/>
            <a:pathLst>
              <a:path w="1519824" h="1519824">
                <a:moveTo>
                  <a:pt x="0" y="0"/>
                </a:moveTo>
                <a:lnTo>
                  <a:pt x="1519825" y="0"/>
                </a:lnTo>
                <a:lnTo>
                  <a:pt x="1519825" y="1519825"/>
                </a:lnTo>
                <a:lnTo>
                  <a:pt x="0" y="15198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6"/>
          <p:cNvSpPr txBox="1"/>
          <p:nvPr/>
        </p:nvSpPr>
        <p:spPr>
          <a:xfrm>
            <a:off x="2606653" y="2642234"/>
            <a:ext cx="8482851" cy="110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449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Nhận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xét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thay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cây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trồng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hoặc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vật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nuôi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đó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sau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thời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gian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chăm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210" b="0" i="0" u="none" strike="noStrike" kern="1200" cap="none" spc="0" normalizeH="0" baseline="0" noProof="0" dirty="0" err="1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sóc</a:t>
            </a:r>
            <a:r>
              <a:rPr kumimoji="0" lang="en-US" sz="3210" b="0" i="0" u="none" strike="noStrike" kern="1200" cap="none" spc="0" normalizeH="0" baseline="0" noProof="0" dirty="0">
                <a:ln>
                  <a:noFill/>
                </a:ln>
                <a:solidFill>
                  <a:srgbClr val="405269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  <a:endParaRPr kumimoji="0" lang="en-US" sz="3210" b="0" i="0" u="none" strike="noStrike" kern="1200" cap="none" spc="0" normalizeH="0" baseline="0" noProof="0" dirty="0">
              <a:ln>
                <a:noFill/>
              </a:ln>
              <a:solidFill>
                <a:srgbClr val="405269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57863" y="4207233"/>
            <a:ext cx="7766998" cy="1453385"/>
            <a:chOff x="2214400" y="4037618"/>
            <a:chExt cx="7766998" cy="1453385"/>
          </a:xfrm>
        </p:grpSpPr>
        <p:sp>
          <p:nvSpPr>
            <p:cNvPr id="19" name="Freeform 15"/>
            <p:cNvSpPr/>
            <p:nvPr/>
          </p:nvSpPr>
          <p:spPr>
            <a:xfrm>
              <a:off x="2214400" y="4037618"/>
              <a:ext cx="7766998" cy="1453385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2428818" y="4158459"/>
              <a:ext cx="733436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8293" y="2390413"/>
            <a:ext cx="10078612" cy="29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514350" algn="just" defTabSz="609600">
              <a:lnSpc>
                <a:spcPts val="5790"/>
              </a:lnSpc>
              <a:spcBef>
                <a:spcPct val="0"/>
              </a:spcBef>
            </a:pP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nhu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cầu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điều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kiện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giúp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sống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phát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triển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135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4135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4135" dirty="0">
              <a:solidFill>
                <a:srgbClr val="405269"/>
              </a:solidFill>
              <a:latin typeface="Cambri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387666" y="1122516"/>
            <a:ext cx="1175378" cy="946179"/>
          </a:xfrm>
          <a:custGeom>
            <a:avLst/>
            <a:gdLst/>
            <a:ahLst/>
            <a:cxnLst/>
            <a:rect l="l" t="t" r="r" b="b"/>
            <a:pathLst>
              <a:path w="1763067" h="1419269">
                <a:moveTo>
                  <a:pt x="0" y="0"/>
                </a:moveTo>
                <a:lnTo>
                  <a:pt x="1763067" y="0"/>
                </a:lnTo>
                <a:lnTo>
                  <a:pt x="1763067" y="1419269"/>
                </a:lnTo>
                <a:lnTo>
                  <a:pt x="0" y="1419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564149" y="1060217"/>
            <a:ext cx="3980635" cy="1070776"/>
            <a:chOff x="3688895" y="848242"/>
            <a:chExt cx="4876800" cy="1341120"/>
          </a:xfrm>
        </p:grpSpPr>
        <p:sp>
          <p:nvSpPr>
            <p:cNvPr id="15" name="Freeform 15"/>
            <p:cNvSpPr/>
            <p:nvPr/>
          </p:nvSpPr>
          <p:spPr>
            <a:xfrm>
              <a:off x="3688895" y="848242"/>
              <a:ext cx="4876800" cy="1341120"/>
            </a:xfrm>
            <a:custGeom>
              <a:avLst/>
              <a:gdLst/>
              <a:ahLst/>
              <a:cxnLst/>
              <a:rect l="l" t="t" r="r" b="b"/>
              <a:pathLst>
                <a:path w="7315200" h="201168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60819" y="981292"/>
              <a:ext cx="4126788" cy="1055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7195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đã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học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30649" y="2311990"/>
            <a:ext cx="3487255" cy="2663391"/>
          </a:xfrm>
          <a:custGeom>
            <a:avLst/>
            <a:gdLst/>
            <a:ahLst/>
            <a:cxnLst/>
            <a:rect l="l" t="t" r="r" b="b"/>
            <a:pathLst>
              <a:path w="5230883" h="3995087">
                <a:moveTo>
                  <a:pt x="0" y="0"/>
                </a:moveTo>
                <a:lnTo>
                  <a:pt x="5230883" y="0"/>
                </a:lnTo>
                <a:lnTo>
                  <a:pt x="5230883" y="3995087"/>
                </a:lnTo>
                <a:lnTo>
                  <a:pt x="0" y="3995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48443" y="2333149"/>
            <a:ext cx="5831097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00">
              <a:lnSpc>
                <a:spcPts val="6345"/>
              </a:lnSpc>
              <a:spcBef>
                <a:spcPct val="0"/>
              </a:spcBef>
            </a:pP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Làm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số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phù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hợp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cây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trồng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4535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4535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4535" dirty="0">
              <a:solidFill>
                <a:srgbClr val="405269"/>
              </a:solidFill>
              <a:latin typeface="Cambria Bold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40069" y="1110901"/>
            <a:ext cx="4197176" cy="1154223"/>
            <a:chOff x="5440069" y="1110901"/>
            <a:chExt cx="4197176" cy="1154223"/>
          </a:xfrm>
        </p:grpSpPr>
        <p:sp>
          <p:nvSpPr>
            <p:cNvPr id="15" name="Freeform 15"/>
            <p:cNvSpPr/>
            <p:nvPr/>
          </p:nvSpPr>
          <p:spPr>
            <a:xfrm>
              <a:off x="5440069" y="1110901"/>
              <a:ext cx="4197176" cy="1154223"/>
            </a:xfrm>
            <a:custGeom>
              <a:avLst/>
              <a:gdLst/>
              <a:ahLst/>
              <a:cxnLst/>
              <a:rect l="l" t="t" r="r" b="b"/>
              <a:pathLst>
                <a:path w="6295764" h="1731335">
                  <a:moveTo>
                    <a:pt x="0" y="0"/>
                  </a:moveTo>
                  <a:lnTo>
                    <a:pt x="6295764" y="0"/>
                  </a:lnTo>
                  <a:lnTo>
                    <a:pt x="6295764" y="1731335"/>
                  </a:lnTo>
                  <a:lnTo>
                    <a:pt x="0" y="1731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4784" y="1133179"/>
              <a:ext cx="3533426" cy="842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7195"/>
                </a:lnSpc>
                <a:spcBef>
                  <a:spcPct val="0"/>
                </a:spcBef>
              </a:pP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Em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có</a:t>
              </a:r>
              <a:r>
                <a:rPr lang="en-US" sz="514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5140" dirty="0" err="1">
                  <a:solidFill>
                    <a:srgbClr val="405269"/>
                  </a:solidFill>
                  <a:latin typeface="Cambria Bold"/>
                </a:rPr>
                <a:t>thể</a:t>
              </a:r>
              <a:endParaRPr lang="en-US" sz="5140" dirty="0">
                <a:solidFill>
                  <a:srgbClr val="405269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6244" y="685800"/>
            <a:ext cx="8201890" cy="3262115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379353" y="3595885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4539" y="1340973"/>
            <a:ext cx="9842666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60819" y="562706"/>
            <a:ext cx="4584589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67274" y="3045332"/>
            <a:ext cx="4104166" cy="3262115"/>
          </a:xfrm>
          <a:custGeom>
            <a:avLst/>
            <a:gdLst/>
            <a:ahLst/>
            <a:cxnLst/>
            <a:rect l="l" t="t" r="r" b="b"/>
            <a:pathLst>
              <a:path w="6492195" h="4958414">
                <a:moveTo>
                  <a:pt x="0" y="0"/>
                </a:moveTo>
                <a:lnTo>
                  <a:pt x="6492195" y="0"/>
                </a:lnTo>
                <a:lnTo>
                  <a:pt x="6492195" y="4958414"/>
                </a:lnTo>
                <a:lnTo>
                  <a:pt x="0" y="4958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7872" y="947626"/>
            <a:ext cx="8547333" cy="232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909558" y="233651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2269" y="1350455"/>
            <a:ext cx="521380" cy="627048"/>
          </a:xfrm>
          <a:custGeom>
            <a:avLst/>
            <a:gdLst/>
            <a:ahLst/>
            <a:cxnLst/>
            <a:rect l="l" t="t" r="r" b="b"/>
            <a:pathLst>
              <a:path w="1045373" h="1213786">
                <a:moveTo>
                  <a:pt x="0" y="0"/>
                </a:moveTo>
                <a:lnTo>
                  <a:pt x="1045374" y="0"/>
                </a:lnTo>
                <a:lnTo>
                  <a:pt x="1045374" y="1213786"/>
                </a:lnTo>
                <a:lnTo>
                  <a:pt x="0" y="1213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86140" y="2866591"/>
            <a:ext cx="5503868" cy="3221776"/>
          </a:xfrm>
          <a:custGeom>
            <a:avLst/>
            <a:gdLst/>
            <a:ahLst/>
            <a:cxnLst/>
            <a:rect l="l" t="t" r="r" b="b"/>
            <a:pathLst>
              <a:path w="8255802" h="4832664">
                <a:moveTo>
                  <a:pt x="0" y="0"/>
                </a:moveTo>
                <a:lnTo>
                  <a:pt x="8255802" y="0"/>
                </a:lnTo>
                <a:lnTo>
                  <a:pt x="8255802" y="4832665"/>
                </a:lnTo>
                <a:lnTo>
                  <a:pt x="0" y="4832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690008" y="2904691"/>
            <a:ext cx="4703109" cy="3183676"/>
          </a:xfrm>
          <a:custGeom>
            <a:avLst/>
            <a:gdLst/>
            <a:ahLst/>
            <a:cxnLst/>
            <a:rect l="l" t="t" r="r" b="b"/>
            <a:pathLst>
              <a:path w="7054664" h="4775514">
                <a:moveTo>
                  <a:pt x="0" y="0"/>
                </a:moveTo>
                <a:lnTo>
                  <a:pt x="7054664" y="0"/>
                </a:lnTo>
                <a:lnTo>
                  <a:pt x="7054664" y="4775515"/>
                </a:lnTo>
                <a:lnTo>
                  <a:pt x="0" y="4775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329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6266" y="1437676"/>
            <a:ext cx="8774788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00">
              <a:lnSpc>
                <a:spcPts val="3840"/>
              </a:lnSpc>
              <a:spcBef>
                <a:spcPct val="0"/>
              </a:spcBef>
            </a:pPr>
            <a:r>
              <a:rPr lang="en-US" sz="2745" dirty="0">
                <a:solidFill>
                  <a:srgbClr val="405269"/>
                </a:solidFill>
                <a:latin typeface="Cambria Bold"/>
              </a:rPr>
              <a:t>Quan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sát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3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nêu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trong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hình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.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Giải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thích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vì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sao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cần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thực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hiện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công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việc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chăm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sóc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405269"/>
                </a:solidFill>
                <a:latin typeface="Cambria Bold"/>
              </a:rPr>
              <a:t>đó</a:t>
            </a:r>
            <a:r>
              <a:rPr lang="en-US" sz="2745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2745" dirty="0">
              <a:solidFill>
                <a:srgbClr val="405269"/>
              </a:solidFill>
              <a:latin typeface="Cambria Bol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34292" y="279234"/>
            <a:ext cx="6834208" cy="11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80832" y="497517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482" b="-1648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562448" y="564529"/>
            <a:ext cx="3759973" cy="4405949"/>
          </a:xfrm>
          <a:custGeom>
            <a:avLst/>
            <a:gdLst/>
            <a:ahLst/>
            <a:cxnLst/>
            <a:rect l="l" t="t" r="r" b="b"/>
            <a:pathLst>
              <a:path w="5639960" h="6608924">
                <a:moveTo>
                  <a:pt x="0" y="0"/>
                </a:moveTo>
                <a:lnTo>
                  <a:pt x="5639960" y="0"/>
                </a:lnTo>
                <a:lnTo>
                  <a:pt x="5639960" y="6608924"/>
                </a:lnTo>
                <a:lnTo>
                  <a:pt x="0" y="6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2442" r="-1040" b="-1648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103235" y="4903466"/>
            <a:ext cx="3915168" cy="1765385"/>
            <a:chOff x="0" y="0"/>
            <a:chExt cx="7830336" cy="35307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30336" cy="35307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00">
                <a:lnSpc>
                  <a:spcPts val="2715"/>
                </a:lnSpc>
              </a:pP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Cho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ăn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giúp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cung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cấp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dinh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dưỡng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5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821" y="4917164"/>
            <a:ext cx="4267467" cy="2108285"/>
            <a:chOff x="0" y="0"/>
            <a:chExt cx="8534934" cy="42165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34934" cy="4216570"/>
            </a:xfrm>
            <a:custGeom>
              <a:avLst/>
              <a:gdLst/>
              <a:ahLst/>
              <a:cxnLst/>
              <a:rect l="l" t="t" r="r" b="b"/>
              <a:pathLst>
                <a:path w="8534934" h="4216570">
                  <a:moveTo>
                    <a:pt x="0" y="0"/>
                  </a:moveTo>
                  <a:lnTo>
                    <a:pt x="8534934" y="0"/>
                  </a:lnTo>
                  <a:lnTo>
                    <a:pt x="8534934" y="4216570"/>
                  </a:lnTo>
                  <a:lnTo>
                    <a:pt x="0" y="4216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4782" r="-4782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60940" y="700150"/>
              <a:ext cx="7213054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00">
                <a:lnSpc>
                  <a:spcPts val="2715"/>
                </a:lnSpc>
              </a:pP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Vệ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sinh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chuồn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hạn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chế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bệnh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tật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tăng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cường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sức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khoẻ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5" dirty="0">
                <a:solidFill>
                  <a:srgbClr val="0C0E1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60" y="260160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551710" y="4903466"/>
            <a:ext cx="4466693" cy="1600485"/>
            <a:chOff x="0" y="0"/>
            <a:chExt cx="7830336" cy="320097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30336" cy="3200970"/>
            </a:xfrm>
            <a:custGeom>
              <a:avLst/>
              <a:gdLst/>
              <a:ahLst/>
              <a:cxnLst/>
              <a:rect l="l" t="t" r="r" b="b"/>
              <a:pathLst>
                <a:path w="7830336" h="3530770">
                  <a:moveTo>
                    <a:pt x="0" y="0"/>
                  </a:moveTo>
                  <a:lnTo>
                    <a:pt x="7830336" y="0"/>
                  </a:lnTo>
                  <a:lnTo>
                    <a:pt x="7830336" y="3530770"/>
                  </a:lnTo>
                  <a:lnTo>
                    <a:pt x="0" y="35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06378" y="700150"/>
              <a:ext cx="6617584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00">
                <a:lnSpc>
                  <a:spcPts val="2715"/>
                </a:lnSpc>
              </a:pP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Gia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cố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,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che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chắn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 smtClean="0">
                  <a:solidFill>
                    <a:srgbClr val="0C0E10"/>
                  </a:solidFill>
                  <a:latin typeface="Cambria Bold"/>
                </a:rPr>
                <a:t>chuồng</a:t>
              </a:r>
              <a:r>
                <a:rPr lang="en-US" sz="2745" dirty="0" smtClean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trại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để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giữ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5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576821" y="4917164"/>
            <a:ext cx="4267467" cy="1422485"/>
            <a:chOff x="0" y="0"/>
            <a:chExt cx="8534934" cy="28449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34934" cy="2844970"/>
            </a:xfrm>
            <a:custGeom>
              <a:avLst/>
              <a:gdLst/>
              <a:ahLst/>
              <a:cxnLst/>
              <a:rect l="l" t="t" r="r" b="b"/>
              <a:pathLst>
                <a:path w="8534934" h="2844970">
                  <a:moveTo>
                    <a:pt x="0" y="0"/>
                  </a:moveTo>
                  <a:lnTo>
                    <a:pt x="8534934" y="0"/>
                  </a:lnTo>
                  <a:lnTo>
                    <a:pt x="8534934" y="2844970"/>
                  </a:lnTo>
                  <a:lnTo>
                    <a:pt x="0" y="284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t="-17636" b="-17636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60940" y="700150"/>
              <a:ext cx="7213054" cy="1384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00">
                <a:lnSpc>
                  <a:spcPts val="2715"/>
                </a:lnSpc>
              </a:pP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Thắp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đèn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sưởi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ấm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cho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vật</a:t>
              </a:r>
              <a:r>
                <a:rPr lang="en-US" sz="2745" dirty="0">
                  <a:solidFill>
                    <a:srgbClr val="0C0E10"/>
                  </a:solidFill>
                  <a:latin typeface="Cambria Bold"/>
                </a:rPr>
                <a:t> </a:t>
              </a:r>
              <a:r>
                <a:rPr lang="en-US" sz="2745" dirty="0" err="1">
                  <a:solidFill>
                    <a:srgbClr val="0C0E10"/>
                  </a:solidFill>
                  <a:latin typeface="Cambria Bold"/>
                </a:rPr>
                <a:t>nuôi</a:t>
              </a:r>
              <a:endParaRPr lang="en-US" sz="2745" dirty="0">
                <a:solidFill>
                  <a:srgbClr val="0C0E10"/>
                </a:solidFill>
                <a:latin typeface="Cambria Bold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103235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99" r="-101202" b="-999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76821" y="171475"/>
            <a:ext cx="3671128" cy="4745689"/>
          </a:xfrm>
          <a:custGeom>
            <a:avLst/>
            <a:gdLst/>
            <a:ahLst/>
            <a:cxnLst/>
            <a:rect l="l" t="t" r="r" b="b"/>
            <a:pathLst>
              <a:path w="5506692" h="7118534">
                <a:moveTo>
                  <a:pt x="0" y="0"/>
                </a:moveTo>
                <a:lnTo>
                  <a:pt x="5506692" y="0"/>
                </a:lnTo>
                <a:lnTo>
                  <a:pt x="5506692" y="7118534"/>
                </a:lnTo>
                <a:lnTo>
                  <a:pt x="0" y="71185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443" t="-9" r="-759" b="-1988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71258" y="954575"/>
            <a:ext cx="511306" cy="798915"/>
          </a:xfrm>
          <a:custGeom>
            <a:avLst/>
            <a:gdLst/>
            <a:ahLst/>
            <a:cxnLst/>
            <a:rect l="l" t="t" r="r" b="b"/>
            <a:pathLst>
              <a:path w="766959" h="1198373">
                <a:moveTo>
                  <a:pt x="0" y="0"/>
                </a:moveTo>
                <a:lnTo>
                  <a:pt x="766959" y="0"/>
                </a:lnTo>
                <a:lnTo>
                  <a:pt x="766959" y="1198374"/>
                </a:lnTo>
                <a:lnTo>
                  <a:pt x="0" y="1198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50411" y="896826"/>
            <a:ext cx="8724795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840"/>
              </a:lnSpc>
              <a:spcBef>
                <a:spcPct val="0"/>
              </a:spcBef>
            </a:pPr>
            <a:r>
              <a:rPr lang="en-US" sz="2745">
                <a:solidFill>
                  <a:srgbClr val="BE3E19"/>
                </a:solidFill>
                <a:latin typeface="Cambria Bold"/>
              </a:rPr>
              <a:t>Kể tên các công việc chăm sóc một vật nuôi của gia đình em hoặc người thân. Công việc chăm sóc đó đáp ứng nhu cầu sống nào của con vật?</a:t>
            </a:r>
            <a:endParaRPr lang="en-US" sz="2745">
              <a:solidFill>
                <a:srgbClr val="BE3E19"/>
              </a:solidFill>
              <a:latin typeface="Cambria Bold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83656" y="2499389"/>
            <a:ext cx="8135481" cy="657258"/>
            <a:chOff x="1883656" y="2499389"/>
            <a:chExt cx="8135481" cy="657258"/>
          </a:xfrm>
        </p:grpSpPr>
        <p:sp>
          <p:nvSpPr>
            <p:cNvPr id="16" name="Freeform 16"/>
            <p:cNvSpPr/>
            <p:nvPr/>
          </p:nvSpPr>
          <p:spPr>
            <a:xfrm>
              <a:off x="2252262" y="2499389"/>
              <a:ext cx="7384983" cy="657258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883656" y="2540570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340"/>
                </a:lnSpc>
                <a:spcBef>
                  <a:spcPct val="0"/>
                </a:spcBef>
              </a:pP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1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79351" y="3539837"/>
            <a:ext cx="9579919" cy="2158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00">
              <a:lnSpc>
                <a:spcPts val="4340"/>
              </a:lnSpc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Chuẩn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bị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chuồng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trại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một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cách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nhất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(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mát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,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thoáng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khí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…)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  <a:p>
            <a:pPr algn="just" defTabSz="609600"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mẹ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sữa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tốt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đàn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con.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7" y="154392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4" name="Freeform 4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28260" y="834579"/>
            <a:ext cx="8135481" cy="633367"/>
            <a:chOff x="2028260" y="834579"/>
            <a:chExt cx="8135481" cy="633367"/>
          </a:xfrm>
        </p:grpSpPr>
        <p:sp>
          <p:nvSpPr>
            <p:cNvPr id="15" name="Freeform 15"/>
            <p:cNvSpPr/>
            <p:nvPr/>
          </p:nvSpPr>
          <p:spPr>
            <a:xfrm>
              <a:off x="2280265" y="834579"/>
              <a:ext cx="7631470" cy="633367"/>
            </a:xfrm>
            <a:custGeom>
              <a:avLst/>
              <a:gdLst/>
              <a:ahLst/>
              <a:cxnLst/>
              <a:rect l="l" t="t" r="r" b="b"/>
              <a:pathLst>
                <a:path w="7520759" h="1598161">
                  <a:moveTo>
                    <a:pt x="0" y="0"/>
                  </a:moveTo>
                  <a:lnTo>
                    <a:pt x="7520759" y="0"/>
                  </a:lnTo>
                  <a:lnTo>
                    <a:pt x="7520759" y="1598161"/>
                  </a:lnTo>
                  <a:lnTo>
                    <a:pt x="0" y="1598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28260" y="850915"/>
              <a:ext cx="8135481" cy="50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340"/>
                </a:lnSpc>
                <a:spcBef>
                  <a:spcPct val="0"/>
                </a:spcBef>
              </a:pP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số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công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việc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chăm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sóc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một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vật</a:t>
              </a:r>
              <a:r>
                <a:rPr lang="en-US" sz="3100" dirty="0">
                  <a:solidFill>
                    <a:srgbClr val="405269"/>
                  </a:solidFill>
                  <a:latin typeface="Cambria Bold"/>
                </a:rPr>
                <a:t> </a:t>
              </a:r>
              <a:r>
                <a:rPr lang="en-US" sz="3100" dirty="0" err="1">
                  <a:solidFill>
                    <a:srgbClr val="405269"/>
                  </a:solidFill>
                  <a:latin typeface="Cambria Bold"/>
                </a:rPr>
                <a:t>nuôi</a:t>
              </a:r>
              <a:endParaRPr lang="en-US" sz="3100" dirty="0">
                <a:solidFill>
                  <a:srgbClr val="405269"/>
                </a:solidFill>
                <a:latin typeface="Cambria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10610" y="1677222"/>
            <a:ext cx="9966061" cy="436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4340"/>
              </a:lnSpc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Tiêm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thuốc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theo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đúng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từng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giai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đoạn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phòng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bệnh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  <a:p>
            <a:pPr defTabSz="609600">
              <a:lnSpc>
                <a:spcPts val="4340"/>
              </a:lnSpc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Giữ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ấm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cơ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thể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vào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mùa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đông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  <a:p>
            <a:pPr defTabSz="609600">
              <a:lnSpc>
                <a:spcPts val="4340"/>
              </a:lnSpc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Cho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động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tiếp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xúc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với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nhiều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ánh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sáng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khỏe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mạnh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  <a:p>
            <a:pPr algn="just" defTabSz="609600"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405269"/>
                </a:solidFill>
                <a:latin typeface="Cambria Bold"/>
              </a:rPr>
              <a:t>-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phải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có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năng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lượng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, protein,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khoáng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và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vitamin,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thường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xuyên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bổ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sung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các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loại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thức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ăn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để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đảm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bảo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vật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nuôi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được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đủ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 </a:t>
            </a:r>
            <a:r>
              <a:rPr lang="en-US" sz="3100" dirty="0" err="1">
                <a:solidFill>
                  <a:srgbClr val="405269"/>
                </a:solidFill>
                <a:latin typeface="Cambria Bold"/>
              </a:rPr>
              <a:t>chất</a:t>
            </a:r>
            <a:r>
              <a:rPr lang="en-US" sz="3100" dirty="0">
                <a:solidFill>
                  <a:srgbClr val="405269"/>
                </a:solidFill>
                <a:latin typeface="Cambria Bold"/>
              </a:rPr>
              <a:t>.</a:t>
            </a:r>
            <a:endParaRPr lang="en-US" sz="3100" dirty="0">
              <a:solidFill>
                <a:srgbClr val="405269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7" name="Freeform 7"/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92306" y="2866591"/>
            <a:ext cx="707805" cy="747024"/>
          </a:xfrm>
          <a:custGeom>
            <a:avLst/>
            <a:gdLst/>
            <a:ahLst/>
            <a:cxnLst/>
            <a:rect l="l" t="t" r="r" b="b"/>
            <a:pathLst>
              <a:path w="1061708" h="1120536">
                <a:moveTo>
                  <a:pt x="0" y="0"/>
                </a:moveTo>
                <a:lnTo>
                  <a:pt x="1061708" y="0"/>
                </a:lnTo>
                <a:lnTo>
                  <a:pt x="1061708" y="1120536"/>
                </a:lnTo>
                <a:lnTo>
                  <a:pt x="0" y="1120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316972" y="5971307"/>
            <a:ext cx="743847" cy="682480"/>
          </a:xfrm>
          <a:custGeom>
            <a:avLst/>
            <a:gdLst/>
            <a:ahLst/>
            <a:cxnLst/>
            <a:rect l="l" t="t" r="r" b="b"/>
            <a:pathLst>
              <a:path w="1115771" h="1023720">
                <a:moveTo>
                  <a:pt x="0" y="0"/>
                </a:moveTo>
                <a:lnTo>
                  <a:pt x="1115771" y="0"/>
                </a:lnTo>
                <a:lnTo>
                  <a:pt x="1115771" y="1023720"/>
                </a:lnTo>
                <a:lnTo>
                  <a:pt x="0" y="10237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52894" y="3070617"/>
            <a:ext cx="706613" cy="716767"/>
          </a:xfrm>
          <a:custGeom>
            <a:avLst/>
            <a:gdLst/>
            <a:ahLst/>
            <a:cxnLst/>
            <a:rect l="l" t="t" r="r" b="b"/>
            <a:pathLst>
              <a:path w="1059920" h="1075151">
                <a:moveTo>
                  <a:pt x="0" y="0"/>
                </a:moveTo>
                <a:lnTo>
                  <a:pt x="1059920" y="0"/>
                </a:lnTo>
                <a:lnTo>
                  <a:pt x="1059920" y="1075152"/>
                </a:lnTo>
                <a:lnTo>
                  <a:pt x="0" y="1075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886072" y="423975"/>
            <a:ext cx="570737" cy="523651"/>
          </a:xfrm>
          <a:custGeom>
            <a:avLst/>
            <a:gdLst/>
            <a:ahLst/>
            <a:cxnLst/>
            <a:rect l="l" t="t" r="r" b="b"/>
            <a:pathLst>
              <a:path w="856105" h="785476">
                <a:moveTo>
                  <a:pt x="0" y="0"/>
                </a:moveTo>
                <a:lnTo>
                  <a:pt x="856104" y="0"/>
                </a:lnTo>
                <a:lnTo>
                  <a:pt x="856104" y="785476"/>
                </a:lnTo>
                <a:lnTo>
                  <a:pt x="0" y="785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5921" y="848242"/>
            <a:ext cx="719574" cy="940061"/>
          </a:xfrm>
          <a:custGeom>
            <a:avLst/>
            <a:gdLst/>
            <a:ahLst/>
            <a:cxnLst/>
            <a:rect l="l" t="t" r="r" b="b"/>
            <a:pathLst>
              <a:path w="1079361" h="1410091">
                <a:moveTo>
                  <a:pt x="0" y="0"/>
                </a:moveTo>
                <a:lnTo>
                  <a:pt x="1079361" y="0"/>
                </a:lnTo>
                <a:lnTo>
                  <a:pt x="1079361" y="1410091"/>
                </a:lnTo>
                <a:lnTo>
                  <a:pt x="0" y="14100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45495" y="896826"/>
            <a:ext cx="8329711" cy="142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840"/>
              </a:lnSpc>
              <a:spcBef>
                <a:spcPct val="0"/>
              </a:spcBef>
            </a:pP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Thảo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luận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nhu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cầu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sống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của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và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đề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xuất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công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việc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cần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làm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để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chăm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sóc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vật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nuôi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đó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trong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các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trường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hợp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 </a:t>
            </a:r>
            <a:r>
              <a:rPr lang="en-US" sz="2745" dirty="0" err="1">
                <a:solidFill>
                  <a:srgbClr val="BE3E19"/>
                </a:solidFill>
                <a:latin typeface="Cambria Bold"/>
              </a:rPr>
              <a:t>sau</a:t>
            </a:r>
            <a:r>
              <a:rPr lang="en-US" sz="2745" dirty="0">
                <a:solidFill>
                  <a:srgbClr val="BE3E19"/>
                </a:solidFill>
                <a:latin typeface="Cambria Bold"/>
              </a:rPr>
              <a:t>:</a:t>
            </a:r>
            <a:endParaRPr lang="en-US" sz="2745" dirty="0">
              <a:solidFill>
                <a:srgbClr val="BE3E19"/>
              </a:solidFill>
              <a:latin typeface="Cambria Bold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425921" y="2704093"/>
            <a:ext cx="4527008" cy="1566008"/>
            <a:chOff x="1425921" y="2704093"/>
            <a:chExt cx="4527008" cy="1566008"/>
          </a:xfrm>
        </p:grpSpPr>
        <p:sp>
          <p:nvSpPr>
            <p:cNvPr id="16" name="Freeform 16"/>
            <p:cNvSpPr/>
            <p:nvPr/>
          </p:nvSpPr>
          <p:spPr>
            <a:xfrm>
              <a:off x="1425921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527521" y="2805693"/>
              <a:ext cx="4425408" cy="1464408"/>
              <a:chOff x="1527521" y="2805693"/>
              <a:chExt cx="4425408" cy="146440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527521" y="2805693"/>
                <a:ext cx="4425408" cy="1464408"/>
              </a:xfrm>
              <a:custGeom>
                <a:avLst/>
                <a:gdLst/>
                <a:ahLst/>
                <a:cxnLst/>
                <a:rect l="l" t="t" r="r" b="b"/>
                <a:pathLst>
                  <a:path w="6638112" h="2196612">
                    <a:moveTo>
                      <a:pt x="0" y="0"/>
                    </a:moveTo>
                    <a:lnTo>
                      <a:pt x="6638112" y="0"/>
                    </a:lnTo>
                    <a:lnTo>
                      <a:pt x="6638112" y="2196612"/>
                    </a:lnTo>
                    <a:lnTo>
                      <a:pt x="0" y="2196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527521" y="2808516"/>
                <a:ext cx="3787844" cy="11769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00">
                  <a:lnSpc>
                    <a:spcPts val="4785"/>
                  </a:lnSpc>
                  <a:spcBef>
                    <a:spcPct val="0"/>
                  </a:spcBef>
                </a:pPr>
                <a:r>
                  <a:rPr lang="en-US" sz="3420" dirty="0">
                    <a:solidFill>
                      <a:srgbClr val="000000"/>
                    </a:solidFill>
                    <a:latin typeface="Cambria Bold"/>
                  </a:rPr>
                  <a:t>Khi </a:t>
                </a:r>
                <a:r>
                  <a:rPr lang="en-US" sz="3420" dirty="0" err="1">
                    <a:solidFill>
                      <a:srgbClr val="000000"/>
                    </a:solidFill>
                    <a:latin typeface="Cambria Bold"/>
                  </a:rPr>
                  <a:t>vật</a:t>
                </a:r>
                <a:r>
                  <a:rPr lang="en-US" sz="3420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20" dirty="0" err="1">
                    <a:solidFill>
                      <a:srgbClr val="000000"/>
                    </a:solidFill>
                    <a:latin typeface="Cambria Bold"/>
                  </a:rPr>
                  <a:t>nuôi</a:t>
                </a:r>
                <a:r>
                  <a:rPr lang="en-US" sz="3420" dirty="0">
                    <a:solidFill>
                      <a:srgbClr val="000000"/>
                    </a:solidFill>
                    <a:latin typeface="Cambria Bold"/>
                  </a:rPr>
                  <a:t> </a:t>
                </a:r>
                <a:r>
                  <a:rPr lang="en-US" sz="3420" dirty="0" err="1">
                    <a:solidFill>
                      <a:srgbClr val="000000"/>
                    </a:solidFill>
                    <a:latin typeface="Cambria Bold"/>
                  </a:rPr>
                  <a:t>đói</a:t>
                </a:r>
                <a:r>
                  <a:rPr lang="en-US" sz="3420" dirty="0">
                    <a:solidFill>
                      <a:srgbClr val="000000"/>
                    </a:solidFill>
                    <a:latin typeface="Cambria Bold"/>
                  </a:rPr>
                  <a:t> hay </a:t>
                </a:r>
                <a:r>
                  <a:rPr lang="en-US" sz="3420" dirty="0" err="1">
                    <a:solidFill>
                      <a:srgbClr val="000000"/>
                    </a:solidFill>
                    <a:latin typeface="Cambria Bold"/>
                  </a:rPr>
                  <a:t>khát</a:t>
                </a:r>
                <a:endParaRPr lang="en-US" sz="3420" dirty="0">
                  <a:solidFill>
                    <a:srgbClr val="000000"/>
                  </a:solidFill>
                  <a:latin typeface="Cambria Bold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477207" y="2704093"/>
            <a:ext cx="4527008" cy="1566008"/>
            <a:chOff x="6477207" y="2704093"/>
            <a:chExt cx="4527008" cy="1566008"/>
          </a:xfrm>
        </p:grpSpPr>
        <p:sp>
          <p:nvSpPr>
            <p:cNvPr id="18" name="Freeform 18"/>
            <p:cNvSpPr/>
            <p:nvPr/>
          </p:nvSpPr>
          <p:spPr>
            <a:xfrm>
              <a:off x="6477207" y="27040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578807" y="2805693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2"/>
                  </a:lnTo>
                  <a:lnTo>
                    <a:pt x="0" y="219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897589" y="2808516"/>
              <a:ext cx="3318112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785"/>
                </a:lnSpc>
                <a:spcBef>
                  <a:spcPct val="0"/>
                </a:spcBef>
              </a:pPr>
              <a:r>
                <a:rPr lang="en-US" sz="3420" dirty="0">
                  <a:solidFill>
                    <a:srgbClr val="000000"/>
                  </a:solidFill>
                  <a:latin typeface="Cambria Bold"/>
                </a:rPr>
                <a:t>Khi </a:t>
              </a:r>
              <a:r>
                <a:rPr lang="en-US" sz="3420" dirty="0" err="1">
                  <a:solidFill>
                    <a:srgbClr val="000000"/>
                  </a:solidFill>
                  <a:latin typeface="Cambria Bold"/>
                </a:rPr>
                <a:t>thời</a:t>
              </a:r>
              <a:r>
                <a:rPr lang="en-US" sz="342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20" dirty="0" err="1">
                  <a:solidFill>
                    <a:srgbClr val="000000"/>
                  </a:solidFill>
                  <a:latin typeface="Cambria Bold"/>
                </a:rPr>
                <a:t>tiết</a:t>
              </a:r>
              <a:r>
                <a:rPr lang="en-US" sz="342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20" dirty="0" err="1">
                  <a:solidFill>
                    <a:srgbClr val="000000"/>
                  </a:solidFill>
                  <a:latin typeface="Cambria Bold"/>
                </a:rPr>
                <a:t>nắng</a:t>
              </a:r>
              <a:r>
                <a:rPr lang="en-US" sz="342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420" dirty="0" err="1">
                  <a:solidFill>
                    <a:srgbClr val="000000"/>
                  </a:solidFill>
                  <a:latin typeface="Cambria Bold"/>
                </a:rPr>
                <a:t>nóng</a:t>
              </a:r>
              <a:endParaRPr lang="en-US" sz="342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86473" y="4506899"/>
            <a:ext cx="4527008" cy="1566008"/>
            <a:chOff x="3986473" y="4506899"/>
            <a:chExt cx="4527008" cy="1566008"/>
          </a:xfrm>
        </p:grpSpPr>
        <p:sp>
          <p:nvSpPr>
            <p:cNvPr id="19" name="Freeform 19"/>
            <p:cNvSpPr/>
            <p:nvPr/>
          </p:nvSpPr>
          <p:spPr>
            <a:xfrm>
              <a:off x="3986473" y="45068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088073" y="4608499"/>
              <a:ext cx="4425408" cy="1464408"/>
            </a:xfrm>
            <a:custGeom>
              <a:avLst/>
              <a:gdLst/>
              <a:ahLst/>
              <a:cxnLst/>
              <a:rect l="l" t="t" r="r" b="b"/>
              <a:pathLst>
                <a:path w="6638112" h="2196612">
                  <a:moveTo>
                    <a:pt x="0" y="0"/>
                  </a:moveTo>
                  <a:lnTo>
                    <a:pt x="6638112" y="0"/>
                  </a:lnTo>
                  <a:lnTo>
                    <a:pt x="6638112" y="2196611"/>
                  </a:lnTo>
                  <a:lnTo>
                    <a:pt x="0" y="219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583285" y="4581251"/>
              <a:ext cx="3153705" cy="117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4785"/>
                </a:lnSpc>
                <a:spcBef>
                  <a:spcPct val="0"/>
                </a:spcBef>
              </a:pPr>
              <a:r>
                <a:rPr lang="en-US" sz="3420">
                  <a:solidFill>
                    <a:srgbClr val="000000"/>
                  </a:solidFill>
                  <a:latin typeface="Cambria Bold"/>
                </a:rPr>
                <a:t>Khi thời tiết lạnh giá</a:t>
              </a:r>
              <a:endParaRPr lang="en-US" sz="342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2300</Words>
  <Application>WPS Presentation</Application>
  <PresentationFormat>Widescreen</PresentationFormat>
  <Paragraphs>69</Paragraphs>
  <Slides>19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SimSun</vt:lpstr>
      <vt:lpstr>Wingdings</vt:lpstr>
      <vt:lpstr>SVN-Newton</vt:lpstr>
      <vt:lpstr>Segoe Print</vt:lpstr>
      <vt:lpstr>Times New Roman</vt:lpstr>
      <vt:lpstr>#9Slide07 HoneyCream</vt:lpstr>
      <vt:lpstr>SVN-Ready</vt:lpstr>
      <vt:lpstr>Calibri</vt:lpstr>
      <vt:lpstr>Cambria</vt:lpstr>
      <vt:lpstr>Century Gothic</vt:lpstr>
      <vt:lpstr>Microsoft YaHei</vt:lpstr>
      <vt:lpstr>Arial Unicode MS</vt:lpstr>
      <vt:lpstr>Cambria Bold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</dc:creator>
  <cp:keywords>MANGNONTEAM</cp:keywords>
  <cp:lastModifiedBy>Thị Linh Phuong 30-Nguyen</cp:lastModifiedBy>
  <cp:revision>11</cp:revision>
  <dcterms:created xsi:type="dcterms:W3CDTF">2023-10-18T08:33:00Z</dcterms:created>
  <dcterms:modified xsi:type="dcterms:W3CDTF">2024-02-21T07:21:32Z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3B6D01FA35614529A07AE66BB235E73E_12</vt:lpwstr>
  </property>
  <property fmtid="{D5CDD505-2E9C-101B-9397-08002B2CF9AE}" pid="3" name="KSOProductBuildVer">
    <vt:lpwstr>1033-12.2.0.13412</vt:lpwstr>
  </property>
</Properties>
</file>