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349" r:id="rId4"/>
    <p:sldId id="354" r:id="rId5"/>
    <p:sldId id="350" r:id="rId6"/>
    <p:sldId id="3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6E4"/>
    <a:srgbClr val="F44A6E"/>
    <a:srgbClr val="6F3507"/>
    <a:srgbClr val="FFF1BB"/>
    <a:srgbClr val="D3FFBE"/>
    <a:srgbClr val="633006"/>
    <a:srgbClr val="562905"/>
    <a:srgbClr val="953735"/>
    <a:srgbClr val="EFD82A"/>
    <a:srgbClr val="83B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08" autoAdjust="0"/>
    <p:restoredTop sz="88502" autoAdjust="0"/>
  </p:normalViewPr>
  <p:slideViewPr>
    <p:cSldViewPr snapToGrid="0">
      <p:cViewPr varScale="1">
        <p:scale>
          <a:sx n="100" d="100"/>
          <a:sy n="100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113FE-E468-4D4E-AC21-33248DC190B4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B113D-90BC-4CA8-B8AC-FCEF3FAF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113D-90BC-4CA8-B8AC-FCEF3FAF9A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8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113D-90BC-4CA8-B8AC-FCEF3FAF9A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9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113D-90BC-4CA8-B8AC-FCEF3FAF9A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7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9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29D7-356F-48B7-9256-138F6FFF07F3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1AE58-BDA0-E411-1946-758A0A67B3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E16416-92B7-55AB-7766-71CAD6C99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FB60561-5ED3-0397-1E59-182B384CF44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10408005" y="-2210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712124" y="6721475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308216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1AE58-BDA0-E411-1946-758A0A67B3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E16416-92B7-55AB-7766-71CAD6C99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B60561-5ED3-0397-1E59-182B384CF44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10408005" y="-2210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712124" y="6721475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294667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B3A26D-6244-A048-8C9F-C91B78D47B8F}"/>
              </a:ext>
            </a:extLst>
          </p:cNvPr>
          <p:cNvSpPr/>
          <p:nvPr/>
        </p:nvSpPr>
        <p:spPr>
          <a:xfrm>
            <a:off x="0" y="2415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4325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30" name="Picture 6" descr="TLTH - Bộ SGK Lớp 6 - Kết nối tri thức với cuộc sống - Công ...">
            <a:extLst>
              <a:ext uri="{FF2B5EF4-FFF2-40B4-BE49-F238E27FC236}">
                <a16:creationId xmlns:a16="http://schemas.microsoft.com/office/drawing/2014/main" id="{6A0D743A-1426-824C-8651-2ABD65B3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240" y="23939"/>
            <a:ext cx="1592145" cy="159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5B7B206-46F2-534E-B2BB-0F35B65CFE99}"/>
              </a:ext>
            </a:extLst>
          </p:cNvPr>
          <p:cNvGrpSpPr/>
          <p:nvPr/>
        </p:nvGrpSpPr>
        <p:grpSpPr>
          <a:xfrm>
            <a:off x="162171" y="1168400"/>
            <a:ext cx="10872296" cy="4166851"/>
            <a:chOff x="162171" y="1168400"/>
            <a:chExt cx="10872296" cy="416685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CD93A75-6877-584B-AD6F-6E6FEB0DA8B2}"/>
                </a:ext>
              </a:extLst>
            </p:cNvPr>
            <p:cNvGrpSpPr/>
            <p:nvPr/>
          </p:nvGrpSpPr>
          <p:grpSpPr>
            <a:xfrm>
              <a:off x="352963" y="1168400"/>
              <a:ext cx="10229102" cy="4166851"/>
              <a:chOff x="352963" y="1168400"/>
              <a:chExt cx="10229102" cy="4166851"/>
            </a:xfrm>
          </p:grpSpPr>
          <p:grpSp>
            <p:nvGrpSpPr>
              <p:cNvPr id="6" name="Group 4">
                <a:extLst>
                  <a:ext uri="{FF2B5EF4-FFF2-40B4-BE49-F238E27FC236}">
                    <a16:creationId xmlns:a16="http://schemas.microsoft.com/office/drawing/2014/main" id="{B4939DB4-4E41-8B4F-A38E-7287A9522627}"/>
                  </a:ext>
                </a:extLst>
              </p:cNvPr>
              <p:cNvGrpSpPr/>
              <p:nvPr/>
            </p:nvGrpSpPr>
            <p:grpSpPr>
              <a:xfrm>
                <a:off x="614573" y="1168400"/>
                <a:ext cx="9967492" cy="4166851"/>
                <a:chOff x="0" y="0"/>
                <a:chExt cx="2678768" cy="1649742"/>
              </a:xfrm>
            </p:grpSpPr>
            <p:sp>
              <p:nvSpPr>
                <p:cNvPr id="7" name="Freeform 5">
                  <a:extLst>
                    <a:ext uri="{FF2B5EF4-FFF2-40B4-BE49-F238E27FC236}">
                      <a16:creationId xmlns:a16="http://schemas.microsoft.com/office/drawing/2014/main" id="{CCA14903-A2EB-D74E-BD4A-4EA7EDEFEEAC}"/>
                    </a:ext>
                  </a:extLst>
                </p:cNvPr>
                <p:cNvSpPr/>
                <p:nvPr/>
              </p:nvSpPr>
              <p:spPr>
                <a:xfrm>
                  <a:off x="92710" y="106680"/>
                  <a:ext cx="2574628" cy="1530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628" h="1530362">
                      <a:moveTo>
                        <a:pt x="2547958" y="1341132"/>
                      </a:moveTo>
                      <a:cubicBezTo>
                        <a:pt x="2547958" y="1428762"/>
                        <a:pt x="2471758" y="1499882"/>
                        <a:pt x="2390478" y="1499882"/>
                      </a:cubicBezTo>
                      <a:lnTo>
                        <a:pt x="66040" y="1499882"/>
                      </a:lnTo>
                      <a:cubicBezTo>
                        <a:pt x="43180" y="1499882"/>
                        <a:pt x="20320" y="1494802"/>
                        <a:pt x="0" y="1485912"/>
                      </a:cubicBezTo>
                      <a:cubicBezTo>
                        <a:pt x="26670" y="1513852"/>
                        <a:pt x="63500" y="1530362"/>
                        <a:pt x="110537" y="1530362"/>
                      </a:cubicBezTo>
                      <a:lnTo>
                        <a:pt x="2428578" y="1530362"/>
                      </a:lnTo>
                      <a:cubicBezTo>
                        <a:pt x="2508588" y="1530362"/>
                        <a:pt x="2574628" y="1464322"/>
                        <a:pt x="2574628" y="1384312"/>
                      </a:cubicBezTo>
                      <a:lnTo>
                        <a:pt x="2574628" y="95250"/>
                      </a:lnTo>
                      <a:cubicBezTo>
                        <a:pt x="2574628" y="58420"/>
                        <a:pt x="2560658" y="25400"/>
                        <a:pt x="2539068" y="0"/>
                      </a:cubicBezTo>
                      <a:cubicBezTo>
                        <a:pt x="2545418" y="16510"/>
                        <a:pt x="2547958" y="34290"/>
                        <a:pt x="2547958" y="52070"/>
                      </a:cubicBezTo>
                      <a:lnTo>
                        <a:pt x="2547958" y="1341132"/>
                      </a:lnTo>
                      <a:close/>
                    </a:path>
                  </a:pathLst>
                </a:custGeom>
                <a:solidFill>
                  <a:srgbClr val="E7DFD9"/>
                </a:solidFill>
              </p:spPr>
            </p:sp>
            <p:sp>
              <p:nvSpPr>
                <p:cNvPr id="8" name="Freeform 6">
                  <a:extLst>
                    <a:ext uri="{FF2B5EF4-FFF2-40B4-BE49-F238E27FC236}">
                      <a16:creationId xmlns:a16="http://schemas.microsoft.com/office/drawing/2014/main" id="{DC2E9B57-FF60-B240-A43F-D13D40E41F41}"/>
                    </a:ext>
                  </a:extLst>
                </p:cNvPr>
                <p:cNvSpPr/>
                <p:nvPr/>
              </p:nvSpPr>
              <p:spPr>
                <a:xfrm>
                  <a:off x="12700" y="12700"/>
                  <a:ext cx="2613998" cy="158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998" h="1581162">
                      <a:moveTo>
                        <a:pt x="146050" y="1581162"/>
                      </a:moveTo>
                      <a:lnTo>
                        <a:pt x="2467948" y="1581162"/>
                      </a:lnTo>
                      <a:cubicBezTo>
                        <a:pt x="2547958" y="1581162"/>
                        <a:pt x="2613998" y="1515122"/>
                        <a:pt x="2613998" y="1435112"/>
                      </a:cubicBezTo>
                      <a:lnTo>
                        <a:pt x="2613998" y="146050"/>
                      </a:lnTo>
                      <a:cubicBezTo>
                        <a:pt x="2613998" y="66040"/>
                        <a:pt x="2547958" y="0"/>
                        <a:pt x="2467948" y="0"/>
                      </a:cubicBezTo>
                      <a:lnTo>
                        <a:pt x="146050" y="0"/>
                      </a:lnTo>
                      <a:cubicBezTo>
                        <a:pt x="66040" y="0"/>
                        <a:pt x="0" y="66040"/>
                        <a:pt x="0" y="146050"/>
                      </a:cubicBezTo>
                      <a:lnTo>
                        <a:pt x="0" y="1435112"/>
                      </a:lnTo>
                      <a:cubicBezTo>
                        <a:pt x="0" y="1516392"/>
                        <a:pt x="66040" y="1581162"/>
                        <a:pt x="146050" y="1581162"/>
                      </a:cubicBezTo>
                      <a:close/>
                    </a:path>
                  </a:pathLst>
                </a:custGeom>
                <a:solidFill>
                  <a:srgbClr val="F8F6F4"/>
                </a:solidFill>
              </p:spPr>
            </p:sp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7B8B23C8-B170-624E-829A-68426A11610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678768" cy="164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768" h="1649742">
                      <a:moveTo>
                        <a:pt x="2615268" y="74930"/>
                      </a:moveTo>
                      <a:cubicBezTo>
                        <a:pt x="2587328" y="30480"/>
                        <a:pt x="2537798" y="0"/>
                        <a:pt x="2480648" y="0"/>
                      </a:cubicBezTo>
                      <a:lnTo>
                        <a:pt x="158750" y="0"/>
                      </a:lnTo>
                      <a:cubicBezTo>
                        <a:pt x="71120" y="0"/>
                        <a:pt x="0" y="71120"/>
                        <a:pt x="0" y="158750"/>
                      </a:cubicBezTo>
                      <a:lnTo>
                        <a:pt x="0" y="1447812"/>
                      </a:lnTo>
                      <a:cubicBezTo>
                        <a:pt x="0" y="1499882"/>
                        <a:pt x="25400" y="1545602"/>
                        <a:pt x="63500" y="1574812"/>
                      </a:cubicBezTo>
                      <a:cubicBezTo>
                        <a:pt x="91440" y="1619262"/>
                        <a:pt x="140970" y="1649742"/>
                        <a:pt x="205515" y="1649742"/>
                      </a:cubicBezTo>
                      <a:lnTo>
                        <a:pt x="2520018" y="1649742"/>
                      </a:lnTo>
                      <a:cubicBezTo>
                        <a:pt x="2607648" y="1649742"/>
                        <a:pt x="2678768" y="1578622"/>
                        <a:pt x="2678768" y="1490992"/>
                      </a:cubicBezTo>
                      <a:lnTo>
                        <a:pt x="2678768" y="201930"/>
                      </a:lnTo>
                      <a:cubicBezTo>
                        <a:pt x="2678768" y="149860"/>
                        <a:pt x="2653368" y="104140"/>
                        <a:pt x="2615268" y="74930"/>
                      </a:cubicBezTo>
                      <a:close/>
                      <a:moveTo>
                        <a:pt x="12700" y="1447812"/>
                      </a:moveTo>
                      <a:lnTo>
                        <a:pt x="12700" y="158750"/>
                      </a:lnTo>
                      <a:cubicBezTo>
                        <a:pt x="12700" y="78740"/>
                        <a:pt x="78740" y="12700"/>
                        <a:pt x="158750" y="12700"/>
                      </a:cubicBezTo>
                      <a:lnTo>
                        <a:pt x="2480648" y="12700"/>
                      </a:lnTo>
                      <a:cubicBezTo>
                        <a:pt x="2560658" y="12700"/>
                        <a:pt x="2626698" y="78740"/>
                        <a:pt x="2626698" y="158750"/>
                      </a:cubicBezTo>
                      <a:lnTo>
                        <a:pt x="2626698" y="1447812"/>
                      </a:lnTo>
                      <a:cubicBezTo>
                        <a:pt x="2626698" y="1527822"/>
                        <a:pt x="2560658" y="1593862"/>
                        <a:pt x="2480648" y="1593862"/>
                      </a:cubicBezTo>
                      <a:lnTo>
                        <a:pt x="158750" y="1593862"/>
                      </a:lnTo>
                      <a:cubicBezTo>
                        <a:pt x="78740" y="1593862"/>
                        <a:pt x="12700" y="1529092"/>
                        <a:pt x="12700" y="1447812"/>
                      </a:cubicBezTo>
                      <a:close/>
                      <a:moveTo>
                        <a:pt x="2667338" y="1490992"/>
                      </a:moveTo>
                      <a:cubicBezTo>
                        <a:pt x="2667338" y="1571002"/>
                        <a:pt x="2600028" y="1637042"/>
                        <a:pt x="2520018" y="1637042"/>
                      </a:cubicBezTo>
                      <a:lnTo>
                        <a:pt x="205515" y="1637042"/>
                      </a:lnTo>
                      <a:cubicBezTo>
                        <a:pt x="157480" y="1637042"/>
                        <a:pt x="120650" y="1620532"/>
                        <a:pt x="93980" y="1592592"/>
                      </a:cubicBezTo>
                      <a:cubicBezTo>
                        <a:pt x="114300" y="1601482"/>
                        <a:pt x="135890" y="1606562"/>
                        <a:pt x="160020" y="1606562"/>
                      </a:cubicBezTo>
                      <a:lnTo>
                        <a:pt x="2481918" y="1606562"/>
                      </a:lnTo>
                      <a:cubicBezTo>
                        <a:pt x="2569548" y="1606562"/>
                        <a:pt x="2640668" y="1535442"/>
                        <a:pt x="2640668" y="1447812"/>
                      </a:cubicBezTo>
                      <a:lnTo>
                        <a:pt x="2640668" y="158750"/>
                      </a:lnTo>
                      <a:cubicBezTo>
                        <a:pt x="2640668" y="140970"/>
                        <a:pt x="2636858" y="123190"/>
                        <a:pt x="2631778" y="106680"/>
                      </a:cubicBezTo>
                      <a:cubicBezTo>
                        <a:pt x="2653368" y="132080"/>
                        <a:pt x="2667338" y="165100"/>
                        <a:pt x="2667338" y="201930"/>
                      </a:cubicBezTo>
                      <a:lnTo>
                        <a:pt x="2667338" y="1490992"/>
                      </a:lnTo>
                      <a:close/>
                    </a:path>
                  </a:pathLst>
                </a:custGeom>
                <a:solidFill>
                  <a:srgbClr val="5E3023"/>
                </a:solidFill>
              </p:spPr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17B1D51-7028-9740-BD6D-1D0EBC130315}"/>
                  </a:ext>
                </a:extLst>
              </p:cNvPr>
              <p:cNvGrpSpPr/>
              <p:nvPr/>
            </p:nvGrpSpPr>
            <p:grpSpPr>
              <a:xfrm>
                <a:off x="352963" y="1168400"/>
                <a:ext cx="10229102" cy="4133118"/>
                <a:chOff x="352963" y="1168400"/>
                <a:chExt cx="10229102" cy="4133118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5175580-BFB4-3F44-84B8-1DA48EE31D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78735" y="3843320"/>
                  <a:ext cx="4603330" cy="1458198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0DA284FF-CD3F-5943-9139-5E3295078B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2963" y="1168400"/>
                  <a:ext cx="4406900" cy="15875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6CD106-4792-3149-8CC6-6441B5B34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171" y="2342972"/>
              <a:ext cx="10872296" cy="1678584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7B1A4F0-217D-4C40-BC90-21AC699F1D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73" y="3386464"/>
            <a:ext cx="4821437" cy="39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2533B82-447B-0148-A8C2-AE632C04DCF4}"/>
              </a:ext>
            </a:extLst>
          </p:cNvPr>
          <p:cNvSpPr/>
          <p:nvPr/>
        </p:nvSpPr>
        <p:spPr>
          <a:xfrm>
            <a:off x="0" y="2415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6F118-C2BC-2245-82F1-5C4145694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91934"/>
            <a:ext cx="3708656" cy="5241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B4C01-1C4F-BF49-9B56-A01BECDAD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999" y="1609020"/>
            <a:ext cx="8748300" cy="34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9804051" y="3004896"/>
            <a:ext cx="601975" cy="6413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495F36-4C1B-A34D-8F7D-9C1B8AB558B7}"/>
              </a:ext>
            </a:extLst>
          </p:cNvPr>
          <p:cNvGrpSpPr/>
          <p:nvPr/>
        </p:nvGrpSpPr>
        <p:grpSpPr>
          <a:xfrm>
            <a:off x="215153" y="723562"/>
            <a:ext cx="11579063" cy="5410876"/>
            <a:chOff x="-4382475" y="508941"/>
            <a:chExt cx="16351219" cy="5410876"/>
          </a:xfrm>
        </p:grpSpPr>
        <p:sp>
          <p:nvSpPr>
            <p:cNvPr id="9" name="矩形: 圆角 2">
              <a:extLst>
                <a:ext uri="{FF2B5EF4-FFF2-40B4-BE49-F238E27FC236}">
                  <a16:creationId xmlns:a16="http://schemas.microsoft.com/office/drawing/2014/main" id="{C8AF18CC-5FA7-A148-BDED-02F48BCE3787}"/>
                </a:ext>
              </a:extLst>
            </p:cNvPr>
            <p:cNvSpPr/>
            <p:nvPr/>
          </p:nvSpPr>
          <p:spPr>
            <a:xfrm>
              <a:off x="-4382475" y="508941"/>
              <a:ext cx="16351219" cy="5410876"/>
            </a:xfrm>
            <a:prstGeom prst="roundRect">
              <a:avLst>
                <a:gd name="adj" fmla="val 11867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32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226415-CFE9-6246-8E39-AF84EE8863BC}"/>
                </a:ext>
              </a:extLst>
            </p:cNvPr>
            <p:cNvSpPr txBox="1"/>
            <p:nvPr/>
          </p:nvSpPr>
          <p:spPr>
            <a:xfrm>
              <a:off x="2570889" y="1901962"/>
              <a:ext cx="8940012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>
                  <a:latin typeface="Cambria" panose="02040503050406030204" pitchFamily="18" charset="0"/>
                </a:rPr>
                <a:t>Vùng Duyên hải miền Trung có số dân hơn 20 triệu người (năm 2020). Các dân tộc sinh sống tại đây là Kinh, Chăm, Thái, Mường, Bru – Vân Kiều,..</a:t>
              </a:r>
            </a:p>
            <a:p>
              <a:pPr algn="just"/>
              <a:r>
                <a:rPr lang="vi-VN" sz="2800" dirty="0">
                  <a:latin typeface="Cambria" panose="02040503050406030204" pitchFamily="18" charset="0"/>
                </a:rPr>
                <a:t>Cuộc sống của người dân ở vùng Duyên hải miền Trung có sự gắn bó mật thiết với biển, nhiều vật dụng đã được tạo ra để phục vụ cho hoạt động sản xuất</a:t>
              </a:r>
              <a:r>
                <a:rPr lang="en-US" sz="2800" dirty="0">
                  <a:latin typeface="Cambria" panose="02040503050406030204" pitchFamily="18" charset="0"/>
                </a:rPr>
                <a:t>.</a:t>
              </a:r>
              <a:endParaRPr lang="vi-VN" sz="28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675B20B-FD63-1A48-92F5-C6C1597B855B}"/>
              </a:ext>
            </a:extLst>
          </p:cNvPr>
          <p:cNvSpPr txBox="1"/>
          <p:nvPr/>
        </p:nvSpPr>
        <p:spPr>
          <a:xfrm>
            <a:off x="6305671" y="1201987"/>
            <a:ext cx="379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1. Dân cư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25213-BC4C-234C-9265-8FB036000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11" r="50900"/>
          <a:stretch/>
        </p:blipFill>
        <p:spPr>
          <a:xfrm>
            <a:off x="402104" y="1104950"/>
            <a:ext cx="2173692" cy="1576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008BE-5C6B-6B40-8DAC-F90E5077C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2595" r="900" b="-3784"/>
          <a:stretch/>
        </p:blipFill>
        <p:spPr>
          <a:xfrm>
            <a:off x="2575796" y="1104950"/>
            <a:ext cx="2273518" cy="1648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E8EA4-DCA1-F34B-AB9D-18E2402E6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01" y="2681207"/>
            <a:ext cx="4134390" cy="1559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AA901-8FCA-2443-BD5C-F5581A3DD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165" y="4257464"/>
            <a:ext cx="2623261" cy="17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2533B82-447B-0148-A8C2-AE632C04DCF4}"/>
              </a:ext>
            </a:extLst>
          </p:cNvPr>
          <p:cNvSpPr/>
          <p:nvPr/>
        </p:nvSpPr>
        <p:spPr>
          <a:xfrm>
            <a:off x="0" y="2415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6F118-C2BC-2245-82F1-5C4145694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4" y="1640234"/>
            <a:ext cx="3708656" cy="5241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9449E6-7475-4B49-AC44-71E7BC1D7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489" y="1606381"/>
            <a:ext cx="8883474" cy="36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91D58A0-E88E-9A4B-9BF2-FDC06186FBA4}"/>
              </a:ext>
            </a:extLst>
          </p:cNvPr>
          <p:cNvGrpSpPr/>
          <p:nvPr/>
        </p:nvGrpSpPr>
        <p:grpSpPr>
          <a:xfrm>
            <a:off x="1686229" y="2579153"/>
            <a:ext cx="9144000" cy="1913194"/>
            <a:chOff x="1317812" y="860612"/>
            <a:chExt cx="9144000" cy="191319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1FD91EE-C00A-EE4F-92F6-34F18A17F988}"/>
                </a:ext>
              </a:extLst>
            </p:cNvPr>
            <p:cNvSpPr/>
            <p:nvPr/>
          </p:nvSpPr>
          <p:spPr>
            <a:xfrm>
              <a:off x="1317812" y="860612"/>
              <a:ext cx="9144000" cy="164404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6EE3E3-021A-6C4D-901C-8B0E391F763E}"/>
                </a:ext>
              </a:extLst>
            </p:cNvPr>
            <p:cNvSpPr txBox="1"/>
            <p:nvPr/>
          </p:nvSpPr>
          <p:spPr>
            <a:xfrm>
              <a:off x="2091563" y="972287"/>
              <a:ext cx="7458625" cy="180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5000"/>
                </a:lnSpc>
                <a:spcAft>
                  <a:spcPts val="800"/>
                </a:spcAft>
              </a:pPr>
              <a:r>
                <a:rPr lang="vi-VN" sz="32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</a:rPr>
                <a:t>Kể tên một số dân tộc thiểu số sống ở miền Trung mà em biết?</a:t>
              </a:r>
              <a:endParaRPr lang="en-VN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VN" dirty="0"/>
            </a:p>
          </p:txBody>
        </p:sp>
      </p:grpSp>
    </p:spTree>
    <p:extLst>
      <p:ext uri="{BB962C8B-B14F-4D97-AF65-F5344CB8AC3E}">
        <p14:creationId xmlns:p14="http://schemas.microsoft.com/office/powerpoint/2010/main" val="935699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97</Words>
  <Application>Microsoft Macintosh PowerPoint</Application>
  <PresentationFormat>Widescreen</PresentationFormat>
  <Paragraphs>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#9Slide03 Bebas Neue Bold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Microsoft Office User</cp:lastModifiedBy>
  <cp:revision>30</cp:revision>
  <dcterms:created xsi:type="dcterms:W3CDTF">2023-06-29T03:07:26Z</dcterms:created>
  <dcterms:modified xsi:type="dcterms:W3CDTF">2024-02-20T05:26:22Z</dcterms:modified>
</cp:coreProperties>
</file>