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65" r:id="rId4"/>
    <p:sldId id="267" r:id="rId5"/>
    <p:sldId id="268" r:id="rId6"/>
    <p:sldId id="280" r:id="rId7"/>
    <p:sldId id="281" r:id="rId8"/>
    <p:sldId id="284" r:id="rId9"/>
    <p:sldId id="286" r:id="rId10"/>
    <p:sldId id="287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38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898BE-7190-4A75-861A-821016E50349}" type="datetimeFigureOut">
              <a:rPr lang="en-US" smtClean="0"/>
              <a:t>01/02/2024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5BD1D-C1D7-4E2D-A574-271498CB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8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93183" y="154546"/>
            <a:ext cx="11822806" cy="658110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9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98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EAA25-A2DD-4430-8C4B-CD5112ADB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1CD9C-98F9-4896-B4F3-CB8A81CD3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16114" y="0"/>
            <a:ext cx="1494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86221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1.jpeg"/><Relationship Id="rId10" Type="http://schemas.microsoft.com/office/2007/relationships/hdphoto" Target="../media/hdphoto2.wdp"/><Relationship Id="rId4" Type="http://schemas.openxmlformats.org/officeDocument/2006/relationships/theme" Target="../theme/theme1.xml"/><Relationship Id="rId9" Type="http://schemas.openxmlformats.org/officeDocument/2006/relationships/image" Target="../media/image4.png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EAA25-A2DD-4430-8C4B-CD5112ADB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1CD9C-98F9-4896-B4F3-CB8A81CD3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25" l="0" r="100000">
                        <a14:foregroundMark x1="42000" y1="5908" x2="89000" y2="52954"/>
                        <a14:foregroundMark x1="95200" y1="59300" x2="95200" y2="59300"/>
                        <a14:foregroundMark x1="95400" y1="66521" x2="95400" y2="66521"/>
                        <a14:foregroundMark x1="80800" y1="78556" x2="80800" y2="78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3" y="3025995"/>
            <a:ext cx="2667937" cy="2438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02" y="1280908"/>
            <a:ext cx="5440772" cy="5440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39" b="97514" l="0" r="98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6822" y="2939142"/>
            <a:ext cx="4335441" cy="3621519"/>
          </a:xfrm>
          <a:prstGeom prst="rect">
            <a:avLst/>
          </a:prstGeom>
        </p:spPr>
      </p:pic>
      <p:pic>
        <p:nvPicPr>
          <p:cNvPr id="11" name="Picture 2" descr="Young boy was going fishing the child is standing with a fishing rod Premium Vector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313" b="89936" l="10000" r="90000">
                        <a14:foregroundMark x1="31277" y1="33706" x2="31277" y2="33706"/>
                        <a14:foregroundMark x1="29787" y1="35623" x2="29787" y2="35623"/>
                        <a14:foregroundMark x1="22766" y1="43291" x2="22766" y2="43291"/>
                        <a14:foregroundMark x1="24043" y1="41054" x2="24043" y2="41054"/>
                        <a14:foregroundMark x1="23617" y1="12141" x2="23617" y2="12141"/>
                        <a14:foregroundMark x1="31277" y1="20607" x2="33191" y2="25080"/>
                        <a14:foregroundMark x1="29787" y1="7188" x2="25957" y2="5591"/>
                        <a14:foregroundMark x1="21915" y1="9744" x2="24468" y2="5911"/>
                        <a14:foregroundMark x1="26809" y1="39617" x2="26809" y2="39617"/>
                        <a14:foregroundMark x1="32979" y1="73802" x2="32979" y2="73802"/>
                        <a14:foregroundMark x1="33830" y1="70288" x2="33830" y2="70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1413" y="3775166"/>
            <a:ext cx="1770932" cy="235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16114" y="0"/>
            <a:ext cx="1494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non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5A8055-BC66-4C8B-9DC8-3D7F76B55A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72" y="6176963"/>
            <a:ext cx="1152128" cy="1959214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7D811439-80C4-420E-B443-7F7770EBCE27}"/>
              </a:ext>
            </a:extLst>
          </p:cNvPr>
          <p:cNvSpPr txBox="1"/>
          <p:nvPr userDrawn="1"/>
        </p:nvSpPr>
        <p:spPr>
          <a:xfrm>
            <a:off x="3423755" y="7259126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4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E5D14E8-63FF-4267-9275-1E04D423A1AF}"/>
              </a:ext>
            </a:extLst>
          </p:cNvPr>
          <p:cNvSpPr txBox="1">
            <a:spLocks/>
          </p:cNvSpPr>
          <p:nvPr userDrawn="1"/>
        </p:nvSpPr>
        <p:spPr>
          <a:xfrm>
            <a:off x="1912212" y="782760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33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80" y="3352799"/>
            <a:ext cx="1604599" cy="27794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FCE2A4-87F2-5B73-4F14-038B746E8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11" y="-133487"/>
            <a:ext cx="1361866" cy="13618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243760-C26D-E1D0-486D-502F30643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804" y="106741"/>
            <a:ext cx="4858933" cy="1225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469" y="5926589"/>
            <a:ext cx="2523963" cy="1121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63" y="729274"/>
            <a:ext cx="2975106" cy="186553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57879" y="757245"/>
            <a:ext cx="10482451" cy="5536715"/>
            <a:chOff x="1291058" y="-166522"/>
            <a:chExt cx="12288569" cy="64906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65749" y="-166522"/>
              <a:ext cx="8839601" cy="23883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91058" y="1565559"/>
              <a:ext cx="10375771" cy="311273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90625" y="3861164"/>
              <a:ext cx="7389002" cy="2463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32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C025BC-8918-9946-B074-4B5419C86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1" y="1307554"/>
            <a:ext cx="10177184" cy="35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1" y="1381703"/>
            <a:ext cx="11305633" cy="436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11222D-685D-449E-C1D5-8215B6856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668" y="2189892"/>
            <a:ext cx="9104778" cy="31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B01FD-D3AB-E154-057D-FB5650C65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14" y="1865455"/>
            <a:ext cx="9752898" cy="33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9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2" descr="Lễ hội nghinh Ông - Là một lễ hội tôn vinh Ðức ngài Cá Ô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59" y="985523"/>
            <a:ext cx="3856476" cy="24434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20" y="3945232"/>
            <a:ext cx="4027053" cy="2677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495416" y="355550"/>
            <a:ext cx="6492006" cy="3589681"/>
            <a:chOff x="495416" y="355550"/>
            <a:chExt cx="6492006" cy="3589681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078E89FD-8EBA-4F63-AECE-25AE7C1CD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416" y="355550"/>
              <a:ext cx="6492006" cy="358968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178920" y="1060785"/>
              <a:ext cx="5124995" cy="1826943"/>
              <a:chOff x="1178920" y="1060785"/>
              <a:chExt cx="5124995" cy="182694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618704" y="1060785"/>
                <a:ext cx="424542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sng" strike="noStrike" kern="120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Hoạt động 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78920" y="2118287"/>
                <a:ext cx="51249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Vùng đất của lễ hội</a:t>
                </a:r>
              </a:p>
            </p:txBody>
          </p:sp>
        </p:grpSp>
      </p:grpSp>
      <p:pic>
        <p:nvPicPr>
          <p:cNvPr id="12" name="Picture 11" descr="Vietnamese girl and boy in red costume Free Vecto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34" l="0" r="100000">
                        <a14:foregroundMark x1="72843" y1="27736" x2="72843" y2="27736"/>
                        <a14:foregroundMark x1="65974" y1="88868" x2="65974" y2="88868"/>
                        <a14:foregroundMark x1="80831" y1="83019" x2="80831" y2="83019"/>
                        <a14:foregroundMark x1="87061" y1="90377" x2="88658" y2="88679"/>
                        <a14:foregroundMark x1="76677" y1="79434" x2="81310" y2="88679"/>
                        <a14:foregroundMark x1="61661" y1="80943" x2="63099" y2="94528"/>
                        <a14:foregroundMark x1="81629" y1="75094" x2="85463" y2="87358"/>
                        <a14:foregroundMark x1="38179" y1="75660" x2="42652" y2="91132"/>
                        <a14:foregroundMark x1="34505" y1="78491" x2="42173" y2="91698"/>
                        <a14:foregroundMark x1="29553" y1="71698" x2="26837" y2="93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197" y="3304903"/>
            <a:ext cx="4196677" cy="355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5093" y="541425"/>
            <a:ext cx="10931856" cy="809703"/>
            <a:chOff x="891092" y="916590"/>
            <a:chExt cx="10531413" cy="1548922"/>
          </a:xfrm>
        </p:grpSpPr>
        <p:sp>
          <p:nvSpPr>
            <p:cNvPr id="3" name="Rounded Rectangle 2"/>
            <p:cNvSpPr/>
            <p:nvPr/>
          </p:nvSpPr>
          <p:spPr>
            <a:xfrm>
              <a:off x="891092" y="916590"/>
              <a:ext cx="10531413" cy="1548922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23460" y="946455"/>
              <a:ext cx="10257401" cy="1236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Đọc thông tin và quan sát hình 5 đến 7, em hãy:</a:t>
              </a:r>
              <a:endPara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0601" y="1880474"/>
            <a:ext cx="10795975" cy="3684302"/>
            <a:chOff x="749449" y="875642"/>
            <a:chExt cx="10691167" cy="2201555"/>
          </a:xfrm>
        </p:grpSpPr>
        <p:sp>
          <p:nvSpPr>
            <p:cNvPr id="7" name="Rounded Rectangle 6"/>
            <p:cNvSpPr/>
            <p:nvPr/>
          </p:nvSpPr>
          <p:spPr>
            <a:xfrm>
              <a:off x="749449" y="875642"/>
              <a:ext cx="10691167" cy="22015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84651" y="968133"/>
              <a:ext cx="10257401" cy="198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Kể tên một số lễ hội tiêu biểu ở vùng Duyên hải miền Trung và nêu những nét nổi bật về lễ hội của vùng đất này.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 cảm nghĩ của em về lễ Khao lề thế lính Hoàng Sa.</a:t>
              </a:r>
              <a:endPara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8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" y="3032108"/>
            <a:ext cx="6016540" cy="371609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7927" y="526461"/>
            <a:ext cx="11526982" cy="1496303"/>
            <a:chOff x="749449" y="875643"/>
            <a:chExt cx="10691167" cy="894115"/>
          </a:xfrm>
        </p:grpSpPr>
        <p:sp>
          <p:nvSpPr>
            <p:cNvPr id="4" name="Rounded Rectangle 3"/>
            <p:cNvSpPr/>
            <p:nvPr/>
          </p:nvSpPr>
          <p:spPr>
            <a:xfrm>
              <a:off x="749449" y="875643"/>
              <a:ext cx="10691167" cy="89411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95555" y="964072"/>
              <a:ext cx="10598955" cy="717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Kể tên một số lễ hội ở vùng Duyên hải miền Trung và nêu những nét nổi bật về lễ hội ở vùng này.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08913" y="2494599"/>
            <a:ext cx="6000902" cy="3070178"/>
            <a:chOff x="414839" y="879447"/>
            <a:chExt cx="10979671" cy="894115"/>
          </a:xfrm>
        </p:grpSpPr>
        <p:sp>
          <p:nvSpPr>
            <p:cNvPr id="7" name="Rounded Rectangle 6"/>
            <p:cNvSpPr/>
            <p:nvPr/>
          </p:nvSpPr>
          <p:spPr>
            <a:xfrm>
              <a:off x="414839" y="879447"/>
              <a:ext cx="10691167" cy="89411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5555" y="964072"/>
              <a:ext cx="10598955" cy="560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Địa điểm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Thời gian tổ chức lễ hội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Một số hoạt động trong lễ hội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Ý nghĩa của từng lễ hội; 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13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8655" y="331737"/>
          <a:ext cx="11568544" cy="636950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75163">
                  <a:extLst>
                    <a:ext uri="{9D8B030D-6E8A-4147-A177-3AD203B41FA5}">
                      <a16:colId xmlns:a16="http://schemas.microsoft.com/office/drawing/2014/main" val="1196350559"/>
                    </a:ext>
                  </a:extLst>
                </a:gridCol>
                <a:gridCol w="3488971">
                  <a:extLst>
                    <a:ext uri="{9D8B030D-6E8A-4147-A177-3AD203B41FA5}">
                      <a16:colId xmlns:a16="http://schemas.microsoft.com/office/drawing/2014/main" val="2758662457"/>
                    </a:ext>
                  </a:extLst>
                </a:gridCol>
                <a:gridCol w="3187337">
                  <a:extLst>
                    <a:ext uri="{9D8B030D-6E8A-4147-A177-3AD203B41FA5}">
                      <a16:colId xmlns:a16="http://schemas.microsoft.com/office/drawing/2014/main" val="3862366011"/>
                    </a:ext>
                  </a:extLst>
                </a:gridCol>
                <a:gridCol w="2717073">
                  <a:extLst>
                    <a:ext uri="{9D8B030D-6E8A-4147-A177-3AD203B41FA5}">
                      <a16:colId xmlns:a16="http://schemas.microsoft.com/office/drawing/2014/main" val="880371142"/>
                    </a:ext>
                  </a:extLst>
                </a:gridCol>
              </a:tblGrid>
              <a:tr h="990189"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Lễ Rước</a:t>
                      </a:r>
                      <a:r>
                        <a:rPr lang="en-US" sz="2800" b="1" baseline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cá Ông </a:t>
                      </a:r>
                    </a:p>
                    <a:p>
                      <a:pPr algn="ctr"/>
                      <a:r>
                        <a:rPr lang="en-US" sz="2800" b="1" baseline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(Quy Nhơn)</a:t>
                      </a:r>
                      <a:endParaRPr lang="en-US" sz="2800" b="1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Lễ hội</a:t>
                      </a:r>
                      <a:r>
                        <a:rPr lang="en-US" sz="2800" b="1" baseline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Ka-tê</a:t>
                      </a:r>
                      <a:endParaRPr lang="en-US" sz="2800" b="1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Lễ Khao lề</a:t>
                      </a:r>
                      <a:r>
                        <a:rPr lang="en-US" sz="2800" b="1" baseline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thế lính  Hoàng Sa</a:t>
                      </a:r>
                      <a:endParaRPr lang="en-US" sz="2800" b="1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776509"/>
                  </a:ext>
                </a:extLst>
              </a:tr>
              <a:tr h="950219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Địa điểm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735817"/>
                  </a:ext>
                </a:extLst>
              </a:tr>
              <a:tr h="1052946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 gian tổ</a:t>
                      </a:r>
                      <a:r>
                        <a:rPr lang="en-US" sz="2800" b="1" baseline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chức</a:t>
                      </a:r>
                      <a:endParaRPr lang="en-US" sz="28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49698"/>
                  </a:ext>
                </a:extLst>
              </a:tr>
              <a:tr h="1534292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số</a:t>
                      </a:r>
                      <a:r>
                        <a:rPr lang="en-US" sz="2800" b="1" baseline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hoạt động trong lễ hội</a:t>
                      </a:r>
                      <a:endParaRPr lang="en-US" sz="28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172121"/>
                  </a:ext>
                </a:extLst>
              </a:tr>
              <a:tr h="1841863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Ý</a:t>
                      </a:r>
                      <a:r>
                        <a:rPr lang="en-US" sz="2800" b="1" baseline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nghĩa của lễ hội</a:t>
                      </a:r>
                      <a:endParaRPr lang="en-US" sz="28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221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70017" y="1329417"/>
            <a:ext cx="3359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Lăng thờ cá Ông Nam Hải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6164" y="2296320"/>
            <a:ext cx="3477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 2 hoặc 5 Âm lịch hàng năm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9182" y="3359737"/>
            <a:ext cx="3530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Lễ nghinh thần, lễ tế thần, lễ ra quân đánh bắt hải sản.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9182" y="4854042"/>
            <a:ext cx="3581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Tỏ lòng biết ơn, cầu quốc thái dân an, mưa thuận gió hoà, mùa màng bội thu.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3655" y="1296319"/>
            <a:ext cx="3032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Khu đền tháp Chăm</a:t>
            </a: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6587" y="2297907"/>
            <a:ext cx="33136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 9-10 hằng năm (tháng 7 lịch Chăm)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5865" y="3340070"/>
            <a:ext cx="315883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Nghi lễ trang trọng trên đền tháp và phần hội với nhiều trò chơi dân gian.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2531" y="4854042"/>
            <a:ext cx="312216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Tưởng nhớ đến các vị thần và cấu mong mưa thuận gió hoà, mùa màng thuận lợi, vạn vật sinh sôi,…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0126" y="1314028"/>
            <a:ext cx="2770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 làng trên đảo Lý Sơn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70126" y="2261008"/>
            <a:ext cx="271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 2, 3 Âm lịch hàng năm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00754" y="3433733"/>
            <a:ext cx="25248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Tế lễ cổ truyền, lễ đua thuyền tứ linh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20199" y="4871327"/>
            <a:ext cx="2664823" cy="189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nhằm tri ân Hải đội Hoàng Sa năm xưa, đồng thời giáo dục thế hệ trẻ về trách nhiệm giữ gìn biển đảo quê hương</a:t>
            </a:r>
          </a:p>
        </p:txBody>
      </p:sp>
    </p:spTree>
    <p:extLst>
      <p:ext uri="{BB962C8B-B14F-4D97-AF65-F5344CB8AC3E}">
        <p14:creationId xmlns:p14="http://schemas.microsoft.com/office/powerpoint/2010/main" val="1116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10" y="2149566"/>
            <a:ext cx="10162375" cy="24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7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79" y="332419"/>
            <a:ext cx="10931856" cy="1444129"/>
            <a:chOff x="891092" y="916590"/>
            <a:chExt cx="10531413" cy="2762547"/>
          </a:xfrm>
        </p:grpSpPr>
        <p:sp>
          <p:nvSpPr>
            <p:cNvPr id="3" name="Rounded Rectangle 2"/>
            <p:cNvSpPr/>
            <p:nvPr/>
          </p:nvSpPr>
          <p:spPr>
            <a:xfrm>
              <a:off x="891092" y="916590"/>
              <a:ext cx="10531413" cy="2762547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23460" y="946455"/>
              <a:ext cx="10257401" cy="22961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Vẽ sơ đồ tư duy về một số nét nổi bật của văn hóa vùng Duyên hải miền Trung (theo gợi ý dưới đây)</a:t>
              </a:r>
              <a:endPara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4517" y="1983316"/>
            <a:ext cx="11342637" cy="4757118"/>
            <a:chOff x="284517" y="1983316"/>
            <a:chExt cx="11342637" cy="4757118"/>
          </a:xfrm>
        </p:grpSpPr>
        <p:sp>
          <p:nvSpPr>
            <p:cNvPr id="5" name="Rounded Rectangle 4"/>
            <p:cNvSpPr/>
            <p:nvPr/>
          </p:nvSpPr>
          <p:spPr>
            <a:xfrm>
              <a:off x="284517" y="3611819"/>
              <a:ext cx="2119050" cy="1444129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Nét nổi bật văn hóa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62045" y="2373212"/>
              <a:ext cx="3433581" cy="1057096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Vùng đất của nhiều di sản thế giới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21576" y="5187510"/>
              <a:ext cx="3344091" cy="998437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Vùng đất của nhiều lễ hội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445830" y="1983316"/>
              <a:ext cx="4181323" cy="576506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Phố cổ Hội An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445830" y="2696361"/>
              <a:ext cx="4181324" cy="576506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Nhã nhạc cung đình Huế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445830" y="3409405"/>
              <a:ext cx="4181323" cy="821155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Vườn quốc gia Phong Nha – Kẻ Bàng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445830" y="4471604"/>
              <a:ext cx="4181323" cy="576506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Lễ Rước cá Ông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445830" y="5184649"/>
              <a:ext cx="4181323" cy="576506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Lễ hội Ka-tê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445830" y="5897694"/>
              <a:ext cx="4181323" cy="842740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66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Lễ Khào lề thế lính Hoàng Sa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403567" y="3433169"/>
              <a:ext cx="516956" cy="900715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417004" y="4333883"/>
              <a:ext cx="757270" cy="850766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6136207" y="2282298"/>
              <a:ext cx="1280162" cy="1426091"/>
              <a:chOff x="6309358" y="2376072"/>
              <a:chExt cx="1280162" cy="1426091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309358" y="3089118"/>
                <a:ext cx="1280162" cy="0"/>
              </a:xfrm>
              <a:prstGeom prst="line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lbow Connector 16"/>
              <p:cNvCxnSpPr/>
              <p:nvPr/>
            </p:nvCxnSpPr>
            <p:spPr>
              <a:xfrm rot="16200000" flipH="1">
                <a:off x="6556434" y="2769077"/>
                <a:ext cx="1426090" cy="640081"/>
              </a:xfrm>
              <a:prstGeom prst="bentConnector2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7"/>
              <p:cNvCxnSpPr/>
              <p:nvPr/>
            </p:nvCxnSpPr>
            <p:spPr>
              <a:xfrm rot="5400000" flipH="1" flipV="1">
                <a:off x="6556435" y="2769076"/>
                <a:ext cx="1426090" cy="640081"/>
              </a:xfrm>
              <a:prstGeom prst="bentConnector2">
                <a:avLst/>
              </a:prstGeom>
              <a:ln w="381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>
              <a:off x="6165668" y="5472903"/>
              <a:ext cx="1280162" cy="0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rot="16200000" flipH="1">
              <a:off x="6412744" y="5152862"/>
              <a:ext cx="1426090" cy="640081"/>
            </a:xfrm>
            <a:prstGeom prst="bentConnector2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5400000" flipH="1" flipV="1">
              <a:off x="6412745" y="5152861"/>
              <a:ext cx="1426090" cy="640081"/>
            </a:xfrm>
            <a:prstGeom prst="bentConnector2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790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384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UTM Azuki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Thu Trang</cp:lastModifiedBy>
  <cp:revision>18</cp:revision>
  <dcterms:created xsi:type="dcterms:W3CDTF">2023-12-17T15:09:28Z</dcterms:created>
  <dcterms:modified xsi:type="dcterms:W3CDTF">2024-02-01T05:45:21Z</dcterms:modified>
</cp:coreProperties>
</file>