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0D5B-652C-4379-A2FC-1AE7AFD5BA1D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2A01-3368-4F46-B945-5EA79EC0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40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71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thẻ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về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vị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1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chia </a:t>
            </a:r>
            <a:r>
              <a:rPr lang="en-US" dirty="0" err="1"/>
              <a:t>sẻ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8E27-1BB1-4BA4-8FB4-15666E79B0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2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3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7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1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3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9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6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9E23-DA67-4EEA-B355-CA036E7BDD6F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1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062" y="1942313"/>
            <a:ext cx="3199790" cy="3199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969" y="1942313"/>
            <a:ext cx="8995848" cy="22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062" y="1942313"/>
            <a:ext cx="3199790" cy="3199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338" y="2366109"/>
            <a:ext cx="8294844" cy="19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68132" y="760031"/>
            <a:ext cx="4927026" cy="2375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0" y="3135966"/>
            <a:ext cx="93033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60120" y="2246807"/>
            <a:ext cx="2671760" cy="12883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814" y="1479576"/>
            <a:ext cx="3560373" cy="13473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124" y="0"/>
            <a:ext cx="6931753" cy="17375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948" y="3217087"/>
            <a:ext cx="8596105" cy="24447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702" y="5622167"/>
            <a:ext cx="281659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bg1"/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10" y="211283"/>
            <a:ext cx="10430381" cy="64354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413060" y="443736"/>
            <a:ext cx="749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79" name="Group 78"/>
          <p:cNvGrpSpPr/>
          <p:nvPr/>
        </p:nvGrpSpPr>
        <p:grpSpPr>
          <a:xfrm rot="21057294">
            <a:off x="506238" y="1806298"/>
            <a:ext cx="1841963" cy="1748592"/>
            <a:chOff x="669736" y="1754847"/>
            <a:chExt cx="1841963" cy="174859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t="4667" r="64666" b="63185"/>
            <a:stretch/>
          </p:blipFill>
          <p:spPr>
            <a:xfrm rot="7047270">
              <a:off x="716422" y="1708161"/>
              <a:ext cx="1748592" cy="18419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022" y="2035787"/>
              <a:ext cx="1670449" cy="1176630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2854887" y="1795409"/>
            <a:ext cx="1572653" cy="1568462"/>
            <a:chOff x="3276110" y="1884369"/>
            <a:chExt cx="1572653" cy="156846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9" t="37885" r="4773" b="34741"/>
            <a:stretch/>
          </p:blipFill>
          <p:spPr>
            <a:xfrm rot="9348374">
              <a:off x="3276110" y="1884369"/>
              <a:ext cx="1572653" cy="15684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7190" y="2109709"/>
              <a:ext cx="1438781" cy="1176630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1495747" y="5168542"/>
            <a:ext cx="1841963" cy="1748592"/>
            <a:chOff x="-383143" y="3491935"/>
            <a:chExt cx="1841963" cy="174859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" t="65704" r="65407" b="2148"/>
            <a:stretch/>
          </p:blipFill>
          <p:spPr>
            <a:xfrm rot="6352249">
              <a:off x="-336457" y="3445249"/>
              <a:ext cx="1748592" cy="184196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84802" y="3833072"/>
              <a:ext cx="1420491" cy="1182727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61360" y="3940448"/>
            <a:ext cx="1748592" cy="2080129"/>
            <a:chOff x="112693" y="4512595"/>
            <a:chExt cx="1748592" cy="208012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79" t="1843" r="5702" b="61852"/>
            <a:stretch/>
          </p:blipFill>
          <p:spPr>
            <a:xfrm rot="1436216">
              <a:off x="112693" y="4512595"/>
              <a:ext cx="1748592" cy="208012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7040" y="5089510"/>
              <a:ext cx="1420491" cy="118272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725344" y="3136635"/>
            <a:ext cx="1841963" cy="1748592"/>
            <a:chOff x="1624002" y="3206068"/>
            <a:chExt cx="1841963" cy="174859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1" t="36074" r="64370" b="31778"/>
            <a:stretch/>
          </p:blipFill>
          <p:spPr>
            <a:xfrm rot="15050195">
              <a:off x="1670688" y="3159382"/>
              <a:ext cx="1748592" cy="184196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4584" y="3621994"/>
              <a:ext cx="1408298" cy="1182727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4889231" y="4989885"/>
            <a:ext cx="1748592" cy="1841963"/>
            <a:chOff x="4635003" y="5147688"/>
            <a:chExt cx="1748592" cy="184196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90" t="67926" r="34591" b="-74"/>
            <a:stretch/>
          </p:blipFill>
          <p:spPr>
            <a:xfrm rot="19490239">
              <a:off x="4635003" y="5147688"/>
              <a:ext cx="1748592" cy="184196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56225" y="5459060"/>
              <a:ext cx="1426588" cy="1176630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3274757" y="4943752"/>
            <a:ext cx="1557036" cy="1555168"/>
            <a:chOff x="1905014" y="5083603"/>
            <a:chExt cx="1557036" cy="155516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5" t="35630" r="32666" b="32222"/>
            <a:stretch/>
          </p:blipFill>
          <p:spPr>
            <a:xfrm>
              <a:off x="1985715" y="5083603"/>
              <a:ext cx="1476335" cy="155516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05014" y="5318057"/>
              <a:ext cx="1536325" cy="1182727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5269355" y="2613531"/>
            <a:ext cx="1748592" cy="1841963"/>
            <a:chOff x="6172841" y="1563307"/>
            <a:chExt cx="1748592" cy="184196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0" t="66000" r="4221" b="1852"/>
            <a:stretch/>
          </p:blipFill>
          <p:spPr>
            <a:xfrm rot="563981">
              <a:off x="6172841" y="1563307"/>
              <a:ext cx="1748592" cy="1841963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11874" y="2049787"/>
              <a:ext cx="1408298" cy="1182727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3675056" y="3019467"/>
            <a:ext cx="1748592" cy="1841963"/>
            <a:chOff x="3452713" y="3963681"/>
            <a:chExt cx="1748592" cy="184196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2593" r="33406" b="65259"/>
            <a:stretch/>
          </p:blipFill>
          <p:spPr>
            <a:xfrm rot="1764229">
              <a:off x="3452713" y="3963681"/>
              <a:ext cx="1748592" cy="184196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3370" y="4476943"/>
              <a:ext cx="1426588" cy="1182727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6521527" y="907625"/>
            <a:ext cx="2949870" cy="2706690"/>
            <a:chOff x="6007462" y="315095"/>
            <a:chExt cx="2949870" cy="2706690"/>
          </a:xfrm>
        </p:grpSpPr>
        <p:pic>
          <p:nvPicPr>
            <p:cNvPr id="89" name="图片 7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6007462" y="315095"/>
              <a:ext cx="2949870" cy="1422501"/>
            </a:xfrm>
            <a:prstGeom prst="rect">
              <a:avLst/>
            </a:prstGeom>
          </p:spPr>
        </p:pic>
        <p:sp>
          <p:nvSpPr>
            <p:cNvPr id="88" name="Freeform 23"/>
            <p:cNvSpPr/>
            <p:nvPr/>
          </p:nvSpPr>
          <p:spPr bwMode="auto">
            <a:xfrm>
              <a:off x="6427372" y="1381705"/>
              <a:ext cx="1834802" cy="1640080"/>
            </a:xfrm>
            <a:custGeom>
              <a:avLst/>
              <a:gdLst>
                <a:gd name="T0" fmla="*/ 167 w 511"/>
                <a:gd name="T1" fmla="*/ 459 h 459"/>
                <a:gd name="T2" fmla="*/ 101 w 511"/>
                <a:gd name="T3" fmla="*/ 420 h 459"/>
                <a:gd name="T4" fmla="*/ 12 w 511"/>
                <a:gd name="T5" fmla="*/ 267 h 459"/>
                <a:gd name="T6" fmla="*/ 12 w 511"/>
                <a:gd name="T7" fmla="*/ 191 h 459"/>
                <a:gd name="T8" fmla="*/ 101 w 511"/>
                <a:gd name="T9" fmla="*/ 38 h 459"/>
                <a:gd name="T10" fmla="*/ 167 w 511"/>
                <a:gd name="T11" fmla="*/ 0 h 459"/>
                <a:gd name="T12" fmla="*/ 344 w 511"/>
                <a:gd name="T13" fmla="*/ 0 h 459"/>
                <a:gd name="T14" fmla="*/ 410 w 511"/>
                <a:gd name="T15" fmla="*/ 38 h 459"/>
                <a:gd name="T16" fmla="*/ 498 w 511"/>
                <a:gd name="T17" fmla="*/ 191 h 459"/>
                <a:gd name="T18" fmla="*/ 498 w 511"/>
                <a:gd name="T19" fmla="*/ 267 h 459"/>
                <a:gd name="T20" fmla="*/ 410 w 511"/>
                <a:gd name="T21" fmla="*/ 420 h 459"/>
                <a:gd name="T22" fmla="*/ 344 w 511"/>
                <a:gd name="T23" fmla="*/ 459 h 459"/>
                <a:gd name="T24" fmla="*/ 167 w 511"/>
                <a:gd name="T25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459">
                  <a:moveTo>
                    <a:pt x="167" y="459"/>
                  </a:moveTo>
                  <a:cubicBezTo>
                    <a:pt x="141" y="459"/>
                    <a:pt x="113" y="443"/>
                    <a:pt x="101" y="420"/>
                  </a:cubicBezTo>
                  <a:cubicBezTo>
                    <a:pt x="12" y="267"/>
                    <a:pt x="12" y="267"/>
                    <a:pt x="12" y="267"/>
                  </a:cubicBezTo>
                  <a:cubicBezTo>
                    <a:pt x="0" y="245"/>
                    <a:pt x="0" y="213"/>
                    <a:pt x="12" y="19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3" y="16"/>
                    <a:pt x="141" y="0"/>
                    <a:pt x="167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69" y="0"/>
                    <a:pt x="397" y="16"/>
                    <a:pt x="410" y="38"/>
                  </a:cubicBezTo>
                  <a:cubicBezTo>
                    <a:pt x="498" y="191"/>
                    <a:pt x="498" y="191"/>
                    <a:pt x="498" y="191"/>
                  </a:cubicBezTo>
                  <a:cubicBezTo>
                    <a:pt x="511" y="213"/>
                    <a:pt x="511" y="245"/>
                    <a:pt x="498" y="267"/>
                  </a:cubicBezTo>
                  <a:cubicBezTo>
                    <a:pt x="410" y="420"/>
                    <a:pt x="410" y="420"/>
                    <a:pt x="410" y="420"/>
                  </a:cubicBezTo>
                  <a:cubicBezTo>
                    <a:pt x="397" y="443"/>
                    <a:pt x="369" y="459"/>
                    <a:pt x="344" y="459"/>
                  </a:cubicBezTo>
                  <a:lnTo>
                    <a:pt x="167" y="459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anchor="ctr"/>
            <a:lstStyle/>
            <a:p>
              <a:pPr algn="ctr" defTabSz="913256">
                <a:defRPr/>
              </a:pPr>
              <a:r>
                <a:rPr lang="en-US" altLang="zh-CN" sz="2800" b="1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Thảo</a:t>
              </a:r>
              <a:r>
                <a:rPr lang="en-US" altLang="zh-CN" sz="28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1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luận</a:t>
              </a:r>
              <a:endParaRPr lang="en-US" altLang="zh-CN" sz="2800" b="1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  <a:p>
              <a:pPr algn="ctr" defTabSz="913256">
                <a:defRPr/>
              </a:pPr>
              <a:r>
                <a:rPr lang="en-US" altLang="zh-CN" sz="2800" b="1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nhóm</a:t>
              </a:r>
              <a:endParaRPr lang="zh-CN" altLang="en-US" sz="2800" b="1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412816" y="698055"/>
            <a:ext cx="7010933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+mn-ea"/>
                <a:sym typeface="+mn-lt"/>
              </a:rPr>
              <a:t>Từ</a:t>
            </a:r>
            <a:r>
              <a:rPr lang="en-US" altLang="zh-CN" sz="66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+mn-ea"/>
                <a:sym typeface="+mn-lt"/>
              </a:rPr>
              <a:t> </a:t>
            </a:r>
            <a:r>
              <a:rPr lang="en-US" altLang="zh-CN" sz="66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+mn-ea"/>
                <a:sym typeface="+mn-lt"/>
              </a:rPr>
              <a:t>chỉ</a:t>
            </a:r>
            <a:r>
              <a:rPr lang="en-US" altLang="zh-CN" sz="66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+mn-ea"/>
                <a:sym typeface="+mn-lt"/>
              </a:rPr>
              <a:t> </a:t>
            </a:r>
            <a:r>
              <a:rPr lang="en-US" altLang="zh-CN" sz="66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+mn-ea"/>
                <a:sym typeface="+mn-lt"/>
              </a:rPr>
              <a:t>hoạt</a:t>
            </a:r>
            <a:r>
              <a:rPr lang="en-US" altLang="zh-CN" sz="66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+mn-ea"/>
                <a:sym typeface="+mn-lt"/>
              </a:rPr>
              <a:t> </a:t>
            </a:r>
            <a:r>
              <a:rPr lang="en-US" altLang="zh-CN" sz="66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+mn-ea"/>
                <a:sym typeface="+mn-lt"/>
              </a:rPr>
              <a:t>động</a:t>
            </a:r>
            <a:endParaRPr lang="zh-CN" altLang="en-US" sz="6600" dirty="0">
              <a:solidFill>
                <a:srgbClr val="117D5C"/>
              </a:solidFill>
              <a:latin typeface="UVF Connie" panose="04030505020202020503" pitchFamily="82" charset="0"/>
              <a:ea typeface="微软雅黑"/>
              <a:cs typeface="+mn-ea"/>
              <a:sym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4528725" y="1791314"/>
            <a:ext cx="2905129" cy="15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46"/>
          <p:cNvSpPr/>
          <p:nvPr/>
        </p:nvSpPr>
        <p:spPr bwMode="auto">
          <a:xfrm>
            <a:off x="2670607" y="2031212"/>
            <a:ext cx="3247676" cy="3656471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62AB71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endParaRPr lang="zh-CN" altLang="en-US" sz="1599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Freeform 46"/>
          <p:cNvSpPr/>
          <p:nvPr/>
        </p:nvSpPr>
        <p:spPr bwMode="auto">
          <a:xfrm>
            <a:off x="6349894" y="2031212"/>
            <a:ext cx="3247676" cy="3656471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117D5C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endParaRPr lang="zh-CN" altLang="en-US" sz="1599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168430" y="3000296"/>
            <a:ext cx="1933306" cy="171830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62AB71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r>
              <a:rPr lang="en-US" altLang="zh-CN" sz="4400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Người</a:t>
            </a:r>
            <a:endParaRPr lang="zh-CN" altLang="en-US" sz="4400" dirty="0">
              <a:solidFill>
                <a:srgbClr val="FFFFFF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9166442" y="3000296"/>
            <a:ext cx="1933306" cy="171830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17D5C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r>
              <a:rPr lang="en-US" altLang="zh-CN" sz="4400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Vật</a:t>
            </a:r>
            <a:endParaRPr lang="zh-CN" altLang="en-US" sz="4400" dirty="0">
              <a:solidFill>
                <a:srgbClr val="FFFFFF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 rot="21057294">
            <a:off x="-196210" y="3646812"/>
            <a:ext cx="1841963" cy="1748592"/>
            <a:chOff x="669736" y="1754847"/>
            <a:chExt cx="1841963" cy="174859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t="4667" r="64666" b="63185"/>
            <a:stretch/>
          </p:blipFill>
          <p:spPr>
            <a:xfrm rot="7047270">
              <a:off x="716422" y="1708161"/>
              <a:ext cx="1748592" cy="18419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022" y="2035787"/>
              <a:ext cx="1670449" cy="117663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51917" y="5037234"/>
            <a:ext cx="1572653" cy="1568462"/>
            <a:chOff x="3276110" y="1884369"/>
            <a:chExt cx="1572653" cy="156846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9" t="37885" r="4773" b="34741"/>
            <a:stretch/>
          </p:blipFill>
          <p:spPr>
            <a:xfrm rot="9348374">
              <a:off x="3276110" y="1884369"/>
              <a:ext cx="1572653" cy="156846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7190" y="2109709"/>
              <a:ext cx="1438781" cy="117663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0631074" y="4023531"/>
            <a:ext cx="1841963" cy="1748592"/>
            <a:chOff x="-383143" y="3491935"/>
            <a:chExt cx="1841963" cy="174859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" t="65704" r="65407" b="2148"/>
            <a:stretch/>
          </p:blipFill>
          <p:spPr>
            <a:xfrm rot="6352249">
              <a:off x="-336457" y="3445249"/>
              <a:ext cx="1748592" cy="184196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84802" y="3833072"/>
              <a:ext cx="1420491" cy="118272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022225" y="5026601"/>
            <a:ext cx="1748592" cy="2080129"/>
            <a:chOff x="112693" y="4512595"/>
            <a:chExt cx="1748592" cy="208012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79" t="1843" r="5702" b="61852"/>
            <a:stretch/>
          </p:blipFill>
          <p:spPr>
            <a:xfrm rot="1436216">
              <a:off x="112693" y="4512595"/>
              <a:ext cx="1748592" cy="20801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7040" y="5089510"/>
              <a:ext cx="1420491" cy="118272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327162" y="5127351"/>
            <a:ext cx="1841963" cy="1748592"/>
            <a:chOff x="1624002" y="3206068"/>
            <a:chExt cx="1841963" cy="174859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1" t="36074" r="64370" b="31778"/>
            <a:stretch/>
          </p:blipFill>
          <p:spPr>
            <a:xfrm rot="15050195">
              <a:off x="1670688" y="3159382"/>
              <a:ext cx="1748592" cy="184196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54584" y="3621994"/>
              <a:ext cx="1408298" cy="118272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772681" y="5166979"/>
            <a:ext cx="1748592" cy="1841963"/>
            <a:chOff x="4635003" y="5147688"/>
            <a:chExt cx="1748592" cy="184196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90" t="67926" r="34591" b="-74"/>
            <a:stretch/>
          </p:blipFill>
          <p:spPr>
            <a:xfrm rot="19490239">
              <a:off x="4635003" y="5147688"/>
              <a:ext cx="1748592" cy="184196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6225" y="5459060"/>
              <a:ext cx="1426588" cy="117663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8363273" y="5197310"/>
            <a:ext cx="1557036" cy="1555168"/>
            <a:chOff x="1905014" y="5083603"/>
            <a:chExt cx="1557036" cy="155516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5" t="35630" r="32666" b="32222"/>
            <a:stretch/>
          </p:blipFill>
          <p:spPr>
            <a:xfrm>
              <a:off x="1985715" y="5083603"/>
              <a:ext cx="1476335" cy="155516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05014" y="5318057"/>
              <a:ext cx="1536325" cy="1182727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336127" y="5166978"/>
            <a:ext cx="1748592" cy="1841963"/>
            <a:chOff x="6172841" y="1563307"/>
            <a:chExt cx="1748592" cy="184196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0" t="66000" r="4221" b="1852"/>
            <a:stretch/>
          </p:blipFill>
          <p:spPr>
            <a:xfrm rot="563981">
              <a:off x="6172841" y="1563307"/>
              <a:ext cx="1748592" cy="184196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11874" y="2049787"/>
              <a:ext cx="1408298" cy="118272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872703" y="5080666"/>
            <a:ext cx="1748592" cy="1841963"/>
            <a:chOff x="3452713" y="3963681"/>
            <a:chExt cx="1748592" cy="184196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5" t="2593" r="33406" b="65259"/>
            <a:stretch/>
          </p:blipFill>
          <p:spPr>
            <a:xfrm rot="1764229">
              <a:off x="3452713" y="3963681"/>
              <a:ext cx="1748592" cy="18419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33370" y="4476943"/>
              <a:ext cx="1426588" cy="1182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2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8 L 0 -0.1481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3857 L 0 7.37427E-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8 L 0 -0.1481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3857 L 0 7.3742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4206 -0.25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53868 -0.3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31914 -0.468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12213 -0.276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9519 -0.423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3047 -0.247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30651 -0.314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47891 -0.1800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0704 -0.2733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bg1"/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709" y="463666"/>
            <a:ext cx="11715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0" y="1897896"/>
            <a:ext cx="6319520" cy="4529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415" y="1201437"/>
            <a:ext cx="4826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nỗi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nỗi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sợ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sợ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sợ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diều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Thoáng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800" y="5976111"/>
            <a:ext cx="287146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165252" y="2996234"/>
            <a:ext cx="5537512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Trạng</a:t>
            </a:r>
            <a:r>
              <a:rPr lang="en-US" altLang="zh-CN" sz="60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0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thái</a:t>
            </a:r>
            <a:r>
              <a:rPr lang="en-US" altLang="zh-CN" sz="60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0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cảm</a:t>
            </a:r>
            <a:r>
              <a:rPr lang="en-US" altLang="zh-CN" sz="60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0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xúc</a:t>
            </a:r>
            <a:endParaRPr lang="zh-CN" altLang="en-US" sz="6000" dirty="0">
              <a:solidFill>
                <a:srgbClr val="117D5C"/>
              </a:solidFill>
              <a:latin typeface="UVF Connie" panose="04030505020202020503" pitchFamily="82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 flipV="1">
            <a:off x="4419560" y="3457465"/>
            <a:ext cx="2905129" cy="15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080834" y="2015060"/>
            <a:ext cx="2537691" cy="709490"/>
            <a:chOff x="857249" y="1682281"/>
            <a:chExt cx="1903856" cy="532282"/>
          </a:xfrm>
        </p:grpSpPr>
        <p:sp>
          <p:nvSpPr>
            <p:cNvPr id="6" name="五边形 5"/>
            <p:cNvSpPr/>
            <p:nvPr/>
          </p:nvSpPr>
          <p:spPr>
            <a:xfrm>
              <a:off x="857249" y="1714500"/>
              <a:ext cx="1903856" cy="500063"/>
            </a:xfrm>
            <a:prstGeom prst="homePlate">
              <a:avLst/>
            </a:prstGeom>
            <a:solidFill>
              <a:srgbClr val="62AB71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57">
                <a:defRPr/>
              </a:pPr>
              <a:endParaRPr lang="zh-CN" altLang="en-US" sz="3600" kern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00328" y="1682281"/>
              <a:ext cx="662844" cy="484877"/>
            </a:xfrm>
            <a:prstGeom prst="rect">
              <a:avLst/>
            </a:prstGeom>
          </p:spPr>
          <p:txBody>
            <a:bodyPr wrap="none" lIns="91412" tIns="45706" rIns="91412" bIns="45706">
              <a:spAutoFit/>
            </a:bodyPr>
            <a:lstStyle/>
            <a:p>
              <a:pPr algn="ctr" defTabSz="1217957">
                <a:defRPr/>
              </a:pPr>
              <a:r>
                <a:rPr lang="en-US" altLang="zh-CN" sz="3600" b="1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yêu</a:t>
              </a:r>
              <a:endParaRPr lang="en-US" altLang="zh-CN" sz="3600" b="1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80834" y="3080655"/>
            <a:ext cx="2537691" cy="666545"/>
            <a:chOff x="857249" y="2481722"/>
            <a:chExt cx="1903856" cy="500063"/>
          </a:xfrm>
        </p:grpSpPr>
        <p:sp>
          <p:nvSpPr>
            <p:cNvPr id="12" name="五边形 11"/>
            <p:cNvSpPr/>
            <p:nvPr/>
          </p:nvSpPr>
          <p:spPr>
            <a:xfrm>
              <a:off x="857249" y="2481722"/>
              <a:ext cx="1903856" cy="500063"/>
            </a:xfrm>
            <a:prstGeom prst="homePlate">
              <a:avLst/>
            </a:prstGeom>
            <a:solidFill>
              <a:srgbClr val="117D5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57">
                <a:defRPr/>
              </a:pPr>
              <a:endParaRPr lang="zh-CN" altLang="en-US" sz="3600" kern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26603" y="2492606"/>
              <a:ext cx="410293" cy="484877"/>
            </a:xfrm>
            <a:prstGeom prst="rect">
              <a:avLst/>
            </a:prstGeom>
          </p:spPr>
          <p:txBody>
            <a:bodyPr wrap="none" lIns="91412" tIns="45706" rIns="91412" bIns="45706">
              <a:spAutoFit/>
            </a:bodyPr>
            <a:lstStyle/>
            <a:p>
              <a:pPr algn="ctr" defTabSz="1217957">
                <a:defRPr/>
              </a:pPr>
              <a:r>
                <a:rPr lang="en-US" altLang="zh-CN" sz="36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lo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80834" y="4101460"/>
            <a:ext cx="2537691" cy="668387"/>
            <a:chOff x="857249" y="3247562"/>
            <a:chExt cx="1903856" cy="501445"/>
          </a:xfrm>
        </p:grpSpPr>
        <p:sp>
          <p:nvSpPr>
            <p:cNvPr id="16" name="五边形 15"/>
            <p:cNvSpPr/>
            <p:nvPr/>
          </p:nvSpPr>
          <p:spPr>
            <a:xfrm>
              <a:off x="857249" y="3248944"/>
              <a:ext cx="1903856" cy="500063"/>
            </a:xfrm>
            <a:prstGeom prst="homePlate">
              <a:avLst/>
            </a:prstGeom>
            <a:solidFill>
              <a:srgbClr val="62AB71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57">
                <a:defRPr/>
              </a:pPr>
              <a:endParaRPr lang="zh-CN" altLang="en-US" sz="3600" kern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83908" y="3247562"/>
              <a:ext cx="495680" cy="484877"/>
            </a:xfrm>
            <a:prstGeom prst="rect">
              <a:avLst/>
            </a:prstGeom>
          </p:spPr>
          <p:txBody>
            <a:bodyPr wrap="none" lIns="91412" tIns="45706" rIns="91412" bIns="45706">
              <a:spAutoFit/>
            </a:bodyPr>
            <a:lstStyle/>
            <a:p>
              <a:pPr algn="ctr" defTabSz="1217957">
                <a:defRPr/>
              </a:pPr>
              <a:r>
                <a:rPr lang="en-US" altLang="zh-CN" sz="3600" b="1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sợ</a:t>
              </a:r>
              <a:endParaRPr lang="en-US" altLang="zh-CN" sz="3600" b="1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1080834" y="2895948"/>
            <a:ext cx="453288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1080834" y="3924330"/>
            <a:ext cx="45444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5" name="直接连接符 24"/>
          <p:cNvCxnSpPr/>
          <p:nvPr/>
        </p:nvCxnSpPr>
        <p:spPr>
          <a:xfrm>
            <a:off x="1080834" y="4952713"/>
            <a:ext cx="4498163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093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993" y="1524122"/>
            <a:ext cx="3790833" cy="473854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01386" y="2001519"/>
            <a:ext cx="6929174" cy="3014413"/>
            <a:chOff x="3901386" y="2001519"/>
            <a:chExt cx="6929174" cy="3014413"/>
          </a:xfrm>
        </p:grpSpPr>
        <p:grpSp>
          <p:nvGrpSpPr>
            <p:cNvPr id="3" name="Group 2"/>
            <p:cNvGrpSpPr/>
            <p:nvPr/>
          </p:nvGrpSpPr>
          <p:grpSpPr>
            <a:xfrm>
              <a:off x="3901386" y="2001519"/>
              <a:ext cx="6929174" cy="3014413"/>
              <a:chOff x="3718506" y="1981199"/>
              <a:chExt cx="6929174" cy="3014413"/>
            </a:xfrm>
          </p:grpSpPr>
          <p:grpSp>
            <p:nvGrpSpPr>
              <p:cNvPr id="4" name="组合 3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GrpSpPr/>
              <p:nvPr/>
            </p:nvGrpSpPr>
            <p:grpSpPr>
              <a:xfrm>
                <a:off x="3718506" y="1981199"/>
                <a:ext cx="6929174" cy="3014413"/>
                <a:chOff x="2831230" y="1516614"/>
                <a:chExt cx="3573979" cy="1561442"/>
              </a:xfrm>
            </p:grpSpPr>
            <p:sp>
              <p:nvSpPr>
                <p:cNvPr id="5" name="六边形 4"/>
                <p:cNvSpPr/>
                <p:nvPr/>
              </p:nvSpPr>
              <p:spPr>
                <a:xfrm>
                  <a:off x="2831230" y="2004061"/>
                  <a:ext cx="3573979" cy="1073995"/>
                </a:xfrm>
                <a:prstGeom prst="hexagon">
                  <a:avLst>
                    <a:gd name="adj" fmla="val 40053"/>
                    <a:gd name="vf" fmla="val 115470"/>
                  </a:avLst>
                </a:prstGeom>
                <a:noFill/>
                <a:ln>
                  <a:solidFill>
                    <a:srgbClr val="62AB7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256"/>
                  <a:endParaRPr lang="zh-CN" altLang="en-US" sz="1353">
                    <a:solidFill>
                      <a:prstClr val="white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3537812" y="1516614"/>
                  <a:ext cx="2161310" cy="727025"/>
                </a:xfrm>
                <a:prstGeom prst="rect">
                  <a:avLst/>
                </a:prstGeom>
                <a:solidFill>
                  <a:srgbClr val="62AB7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256"/>
                  <a:endParaRPr lang="zh-CN" altLang="en-US" sz="1353">
                    <a:solidFill>
                      <a:prstClr val="white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文本框 6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      <p:cNvSpPr txBox="1"/>
                <p:nvPr/>
              </p:nvSpPr>
              <p:spPr>
                <a:xfrm>
                  <a:off x="3273438" y="2328637"/>
                  <a:ext cx="2780664" cy="62176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 defTabSz="913256"/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Động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từ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là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từ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chỉ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hoạt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động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,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trạng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thái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của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sự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vật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.</a:t>
                  </a:r>
                </a:p>
              </p:txBody>
            </p:sp>
          </p:grp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V="1">
                <a:off x="5730527" y="3086322"/>
                <a:ext cx="2905129" cy="155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6157" y="2001519"/>
              <a:ext cx="3639627" cy="1609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8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bg1"/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6735" y="585455"/>
            <a:ext cx="925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7354" y="1244838"/>
            <a:ext cx="4541659" cy="1871096"/>
            <a:chOff x="187354" y="1546552"/>
            <a:chExt cx="4541659" cy="1871096"/>
          </a:xfrm>
        </p:grpSpPr>
        <p:sp>
          <p:nvSpPr>
            <p:cNvPr id="5" name="矩形 13"/>
            <p:cNvSpPr/>
            <p:nvPr/>
          </p:nvSpPr>
          <p:spPr>
            <a:xfrm>
              <a:off x="385754" y="2644785"/>
              <a:ext cx="4343259" cy="772863"/>
            </a:xfrm>
            <a:prstGeom prst="rect">
              <a:avLst/>
            </a:prstGeom>
            <a:solidFill>
              <a:srgbClr val="62AB7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03">
                <a:defRPr/>
              </a:pP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a.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Yêu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trẻ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,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trẻ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đến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nhà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.</a:t>
              </a:r>
              <a:endParaRPr kumimoji="1" lang="zh-CN" altLang="en-US" sz="3200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9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187354" y="1546552"/>
              <a:ext cx="1279381" cy="117738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729013" y="1329180"/>
            <a:ext cx="7085461" cy="1809461"/>
            <a:chOff x="4729013" y="1619539"/>
            <a:chExt cx="7085461" cy="1809461"/>
          </a:xfrm>
        </p:grpSpPr>
        <p:sp>
          <p:nvSpPr>
            <p:cNvPr id="6" name="矩形 19"/>
            <p:cNvSpPr/>
            <p:nvPr/>
          </p:nvSpPr>
          <p:spPr>
            <a:xfrm>
              <a:off x="4875192" y="2656137"/>
              <a:ext cx="6939282" cy="772863"/>
            </a:xfrm>
            <a:prstGeom prst="rect">
              <a:avLst/>
            </a:prstGeom>
            <a:solidFill>
              <a:srgbClr val="117D5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03">
                <a:defRPr/>
              </a:pP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b.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Thương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người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như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thể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thương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thân</a:t>
              </a:r>
              <a:endParaRPr kumimoji="1" lang="zh-CN" altLang="en-US" sz="3200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4729013" y="1619539"/>
              <a:ext cx="1279381" cy="117738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7886" y="3200241"/>
            <a:ext cx="4343260" cy="1847815"/>
            <a:chOff x="385754" y="3822166"/>
            <a:chExt cx="4343260" cy="1847815"/>
          </a:xfrm>
        </p:grpSpPr>
        <p:sp>
          <p:nvSpPr>
            <p:cNvPr id="7" name="矩形 13"/>
            <p:cNvSpPr/>
            <p:nvPr/>
          </p:nvSpPr>
          <p:spPr>
            <a:xfrm>
              <a:off x="385755" y="4897118"/>
              <a:ext cx="4343259" cy="772863"/>
            </a:xfrm>
            <a:prstGeom prst="rect">
              <a:avLst/>
            </a:prstGeom>
            <a:solidFill>
              <a:srgbClr val="117D5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03">
                <a:defRPr/>
              </a:pP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c.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Uống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nước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nhớ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nguồn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.</a:t>
              </a:r>
              <a:endParaRPr kumimoji="1" lang="zh-CN" altLang="en-US" sz="3200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14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385754" y="3822166"/>
              <a:ext cx="1279381" cy="117738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875192" y="3211594"/>
            <a:ext cx="6939281" cy="1836462"/>
            <a:chOff x="4850013" y="3833518"/>
            <a:chExt cx="6939281" cy="1836462"/>
          </a:xfrm>
        </p:grpSpPr>
        <p:sp>
          <p:nvSpPr>
            <p:cNvPr id="8" name="矩形 19"/>
            <p:cNvSpPr/>
            <p:nvPr/>
          </p:nvSpPr>
          <p:spPr>
            <a:xfrm>
              <a:off x="4850013" y="4897117"/>
              <a:ext cx="6939281" cy="772863"/>
            </a:xfrm>
            <a:prstGeom prst="rect">
              <a:avLst/>
            </a:prstGeom>
            <a:solidFill>
              <a:srgbClr val="62AB7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03">
                <a:defRPr/>
              </a:pP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d.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Đi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ngày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đàng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,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học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sàng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khôn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.</a:t>
              </a:r>
              <a:endParaRPr kumimoji="1" lang="zh-CN" altLang="en-US" sz="3200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1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4850013" y="3833518"/>
              <a:ext cx="1279381" cy="1177381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775504" y="2986267"/>
            <a:ext cx="77388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19743" y="2986267"/>
            <a:ext cx="77388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32385" y="2986267"/>
            <a:ext cx="124620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98329" y="2986267"/>
            <a:ext cx="117676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33383" y="4898580"/>
            <a:ext cx="77388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19743" y="4888933"/>
            <a:ext cx="77388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76642" y="4898580"/>
            <a:ext cx="49495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426062" y="4898580"/>
            <a:ext cx="6674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0308" y="5497582"/>
            <a:ext cx="6088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2800" b="1" dirty="0">
              <a:solidFill>
                <a:srgbClr val="117D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endParaRPr lang="en-US" sz="2800" b="1" dirty="0">
              <a:solidFill>
                <a:srgbClr val="117D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191" y="5214507"/>
            <a:ext cx="4450674" cy="12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bg1"/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10" y="211283"/>
            <a:ext cx="10430381" cy="64354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109" y="514335"/>
            <a:ext cx="717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– 2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27431" y="3211194"/>
            <a:ext cx="6196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431" y="2329489"/>
            <a:ext cx="5936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lo.</a:t>
            </a:r>
          </a:p>
        </p:txBody>
      </p:sp>
    </p:spTree>
    <p:extLst>
      <p:ext uri="{BB962C8B-B14F-4D97-AF65-F5344CB8AC3E}">
        <p14:creationId xmlns:p14="http://schemas.microsoft.com/office/powerpoint/2010/main" val="7963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227</Words>
  <Application>Microsoft Office PowerPoint</Application>
  <PresentationFormat>Widescreen</PresentationFormat>
  <Paragraphs>39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UVF Connie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 Trang</cp:lastModifiedBy>
  <cp:revision>5</cp:revision>
  <dcterms:created xsi:type="dcterms:W3CDTF">2023-09-08T03:55:38Z</dcterms:created>
  <dcterms:modified xsi:type="dcterms:W3CDTF">2023-10-01T06:25:25Z</dcterms:modified>
</cp:coreProperties>
</file>