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4" r:id="rId2"/>
    <p:sldId id="319" r:id="rId3"/>
    <p:sldId id="307" r:id="rId4"/>
    <p:sldId id="437" r:id="rId5"/>
    <p:sldId id="447" r:id="rId6"/>
    <p:sldId id="448" r:id="rId7"/>
    <p:sldId id="449" r:id="rId8"/>
    <p:sldId id="450" r:id="rId9"/>
    <p:sldId id="446" r:id="rId10"/>
    <p:sldId id="438" r:id="rId11"/>
    <p:sldId id="451" r:id="rId12"/>
    <p:sldId id="461" r:id="rId13"/>
    <p:sldId id="462" r:id="rId14"/>
    <p:sldId id="4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185" autoAdjust="0"/>
  </p:normalViewPr>
  <p:slideViewPr>
    <p:cSldViewPr snapToGrid="0">
      <p:cViewPr varScale="1">
        <p:scale>
          <a:sx n="54" d="100"/>
          <a:sy n="54" d="100"/>
        </p:scale>
        <p:origin x="5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40EE-D946-4CD3-8BF2-A3CF81C4D271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55ED0-DA41-4E64-8CB6-ACBC1FAB2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1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6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FC1C-DB2A-48F2-A44B-35F884C7B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E3F06-09C4-483B-AFDF-ED3AFA8CB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F9084-EB1B-48CB-8DA2-AF0111F0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8EA4-4C96-4B7A-B4CB-925097CF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131A2-3FEC-4E2E-A8BA-EA3114AA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88A0-622E-4B17-9140-79E8BAC7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1F217-18CE-46B6-8C2B-07B87362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9099-AC0E-4491-8BAB-ECB2BB79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C9867-3892-4EB6-A3DE-5186CD7A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5C73-1083-4F6D-8E8B-F0591B87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C2718-399A-4D75-95CA-316DD8444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945D2-124D-496B-A56C-241B7DFEF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063B-5F5C-4517-A063-E74C1E25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C4B7-B76C-4B66-BBB8-BC97401F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E17C-7D44-4B87-B0B6-ED8DF59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2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125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6595-BEB5-4BAC-A559-7F212FB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395F-4220-411B-8EA4-E50B406E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03358-299B-403E-907E-7A92D56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A12B-637A-47AE-AFB0-E2702E91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E646-644B-40CC-97E1-28A180C6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FDF0-3A6A-4AC4-8B5C-6E2F82B3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96538-6A78-48ED-8F7A-5FA3188B5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28FC-5E77-4ED0-99C4-35AF36C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2DCD-B12B-49A4-BDF4-10D20EF6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4D0D-C9CE-4429-9C29-135E6223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2410-2BD7-4AC7-A98C-662C5829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A37D-332B-48E4-AC6B-F1AA83D74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BA49B-5A3C-49F8-8C9E-0927A8EF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5684B-6660-4247-9ED1-08033531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AA77-9C3F-494E-AF13-395DCFE8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CD115-C067-472C-ADC2-2724E203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5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DC0C-6BF8-4CC1-B41F-DC5DB3F0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FC2CC-24A4-4A32-9334-6FFB4E151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421A8-A211-443B-9766-37117541B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FB647-6C7C-41E8-89A2-E1B9F9280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7BF6F-F20A-4DBC-A83A-96F5886F5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2109A-124B-42C0-A6AE-14C130DD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C7C37-F997-4B52-821F-37C00FDC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08A4B-5709-4DD5-9795-634A9507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F6D6-8C5B-4B2E-B463-25CA53EB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FC4BC-CA29-442B-B093-68C820DB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D4174-CD24-446F-8504-A9EDFD66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675D5-5735-412F-A8C1-7988DDFD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2F82E-D21F-44B2-A445-7CFAD2C5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B50E9-6D22-40E5-9325-5A2B0353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159E7-8380-4A76-AEAB-C461F12F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3869-D0E3-4531-BA74-A29F366E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95B9-A0F1-498C-A6AE-7203004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D6967-2173-4AAB-8B7D-C6C6DF80A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DC456-1A1B-4395-813D-D8ABCC6F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05DD3-414B-4A49-B42B-566441F5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93C2B-3251-4847-A090-4D13F52A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D798-8DA7-4508-8C7D-98868AEC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26B41-8AF2-4D63-A6FD-B9D8F59AA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1F4EA-2562-46CE-9A56-1256B9BC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5D366-C2A7-445B-9710-78B8DAEA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FA544-2A67-4167-A3B1-F26E2B3A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99431-8EFC-49A6-849E-11757D10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0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22E8A3-1E83-AD34-B775-C7372C4A6C4D}"/>
              </a:ext>
            </a:extLst>
          </p:cNvPr>
          <p:cNvSpPr/>
          <p:nvPr/>
        </p:nvSpPr>
        <p:spPr>
          <a:xfrm>
            <a:off x="1052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4318" y="662932"/>
            <a:ext cx="906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a) Quan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kê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93F2E9E-63B0-11BE-F973-2FFB806C5039}"/>
              </a:ext>
            </a:extLst>
          </p:cNvPr>
          <p:cNvSpPr/>
          <p:nvPr/>
        </p:nvSpPr>
        <p:spPr>
          <a:xfrm>
            <a:off x="535365" y="435026"/>
            <a:ext cx="855286" cy="793699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9CF3-E76D-CDA2-2AA7-6E17C0DB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880635"/>
            <a:ext cx="11630025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8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64198E-7 L 4.72222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22E8A3-1E83-AD34-B775-C7372C4A6C4D}"/>
              </a:ext>
            </a:extLst>
          </p:cNvPr>
          <p:cNvSpPr/>
          <p:nvPr/>
        </p:nvSpPr>
        <p:spPr>
          <a:xfrm>
            <a:off x="1052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9CF3-E76D-CDA2-2AA7-6E17C0DB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823360"/>
            <a:ext cx="11630025" cy="2453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2BA03-4DD9-77EB-052D-402A537E44F3}"/>
              </a:ext>
            </a:extLst>
          </p:cNvPr>
          <p:cNvSpPr txBox="1"/>
          <p:nvPr/>
        </p:nvSpPr>
        <p:spPr>
          <a:xfrm>
            <a:off x="352425" y="3562350"/>
            <a:ext cx="10820400" cy="27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EFD3E-D18C-0A79-41D7-F150EF2C7307}"/>
              </a:ext>
            </a:extLst>
          </p:cNvPr>
          <p:cNvSpPr txBox="1"/>
          <p:nvPr/>
        </p:nvSpPr>
        <p:spPr>
          <a:xfrm>
            <a:off x="590550" y="3267075"/>
            <a:ext cx="10763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b) Đọc bảng cho trong câu a và trả lời các câu hỏi: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Cửa hàng đã nhập về bao nhiêu thùng kem dâu?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Thùng kem loại nào được cửa hàng nhập về nhiều nhất? Thùng kem loại nào được cửa hàng nhập về ít nhất?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Cửa hàng đã nhập về tất cả bao nhiêu thùng kem các loại? </a:t>
            </a:r>
          </a:p>
        </p:txBody>
      </p:sp>
    </p:spTree>
    <p:extLst>
      <p:ext uri="{BB962C8B-B14F-4D97-AF65-F5344CB8AC3E}">
        <p14:creationId xmlns:p14="http://schemas.microsoft.com/office/powerpoint/2010/main" val="270029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64198E-7 L 4.72222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22E8A3-1E83-AD34-B775-C7372C4A6C4D}"/>
              </a:ext>
            </a:extLst>
          </p:cNvPr>
          <p:cNvSpPr/>
          <p:nvPr/>
        </p:nvSpPr>
        <p:spPr>
          <a:xfrm>
            <a:off x="1052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9CF3-E76D-CDA2-2AA7-6E17C0DB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670960"/>
            <a:ext cx="11630025" cy="2453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2BA03-4DD9-77EB-052D-402A537E44F3}"/>
              </a:ext>
            </a:extLst>
          </p:cNvPr>
          <p:cNvSpPr txBox="1"/>
          <p:nvPr/>
        </p:nvSpPr>
        <p:spPr>
          <a:xfrm>
            <a:off x="352425" y="3562350"/>
            <a:ext cx="10820400" cy="27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EFD3E-D18C-0A79-41D7-F150EF2C7307}"/>
              </a:ext>
            </a:extLst>
          </p:cNvPr>
          <p:cNvSpPr txBox="1"/>
          <p:nvPr/>
        </p:nvSpPr>
        <p:spPr>
          <a:xfrm>
            <a:off x="571500" y="3057525"/>
            <a:ext cx="1076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Cửa hàng đã nhập về bao nhiêu thùng kem dâu?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F0A3BB-9BA8-9D4A-E1A3-891B8987FA80}"/>
              </a:ext>
            </a:extLst>
          </p:cNvPr>
          <p:cNvSpPr/>
          <p:nvPr/>
        </p:nvSpPr>
        <p:spPr>
          <a:xfrm>
            <a:off x="5657850" y="1362075"/>
            <a:ext cx="1600200" cy="1228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A69D8-D8E0-39DF-90D7-444C5F17F075}"/>
              </a:ext>
            </a:extLst>
          </p:cNvPr>
          <p:cNvSpPr txBox="1"/>
          <p:nvPr/>
        </p:nvSpPr>
        <p:spPr>
          <a:xfrm>
            <a:off x="1200149" y="3771900"/>
            <a:ext cx="970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Cửa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hàng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về</a:t>
            </a:r>
            <a:r>
              <a:rPr lang="en-US" sz="4000" b="1" dirty="0">
                <a:solidFill>
                  <a:srgbClr val="FF0000"/>
                </a:solidFill>
              </a:rPr>
              <a:t> 5 </a:t>
            </a:r>
            <a:r>
              <a:rPr lang="en-US" sz="4000" b="1" dirty="0" err="1">
                <a:solidFill>
                  <a:srgbClr val="FF0000"/>
                </a:solidFill>
              </a:rPr>
              <a:t>thùng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dâu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733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22E8A3-1E83-AD34-B775-C7372C4A6C4D}"/>
              </a:ext>
            </a:extLst>
          </p:cNvPr>
          <p:cNvSpPr/>
          <p:nvPr/>
        </p:nvSpPr>
        <p:spPr>
          <a:xfrm>
            <a:off x="1052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9CF3-E76D-CDA2-2AA7-6E17C0DB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670960"/>
            <a:ext cx="11630025" cy="2453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2BA03-4DD9-77EB-052D-402A537E44F3}"/>
              </a:ext>
            </a:extLst>
          </p:cNvPr>
          <p:cNvSpPr txBox="1"/>
          <p:nvPr/>
        </p:nvSpPr>
        <p:spPr>
          <a:xfrm>
            <a:off x="352425" y="3562350"/>
            <a:ext cx="10820400" cy="27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EFD3E-D18C-0A79-41D7-F150EF2C7307}"/>
              </a:ext>
            </a:extLst>
          </p:cNvPr>
          <p:cNvSpPr txBox="1"/>
          <p:nvPr/>
        </p:nvSpPr>
        <p:spPr>
          <a:xfrm>
            <a:off x="571500" y="3057525"/>
            <a:ext cx="1076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Thùng kem loại nào được cửa hàng nhập về nhiều nhất? Thùng kem loại nào được cửa hàng nhập về ít nhất?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F0A3BB-9BA8-9D4A-E1A3-891B8987FA80}"/>
              </a:ext>
            </a:extLst>
          </p:cNvPr>
          <p:cNvSpPr/>
          <p:nvPr/>
        </p:nvSpPr>
        <p:spPr>
          <a:xfrm>
            <a:off x="9410699" y="1419225"/>
            <a:ext cx="2276475" cy="1228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A69D8-D8E0-39DF-90D7-444C5F17F075}"/>
              </a:ext>
            </a:extLst>
          </p:cNvPr>
          <p:cNvSpPr txBox="1"/>
          <p:nvPr/>
        </p:nvSpPr>
        <p:spPr>
          <a:xfrm>
            <a:off x="1200149" y="4343400"/>
            <a:ext cx="9705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Thùng kem Sô-cô-la được cửa hàng nhập về nhiều nhất.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Thùng kem va-ni được cửa hàng nhập về ít nhất.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7006B-90D4-892F-C935-EBD3AF55EBD7}"/>
              </a:ext>
            </a:extLst>
          </p:cNvPr>
          <p:cNvSpPr/>
          <p:nvPr/>
        </p:nvSpPr>
        <p:spPr>
          <a:xfrm>
            <a:off x="7381874" y="1400175"/>
            <a:ext cx="1809751" cy="1228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78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22E8A3-1E83-AD34-B775-C7372C4A6C4D}"/>
              </a:ext>
            </a:extLst>
          </p:cNvPr>
          <p:cNvSpPr/>
          <p:nvPr/>
        </p:nvSpPr>
        <p:spPr>
          <a:xfrm>
            <a:off x="1052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9CF3-E76D-CDA2-2AA7-6E17C0DB1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4" y="670960"/>
            <a:ext cx="11630025" cy="2453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2BA03-4DD9-77EB-052D-402A537E44F3}"/>
              </a:ext>
            </a:extLst>
          </p:cNvPr>
          <p:cNvSpPr txBox="1"/>
          <p:nvPr/>
        </p:nvSpPr>
        <p:spPr>
          <a:xfrm>
            <a:off x="352425" y="3562350"/>
            <a:ext cx="10820400" cy="27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EFD3E-D18C-0A79-41D7-F150EF2C7307}"/>
              </a:ext>
            </a:extLst>
          </p:cNvPr>
          <p:cNvSpPr txBox="1"/>
          <p:nvPr/>
        </p:nvSpPr>
        <p:spPr>
          <a:xfrm>
            <a:off x="571500" y="3057525"/>
            <a:ext cx="1076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Cửa hàng đã nhập về tất cả bao nhiêu thùng kem các loại?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A69D8-D8E0-39DF-90D7-444C5F17F075}"/>
              </a:ext>
            </a:extLst>
          </p:cNvPr>
          <p:cNvSpPr txBox="1"/>
          <p:nvPr/>
        </p:nvSpPr>
        <p:spPr>
          <a:xfrm>
            <a:off x="1200149" y="3771900"/>
            <a:ext cx="9705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</a:rPr>
              <a:t>Cửa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hàng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về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loại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 4 + 5 + 3 + 6 = 18 (</a:t>
            </a:r>
            <a:r>
              <a:rPr lang="en-US" sz="4000" b="1" dirty="0" err="1">
                <a:solidFill>
                  <a:srgbClr val="FF0000"/>
                </a:solidFill>
              </a:rPr>
              <a:t>thùng</a:t>
            </a:r>
            <a:r>
              <a:rPr lang="en-US" sz="4000" b="1" dirty="0">
                <a:solidFill>
                  <a:srgbClr val="FF0000"/>
                </a:solidFill>
              </a:rPr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82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8C650F-E69F-4635-A2B1-6250FE25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21223" r="19264" b="212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5399E9-70FF-4640-AC08-E58CA5FAF1AF}"/>
              </a:ext>
            </a:extLst>
          </p:cNvPr>
          <p:cNvSpPr txBox="1"/>
          <p:nvPr/>
        </p:nvSpPr>
        <p:spPr>
          <a:xfrm>
            <a:off x="5400105" y="2001994"/>
            <a:ext cx="139179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/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4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8003A-417C-5F43-D024-B8C72A46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950" y="3081091"/>
            <a:ext cx="939475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268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88E7C1-26C0-A3EA-BA1D-8E82482B2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5" y="481012"/>
            <a:ext cx="9525000" cy="4577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8F51C7-39A6-FF25-D31A-42ADE6618CCF}"/>
              </a:ext>
            </a:extLst>
          </p:cNvPr>
          <p:cNvSpPr txBox="1"/>
          <p:nvPr/>
        </p:nvSpPr>
        <p:spPr>
          <a:xfrm>
            <a:off x="609600" y="5353050"/>
            <a:ext cx="1124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hực hiện theo nhóm hoặc theo tổ: thu thập, phân loại, ghi chép số liệu thống kê về hoạt động ưa thích sau giờ học của các bạn trong tổ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69" y="907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B46A13-F3F6-05C9-25E4-38634B260D93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6D26E-F05B-F292-A13C-102D444D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13" y="499934"/>
            <a:ext cx="8911938" cy="34639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E2D98B-8432-550D-D78E-01E514A86D39}"/>
              </a:ext>
            </a:extLst>
          </p:cNvPr>
          <p:cNvGrpSpPr/>
          <p:nvPr/>
        </p:nvGrpSpPr>
        <p:grpSpPr>
          <a:xfrm>
            <a:off x="0" y="4309316"/>
            <a:ext cx="4416970" cy="2156586"/>
            <a:chOff x="892354" y="3758439"/>
            <a:chExt cx="4278451" cy="2175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1BFC9E-AFCB-0168-54AD-7906D6548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D8733F-466C-A0BA-32B1-F9AFC41EC8AC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6E4A1-5E7D-0841-4573-084009BDA9EB}"/>
              </a:ext>
            </a:extLst>
          </p:cNvPr>
          <p:cNvSpPr/>
          <p:nvPr/>
        </p:nvSpPr>
        <p:spPr>
          <a:xfrm>
            <a:off x="4476750" y="4271709"/>
            <a:ext cx="7096125" cy="2205291"/>
          </a:xfrm>
          <a:custGeom>
            <a:avLst/>
            <a:gdLst>
              <a:gd name="connsiteX0" fmla="*/ 0 w 7096125"/>
              <a:gd name="connsiteY0" fmla="*/ 367556 h 2205291"/>
              <a:gd name="connsiteX1" fmla="*/ 367556 w 7096125"/>
              <a:gd name="connsiteY1" fmla="*/ 0 h 2205291"/>
              <a:gd name="connsiteX2" fmla="*/ 6728569 w 7096125"/>
              <a:gd name="connsiteY2" fmla="*/ 0 h 2205291"/>
              <a:gd name="connsiteX3" fmla="*/ 7096125 w 7096125"/>
              <a:gd name="connsiteY3" fmla="*/ 367556 h 2205291"/>
              <a:gd name="connsiteX4" fmla="*/ 7096125 w 7096125"/>
              <a:gd name="connsiteY4" fmla="*/ 1837735 h 2205291"/>
              <a:gd name="connsiteX5" fmla="*/ 6728569 w 7096125"/>
              <a:gd name="connsiteY5" fmla="*/ 2205291 h 2205291"/>
              <a:gd name="connsiteX6" fmla="*/ 367556 w 7096125"/>
              <a:gd name="connsiteY6" fmla="*/ 2205291 h 2205291"/>
              <a:gd name="connsiteX7" fmla="*/ 0 w 7096125"/>
              <a:gd name="connsiteY7" fmla="*/ 1837735 h 2205291"/>
              <a:gd name="connsiteX8" fmla="*/ 0 w 7096125"/>
              <a:gd name="connsiteY8" fmla="*/ 367556 h 220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6125" h="2205291" fill="none" extrusionOk="0">
                <a:moveTo>
                  <a:pt x="0" y="367556"/>
                </a:moveTo>
                <a:cubicBezTo>
                  <a:pt x="-10210" y="160290"/>
                  <a:pt x="187700" y="26340"/>
                  <a:pt x="367556" y="0"/>
                </a:cubicBezTo>
                <a:cubicBezTo>
                  <a:pt x="2579059" y="-61902"/>
                  <a:pt x="3729345" y="-101778"/>
                  <a:pt x="6728569" y="0"/>
                </a:cubicBezTo>
                <a:cubicBezTo>
                  <a:pt x="6912109" y="-6100"/>
                  <a:pt x="7109459" y="146791"/>
                  <a:pt x="7096125" y="367556"/>
                </a:cubicBezTo>
                <a:cubicBezTo>
                  <a:pt x="7026947" y="887390"/>
                  <a:pt x="6991399" y="1667651"/>
                  <a:pt x="7096125" y="1837735"/>
                </a:cubicBezTo>
                <a:cubicBezTo>
                  <a:pt x="7065583" y="2025779"/>
                  <a:pt x="6926477" y="2181772"/>
                  <a:pt x="6728569" y="2205291"/>
                </a:cubicBezTo>
                <a:cubicBezTo>
                  <a:pt x="5914400" y="2062899"/>
                  <a:pt x="1686616" y="2316392"/>
                  <a:pt x="367556" y="2205291"/>
                </a:cubicBezTo>
                <a:cubicBezTo>
                  <a:pt x="144471" y="2215342"/>
                  <a:pt x="-4607" y="2061738"/>
                  <a:pt x="0" y="1837735"/>
                </a:cubicBezTo>
                <a:cubicBezTo>
                  <a:pt x="80865" y="1314223"/>
                  <a:pt x="-21924" y="660958"/>
                  <a:pt x="0" y="367556"/>
                </a:cubicBezTo>
                <a:close/>
              </a:path>
              <a:path w="7096125" h="2205291" stroke="0" extrusionOk="0">
                <a:moveTo>
                  <a:pt x="0" y="367556"/>
                </a:moveTo>
                <a:cubicBezTo>
                  <a:pt x="-3257" y="160255"/>
                  <a:pt x="159637" y="-8234"/>
                  <a:pt x="367556" y="0"/>
                </a:cubicBezTo>
                <a:cubicBezTo>
                  <a:pt x="3225444" y="-164947"/>
                  <a:pt x="5683472" y="-52288"/>
                  <a:pt x="6728569" y="0"/>
                </a:cubicBezTo>
                <a:cubicBezTo>
                  <a:pt x="6929472" y="-32787"/>
                  <a:pt x="7088048" y="165853"/>
                  <a:pt x="7096125" y="367556"/>
                </a:cubicBezTo>
                <a:cubicBezTo>
                  <a:pt x="7042205" y="908466"/>
                  <a:pt x="7057726" y="1332697"/>
                  <a:pt x="7096125" y="1837735"/>
                </a:cubicBezTo>
                <a:cubicBezTo>
                  <a:pt x="7112181" y="2061461"/>
                  <a:pt x="6927961" y="2198732"/>
                  <a:pt x="6728569" y="2205291"/>
                </a:cubicBezTo>
                <a:cubicBezTo>
                  <a:pt x="3747739" y="2363832"/>
                  <a:pt x="2553420" y="2063455"/>
                  <a:pt x="367556" y="2205291"/>
                </a:cubicBezTo>
                <a:cubicBezTo>
                  <a:pt x="163527" y="2223433"/>
                  <a:pt x="10672" y="2037020"/>
                  <a:pt x="0" y="1837735"/>
                </a:cubicBezTo>
                <a:cubicBezTo>
                  <a:pt x="-103672" y="1266677"/>
                  <a:pt x="-115673" y="748037"/>
                  <a:pt x="0" y="367556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</a:t>
            </a:r>
            <a:r>
              <a:rPr lang="nl-N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ặt câu hỏi và trả lời về thông tin của bảng thống kê: tên bảng thống kê và thông tin trên bảng thống kê, tiêu chí thống kê thể hiện trên bảng, số liệu thống kê trong mỗi ô của bảng thống kê.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39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69" y="907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B46A13-F3F6-05C9-25E4-38634B260D93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6D26E-F05B-F292-A13C-102D444D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13" y="499934"/>
            <a:ext cx="8911938" cy="346395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6E4A1-5E7D-0841-4573-084009BDA9EB}"/>
              </a:ext>
            </a:extLst>
          </p:cNvPr>
          <p:cNvSpPr/>
          <p:nvPr/>
        </p:nvSpPr>
        <p:spPr>
          <a:xfrm>
            <a:off x="2628900" y="4405060"/>
            <a:ext cx="7096125" cy="1205166"/>
          </a:xfrm>
          <a:custGeom>
            <a:avLst/>
            <a:gdLst>
              <a:gd name="connsiteX0" fmla="*/ 0 w 7096125"/>
              <a:gd name="connsiteY0" fmla="*/ 200865 h 1205166"/>
              <a:gd name="connsiteX1" fmla="*/ 200865 w 7096125"/>
              <a:gd name="connsiteY1" fmla="*/ 0 h 1205166"/>
              <a:gd name="connsiteX2" fmla="*/ 6895260 w 7096125"/>
              <a:gd name="connsiteY2" fmla="*/ 0 h 1205166"/>
              <a:gd name="connsiteX3" fmla="*/ 7096125 w 7096125"/>
              <a:gd name="connsiteY3" fmla="*/ 200865 h 1205166"/>
              <a:gd name="connsiteX4" fmla="*/ 7096125 w 7096125"/>
              <a:gd name="connsiteY4" fmla="*/ 1004301 h 1205166"/>
              <a:gd name="connsiteX5" fmla="*/ 6895260 w 7096125"/>
              <a:gd name="connsiteY5" fmla="*/ 1205166 h 1205166"/>
              <a:gd name="connsiteX6" fmla="*/ 200865 w 7096125"/>
              <a:gd name="connsiteY6" fmla="*/ 1205166 h 1205166"/>
              <a:gd name="connsiteX7" fmla="*/ 0 w 7096125"/>
              <a:gd name="connsiteY7" fmla="*/ 1004301 h 1205166"/>
              <a:gd name="connsiteX8" fmla="*/ 0 w 7096125"/>
              <a:gd name="connsiteY8" fmla="*/ 200865 h 120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6125" h="1205166" fill="none" extrusionOk="0">
                <a:moveTo>
                  <a:pt x="0" y="200865"/>
                </a:moveTo>
                <a:cubicBezTo>
                  <a:pt x="-1244" y="89410"/>
                  <a:pt x="95931" y="6831"/>
                  <a:pt x="200865" y="0"/>
                </a:cubicBezTo>
                <a:cubicBezTo>
                  <a:pt x="1710677" y="-61902"/>
                  <a:pt x="4313094" y="-101778"/>
                  <a:pt x="6895260" y="0"/>
                </a:cubicBezTo>
                <a:cubicBezTo>
                  <a:pt x="6997686" y="-2668"/>
                  <a:pt x="7107083" y="75327"/>
                  <a:pt x="7096125" y="200865"/>
                </a:cubicBezTo>
                <a:cubicBezTo>
                  <a:pt x="7157960" y="427564"/>
                  <a:pt x="7065529" y="842213"/>
                  <a:pt x="7096125" y="1004301"/>
                </a:cubicBezTo>
                <a:cubicBezTo>
                  <a:pt x="7093466" y="1113934"/>
                  <a:pt x="7004057" y="1195285"/>
                  <a:pt x="6895260" y="1205166"/>
                </a:cubicBezTo>
                <a:cubicBezTo>
                  <a:pt x="4754429" y="1062774"/>
                  <a:pt x="2773106" y="1316267"/>
                  <a:pt x="200865" y="1205166"/>
                </a:cubicBezTo>
                <a:cubicBezTo>
                  <a:pt x="70415" y="1214930"/>
                  <a:pt x="-1380" y="1121527"/>
                  <a:pt x="0" y="1004301"/>
                </a:cubicBezTo>
                <a:cubicBezTo>
                  <a:pt x="42038" y="813358"/>
                  <a:pt x="66790" y="418643"/>
                  <a:pt x="0" y="200865"/>
                </a:cubicBezTo>
                <a:close/>
              </a:path>
              <a:path w="7096125" h="1205166" stroke="0" extrusionOk="0">
                <a:moveTo>
                  <a:pt x="0" y="200865"/>
                </a:moveTo>
                <a:cubicBezTo>
                  <a:pt x="-4770" y="83626"/>
                  <a:pt x="88677" y="-2097"/>
                  <a:pt x="200865" y="0"/>
                </a:cubicBezTo>
                <a:cubicBezTo>
                  <a:pt x="3135773" y="-164947"/>
                  <a:pt x="5342715" y="-52288"/>
                  <a:pt x="6895260" y="0"/>
                </a:cubicBezTo>
                <a:cubicBezTo>
                  <a:pt x="7005032" y="-18221"/>
                  <a:pt x="7086523" y="91467"/>
                  <a:pt x="7096125" y="200865"/>
                </a:cubicBezTo>
                <a:cubicBezTo>
                  <a:pt x="7037007" y="464721"/>
                  <a:pt x="7048700" y="737103"/>
                  <a:pt x="7096125" y="1004301"/>
                </a:cubicBezTo>
                <a:cubicBezTo>
                  <a:pt x="7096951" y="1116302"/>
                  <a:pt x="7000835" y="1195413"/>
                  <a:pt x="6895260" y="1205166"/>
                </a:cubicBezTo>
                <a:cubicBezTo>
                  <a:pt x="4668767" y="1363707"/>
                  <a:pt x="2466927" y="1063330"/>
                  <a:pt x="200865" y="1205166"/>
                </a:cubicBezTo>
                <a:cubicBezTo>
                  <a:pt x="88754" y="1225814"/>
                  <a:pt x="4132" y="1113799"/>
                  <a:pt x="0" y="1004301"/>
                </a:cubicBezTo>
                <a:cubicBezTo>
                  <a:pt x="62610" y="710403"/>
                  <a:pt x="43803" y="370897"/>
                  <a:pt x="0" y="200865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bảng: Hoạt động ưa thích sau giờ học của các bạn tổ Một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04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69" y="907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B46A13-F3F6-05C9-25E4-38634B260D93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6D26E-F05B-F292-A13C-102D444D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13" y="499934"/>
            <a:ext cx="8911938" cy="346395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6E4A1-5E7D-0841-4573-084009BDA9EB}"/>
              </a:ext>
            </a:extLst>
          </p:cNvPr>
          <p:cNvSpPr/>
          <p:nvPr/>
        </p:nvSpPr>
        <p:spPr>
          <a:xfrm>
            <a:off x="1076325" y="4405059"/>
            <a:ext cx="9772649" cy="2043365"/>
          </a:xfrm>
          <a:custGeom>
            <a:avLst/>
            <a:gdLst>
              <a:gd name="connsiteX0" fmla="*/ 0 w 9772649"/>
              <a:gd name="connsiteY0" fmla="*/ 340568 h 2043365"/>
              <a:gd name="connsiteX1" fmla="*/ 340568 w 9772649"/>
              <a:gd name="connsiteY1" fmla="*/ 0 h 2043365"/>
              <a:gd name="connsiteX2" fmla="*/ 9432081 w 9772649"/>
              <a:gd name="connsiteY2" fmla="*/ 0 h 2043365"/>
              <a:gd name="connsiteX3" fmla="*/ 9772649 w 9772649"/>
              <a:gd name="connsiteY3" fmla="*/ 340568 h 2043365"/>
              <a:gd name="connsiteX4" fmla="*/ 9772649 w 9772649"/>
              <a:gd name="connsiteY4" fmla="*/ 1702797 h 2043365"/>
              <a:gd name="connsiteX5" fmla="*/ 9432081 w 9772649"/>
              <a:gd name="connsiteY5" fmla="*/ 2043365 h 2043365"/>
              <a:gd name="connsiteX6" fmla="*/ 340568 w 9772649"/>
              <a:gd name="connsiteY6" fmla="*/ 2043365 h 2043365"/>
              <a:gd name="connsiteX7" fmla="*/ 0 w 9772649"/>
              <a:gd name="connsiteY7" fmla="*/ 1702797 h 2043365"/>
              <a:gd name="connsiteX8" fmla="*/ 0 w 9772649"/>
              <a:gd name="connsiteY8" fmla="*/ 340568 h 20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649" h="2043365" fill="none" extrusionOk="0">
                <a:moveTo>
                  <a:pt x="0" y="340568"/>
                </a:moveTo>
                <a:cubicBezTo>
                  <a:pt x="-15250" y="146099"/>
                  <a:pt x="168278" y="17987"/>
                  <a:pt x="340568" y="0"/>
                </a:cubicBezTo>
                <a:cubicBezTo>
                  <a:pt x="4242092" y="-61902"/>
                  <a:pt x="5979706" y="-101778"/>
                  <a:pt x="9432081" y="0"/>
                </a:cubicBezTo>
                <a:cubicBezTo>
                  <a:pt x="9588702" y="-9867"/>
                  <a:pt x="9793555" y="124617"/>
                  <a:pt x="9772649" y="340568"/>
                </a:cubicBezTo>
                <a:cubicBezTo>
                  <a:pt x="9789291" y="789935"/>
                  <a:pt x="9842830" y="1510301"/>
                  <a:pt x="9772649" y="1702797"/>
                </a:cubicBezTo>
                <a:cubicBezTo>
                  <a:pt x="9746505" y="1878089"/>
                  <a:pt x="9618057" y="2033591"/>
                  <a:pt x="9432081" y="2043365"/>
                </a:cubicBezTo>
                <a:cubicBezTo>
                  <a:pt x="5705821" y="1900973"/>
                  <a:pt x="2754268" y="2154466"/>
                  <a:pt x="340568" y="2043365"/>
                </a:cubicBezTo>
                <a:cubicBezTo>
                  <a:pt x="136110" y="2051554"/>
                  <a:pt x="-3905" y="1908695"/>
                  <a:pt x="0" y="1702797"/>
                </a:cubicBezTo>
                <a:cubicBezTo>
                  <a:pt x="-83505" y="1207063"/>
                  <a:pt x="-36480" y="637583"/>
                  <a:pt x="0" y="340568"/>
                </a:cubicBezTo>
                <a:close/>
              </a:path>
              <a:path w="9772649" h="2043365" stroke="0" extrusionOk="0">
                <a:moveTo>
                  <a:pt x="0" y="340568"/>
                </a:moveTo>
                <a:cubicBezTo>
                  <a:pt x="-18233" y="128380"/>
                  <a:pt x="148254" y="-7064"/>
                  <a:pt x="340568" y="0"/>
                </a:cubicBezTo>
                <a:cubicBezTo>
                  <a:pt x="4217191" y="-164947"/>
                  <a:pt x="5851009" y="-52288"/>
                  <a:pt x="9432081" y="0"/>
                </a:cubicBezTo>
                <a:cubicBezTo>
                  <a:pt x="9619991" y="-2833"/>
                  <a:pt x="9747113" y="156565"/>
                  <a:pt x="9772649" y="340568"/>
                </a:cubicBezTo>
                <a:cubicBezTo>
                  <a:pt x="9812681" y="502277"/>
                  <a:pt x="9883150" y="1329580"/>
                  <a:pt x="9772649" y="1702797"/>
                </a:cubicBezTo>
                <a:cubicBezTo>
                  <a:pt x="9789198" y="1912254"/>
                  <a:pt x="9617144" y="2037854"/>
                  <a:pt x="9432081" y="2043365"/>
                </a:cubicBezTo>
                <a:cubicBezTo>
                  <a:pt x="7432885" y="2201906"/>
                  <a:pt x="3243448" y="1901529"/>
                  <a:pt x="340568" y="2043365"/>
                </a:cubicBezTo>
                <a:cubicBezTo>
                  <a:pt x="150932" y="2070502"/>
                  <a:pt x="30829" y="1880168"/>
                  <a:pt x="0" y="1702797"/>
                </a:cubicBezTo>
                <a:cubicBezTo>
                  <a:pt x="-18564" y="1079809"/>
                  <a:pt x="-73576" y="624518"/>
                  <a:pt x="0" y="340568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Thông tin trên bảng: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Hàng trên ghi tên các hoạt động ưa thích.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Hàng dưới ghi số người tham gia mỗi dạng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1361407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69" y="907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B46A13-F3F6-05C9-25E4-38634B260D93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6D26E-F05B-F292-A13C-102D444D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13" y="499934"/>
            <a:ext cx="8911938" cy="346395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6E4A1-5E7D-0841-4573-084009BDA9EB}"/>
              </a:ext>
            </a:extLst>
          </p:cNvPr>
          <p:cNvSpPr/>
          <p:nvPr/>
        </p:nvSpPr>
        <p:spPr>
          <a:xfrm>
            <a:off x="1076325" y="4405059"/>
            <a:ext cx="9772649" cy="1405191"/>
          </a:xfrm>
          <a:custGeom>
            <a:avLst/>
            <a:gdLst>
              <a:gd name="connsiteX0" fmla="*/ 0 w 9772649"/>
              <a:gd name="connsiteY0" fmla="*/ 234203 h 1405191"/>
              <a:gd name="connsiteX1" fmla="*/ 234203 w 9772649"/>
              <a:gd name="connsiteY1" fmla="*/ 0 h 1405191"/>
              <a:gd name="connsiteX2" fmla="*/ 9538446 w 9772649"/>
              <a:gd name="connsiteY2" fmla="*/ 0 h 1405191"/>
              <a:gd name="connsiteX3" fmla="*/ 9772649 w 9772649"/>
              <a:gd name="connsiteY3" fmla="*/ 234203 h 1405191"/>
              <a:gd name="connsiteX4" fmla="*/ 9772649 w 9772649"/>
              <a:gd name="connsiteY4" fmla="*/ 1170988 h 1405191"/>
              <a:gd name="connsiteX5" fmla="*/ 9538446 w 9772649"/>
              <a:gd name="connsiteY5" fmla="*/ 1405191 h 1405191"/>
              <a:gd name="connsiteX6" fmla="*/ 234203 w 9772649"/>
              <a:gd name="connsiteY6" fmla="*/ 1405191 h 1405191"/>
              <a:gd name="connsiteX7" fmla="*/ 0 w 9772649"/>
              <a:gd name="connsiteY7" fmla="*/ 1170988 h 1405191"/>
              <a:gd name="connsiteX8" fmla="*/ 0 w 9772649"/>
              <a:gd name="connsiteY8" fmla="*/ 234203 h 140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649" h="1405191" fill="none" extrusionOk="0">
                <a:moveTo>
                  <a:pt x="0" y="234203"/>
                </a:moveTo>
                <a:cubicBezTo>
                  <a:pt x="-9974" y="100685"/>
                  <a:pt x="112099" y="8245"/>
                  <a:pt x="234203" y="0"/>
                </a:cubicBezTo>
                <a:cubicBezTo>
                  <a:pt x="4018594" y="-61902"/>
                  <a:pt x="8040770" y="-101778"/>
                  <a:pt x="9538446" y="0"/>
                </a:cubicBezTo>
                <a:cubicBezTo>
                  <a:pt x="9647072" y="-6497"/>
                  <a:pt x="9778386" y="97210"/>
                  <a:pt x="9772649" y="234203"/>
                </a:cubicBezTo>
                <a:cubicBezTo>
                  <a:pt x="9855651" y="669211"/>
                  <a:pt x="9757709" y="832264"/>
                  <a:pt x="9772649" y="1170988"/>
                </a:cubicBezTo>
                <a:cubicBezTo>
                  <a:pt x="9763395" y="1295805"/>
                  <a:pt x="9665618" y="1395139"/>
                  <a:pt x="9538446" y="1405191"/>
                </a:cubicBezTo>
                <a:cubicBezTo>
                  <a:pt x="8154632" y="1262799"/>
                  <a:pt x="4791355" y="1516292"/>
                  <a:pt x="234203" y="1405191"/>
                </a:cubicBezTo>
                <a:cubicBezTo>
                  <a:pt x="95899" y="1409672"/>
                  <a:pt x="-979" y="1304800"/>
                  <a:pt x="0" y="1170988"/>
                </a:cubicBezTo>
                <a:cubicBezTo>
                  <a:pt x="-33502" y="983157"/>
                  <a:pt x="-71562" y="434547"/>
                  <a:pt x="0" y="234203"/>
                </a:cubicBezTo>
                <a:close/>
              </a:path>
              <a:path w="9772649" h="1405191" stroke="0" extrusionOk="0">
                <a:moveTo>
                  <a:pt x="0" y="234203"/>
                </a:moveTo>
                <a:cubicBezTo>
                  <a:pt x="-12874" y="87841"/>
                  <a:pt x="97792" y="-11816"/>
                  <a:pt x="234203" y="0"/>
                </a:cubicBezTo>
                <a:cubicBezTo>
                  <a:pt x="2994939" y="-164947"/>
                  <a:pt x="6482739" y="-52288"/>
                  <a:pt x="9538446" y="0"/>
                </a:cubicBezTo>
                <a:cubicBezTo>
                  <a:pt x="9666617" y="-18413"/>
                  <a:pt x="9760562" y="106791"/>
                  <a:pt x="9772649" y="234203"/>
                </a:cubicBezTo>
                <a:cubicBezTo>
                  <a:pt x="9852407" y="536378"/>
                  <a:pt x="9744240" y="1009734"/>
                  <a:pt x="9772649" y="1170988"/>
                </a:cubicBezTo>
                <a:cubicBezTo>
                  <a:pt x="9780347" y="1310274"/>
                  <a:pt x="9657574" y="1386596"/>
                  <a:pt x="9538446" y="1405191"/>
                </a:cubicBezTo>
                <a:cubicBezTo>
                  <a:pt x="5600440" y="1563732"/>
                  <a:pt x="1702364" y="1263355"/>
                  <a:pt x="234203" y="1405191"/>
                </a:cubicBezTo>
                <a:cubicBezTo>
                  <a:pt x="104272" y="1415446"/>
                  <a:pt x="9144" y="1297155"/>
                  <a:pt x="0" y="1170988"/>
                </a:cubicBezTo>
                <a:cubicBezTo>
                  <a:pt x="-38951" y="836965"/>
                  <a:pt x="-26371" y="350729"/>
                  <a:pt x="0" y="234203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Tiêu chí thống kê: (Số người tham gia các hoạt động: chơi thể thao; đọc sách, xem tivi).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72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69" y="907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B46A13-F3F6-05C9-25E4-38634B260D93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6D26E-F05B-F292-A13C-102D444D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13" y="499934"/>
            <a:ext cx="8911938" cy="346395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6E4A1-5E7D-0841-4573-084009BDA9EB}"/>
              </a:ext>
            </a:extLst>
          </p:cNvPr>
          <p:cNvSpPr/>
          <p:nvPr/>
        </p:nvSpPr>
        <p:spPr>
          <a:xfrm>
            <a:off x="819151" y="4010025"/>
            <a:ext cx="10639424" cy="2571749"/>
          </a:xfrm>
          <a:custGeom>
            <a:avLst/>
            <a:gdLst>
              <a:gd name="connsiteX0" fmla="*/ 0 w 10639424"/>
              <a:gd name="connsiteY0" fmla="*/ 428633 h 2571749"/>
              <a:gd name="connsiteX1" fmla="*/ 428633 w 10639424"/>
              <a:gd name="connsiteY1" fmla="*/ 0 h 2571749"/>
              <a:gd name="connsiteX2" fmla="*/ 10210791 w 10639424"/>
              <a:gd name="connsiteY2" fmla="*/ 0 h 2571749"/>
              <a:gd name="connsiteX3" fmla="*/ 10639424 w 10639424"/>
              <a:gd name="connsiteY3" fmla="*/ 428633 h 2571749"/>
              <a:gd name="connsiteX4" fmla="*/ 10639424 w 10639424"/>
              <a:gd name="connsiteY4" fmla="*/ 2143116 h 2571749"/>
              <a:gd name="connsiteX5" fmla="*/ 10210791 w 10639424"/>
              <a:gd name="connsiteY5" fmla="*/ 2571749 h 2571749"/>
              <a:gd name="connsiteX6" fmla="*/ 428633 w 10639424"/>
              <a:gd name="connsiteY6" fmla="*/ 2571749 h 2571749"/>
              <a:gd name="connsiteX7" fmla="*/ 0 w 10639424"/>
              <a:gd name="connsiteY7" fmla="*/ 2143116 h 2571749"/>
              <a:gd name="connsiteX8" fmla="*/ 0 w 10639424"/>
              <a:gd name="connsiteY8" fmla="*/ 428633 h 257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9424" h="2571749" fill="none" extrusionOk="0">
                <a:moveTo>
                  <a:pt x="0" y="428633"/>
                </a:moveTo>
                <a:cubicBezTo>
                  <a:pt x="-26356" y="180883"/>
                  <a:pt x="205365" y="15321"/>
                  <a:pt x="428633" y="0"/>
                </a:cubicBezTo>
                <a:cubicBezTo>
                  <a:pt x="4420750" y="-61902"/>
                  <a:pt x="5532127" y="-101778"/>
                  <a:pt x="10210791" y="0"/>
                </a:cubicBezTo>
                <a:cubicBezTo>
                  <a:pt x="10442789" y="-1483"/>
                  <a:pt x="10665243" y="157499"/>
                  <a:pt x="10639424" y="428633"/>
                </a:cubicBezTo>
                <a:cubicBezTo>
                  <a:pt x="10608272" y="1133367"/>
                  <a:pt x="10509589" y="1522287"/>
                  <a:pt x="10639424" y="2143116"/>
                </a:cubicBezTo>
                <a:cubicBezTo>
                  <a:pt x="10624754" y="2372661"/>
                  <a:pt x="10440871" y="2541025"/>
                  <a:pt x="10210791" y="2571749"/>
                </a:cubicBezTo>
                <a:cubicBezTo>
                  <a:pt x="6010392" y="2429357"/>
                  <a:pt x="3225613" y="2682850"/>
                  <a:pt x="428633" y="2571749"/>
                </a:cubicBezTo>
                <a:cubicBezTo>
                  <a:pt x="187598" y="2573904"/>
                  <a:pt x="-4199" y="2398989"/>
                  <a:pt x="0" y="2143116"/>
                </a:cubicBezTo>
                <a:cubicBezTo>
                  <a:pt x="-15572" y="1786297"/>
                  <a:pt x="67346" y="1116435"/>
                  <a:pt x="0" y="428633"/>
                </a:cubicBezTo>
                <a:close/>
              </a:path>
              <a:path w="10639424" h="2571749" stroke="0" extrusionOk="0">
                <a:moveTo>
                  <a:pt x="0" y="428633"/>
                </a:moveTo>
                <a:cubicBezTo>
                  <a:pt x="-22632" y="161996"/>
                  <a:pt x="177812" y="-23575"/>
                  <a:pt x="428633" y="0"/>
                </a:cubicBezTo>
                <a:cubicBezTo>
                  <a:pt x="1497512" y="-164947"/>
                  <a:pt x="6270163" y="-52288"/>
                  <a:pt x="10210791" y="0"/>
                </a:cubicBezTo>
                <a:cubicBezTo>
                  <a:pt x="10446672" y="-13249"/>
                  <a:pt x="10617157" y="195471"/>
                  <a:pt x="10639424" y="428633"/>
                </a:cubicBezTo>
                <a:cubicBezTo>
                  <a:pt x="10641428" y="1213251"/>
                  <a:pt x="10500051" y="1649796"/>
                  <a:pt x="10639424" y="2143116"/>
                </a:cubicBezTo>
                <a:cubicBezTo>
                  <a:pt x="10647156" y="2389825"/>
                  <a:pt x="10440770" y="2559469"/>
                  <a:pt x="10210791" y="2571749"/>
                </a:cubicBezTo>
                <a:cubicBezTo>
                  <a:pt x="7768474" y="2730290"/>
                  <a:pt x="2459771" y="2429913"/>
                  <a:pt x="428633" y="2571749"/>
                </a:cubicBezTo>
                <a:cubicBezTo>
                  <a:pt x="189660" y="2611201"/>
                  <a:pt x="16479" y="2374113"/>
                  <a:pt x="0" y="2143116"/>
                </a:cubicBezTo>
                <a:cubicBezTo>
                  <a:pt x="-61241" y="1903615"/>
                  <a:pt x="-83495" y="790992"/>
                  <a:pt x="0" y="428633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ố liệu thống kê trong mỗi ô của bảng thống kê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giúp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 h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iểu được số liệu trong từng ô đó nói lên điều gì.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VD: 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ới hoạt động ưa thích sau giờ học là “Đọc sách” có số người tham gia là 4.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58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5" y="4491317"/>
            <a:ext cx="6390171" cy="23666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7"/>
            <a:ext cx="5275192" cy="23666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1149DD-526B-4A33-996E-B35BC4F837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4" y="-469028"/>
            <a:ext cx="7044603" cy="704460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C812FA8-EC05-466E-8D1F-F6CF0414FBFB}"/>
              </a:ext>
            </a:extLst>
          </p:cNvPr>
          <p:cNvSpPr txBox="1"/>
          <p:nvPr/>
        </p:nvSpPr>
        <p:spPr>
          <a:xfrm rot="21248047">
            <a:off x="1768111" y="2568106"/>
            <a:ext cx="3839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LUYỆN</a:t>
            </a:r>
            <a:r>
              <a:rPr kumimoji="0" lang="en-US" altLang="zh-CN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TẬP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D2A64D-A67B-46F1-A7B6-4977093C0A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663" y="3540263"/>
            <a:ext cx="1987296" cy="27432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328D4A1-5C40-40AE-B9A9-E84AC9E9E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28" y="618750"/>
            <a:ext cx="8020051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82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2-Toán-Bảng số liệu thống kê (Tiết 1)[20240502102851451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419</Words>
  <Application>Microsoft Office PowerPoint</Application>
  <PresentationFormat>Widescreen</PresentationFormat>
  <Paragraphs>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24</cp:revision>
  <dcterms:created xsi:type="dcterms:W3CDTF">2023-04-09T03:09:21Z</dcterms:created>
  <dcterms:modified xsi:type="dcterms:W3CDTF">2024-05-02T03:29:25Z</dcterms:modified>
</cp:coreProperties>
</file>