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75" r:id="rId3"/>
    <p:sldId id="260" r:id="rId4"/>
    <p:sldId id="297" r:id="rId5"/>
    <p:sldId id="763" r:id="rId6"/>
    <p:sldId id="764" r:id="rId7"/>
    <p:sldId id="288" r:id="rId8"/>
    <p:sldId id="290" r:id="rId9"/>
    <p:sldId id="291" r:id="rId10"/>
    <p:sldId id="31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903" autoAdjust="0"/>
  </p:normalViewPr>
  <p:slideViewPr>
    <p:cSldViewPr snapToGrid="0">
      <p:cViewPr varScale="1">
        <p:scale>
          <a:sx n="53" d="100"/>
          <a:sy n="53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2594-7475-4F5D-B6D6-211E0926F925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EC01A-A590-40F6-935C-CCF42C697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138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7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7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0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37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7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45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5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31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DE8D2-B29D-49BB-AA12-29E0A1E32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517" y="-471924"/>
            <a:ext cx="1674098" cy="16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4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C100E5-725A-4BEC-B104-6DD8E4C120DE}"/>
              </a:ext>
            </a:extLst>
          </p:cNvPr>
          <p:cNvGrpSpPr/>
          <p:nvPr userDrawn="1"/>
        </p:nvGrpSpPr>
        <p:grpSpPr>
          <a:xfrm>
            <a:off x="-678979" y="-345127"/>
            <a:ext cx="13787557" cy="7213173"/>
            <a:chOff x="-678979" y="-345127"/>
            <a:chExt cx="13787557" cy="721317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211FBDD-4A3C-469B-A4F9-F04C80BD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9D29A8B-2118-4884-976E-2B3BEEB5E4CF}"/>
                </a:ext>
              </a:extLst>
            </p:cNvPr>
            <p:cNvGrpSpPr/>
            <p:nvPr/>
          </p:nvGrpSpPr>
          <p:grpSpPr>
            <a:xfrm>
              <a:off x="-24568" y="6405779"/>
              <a:ext cx="10082716" cy="462267"/>
              <a:chOff x="-24568" y="6405779"/>
              <a:chExt cx="10082716" cy="462267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E803D0EA-DF3E-473D-82A7-B9E80C59F85B}"/>
                  </a:ext>
                </a:extLst>
              </p:cNvPr>
              <p:cNvGrpSpPr/>
              <p:nvPr/>
            </p:nvGrpSpPr>
            <p:grpSpPr>
              <a:xfrm>
                <a:off x="-24568" y="6409359"/>
                <a:ext cx="7860878" cy="458687"/>
                <a:chOff x="-24568" y="6155203"/>
                <a:chExt cx="12216568" cy="712844"/>
              </a:xfrm>
            </p:grpSpPr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82FF40D-8BA0-4B8A-83B2-B67A23DB3165}"/>
                    </a:ext>
                  </a:extLst>
                </p:cNvPr>
                <p:cNvGrpSpPr/>
                <p:nvPr/>
              </p:nvGrpSpPr>
              <p:grpSpPr>
                <a:xfrm>
                  <a:off x="3259014" y="6155203"/>
                  <a:ext cx="8932986" cy="702797"/>
                  <a:chOff x="-1" y="5898802"/>
                  <a:chExt cx="12192000" cy="959198"/>
                </a:xfrm>
              </p:grpSpPr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A9C16A1B-7C40-4751-BE3F-52C138A761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7676940" y="5898803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00DA50D2-43D6-480D-9EA1-6224D647A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7" t="86185" r="69" b="-3"/>
                  <a:stretch/>
                </p:blipFill>
                <p:spPr>
                  <a:xfrm>
                    <a:off x="3161880" y="5898802"/>
                    <a:ext cx="4515059" cy="959196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026BAFAB-4939-46F1-A586-6B5B9B17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335" t="86185" r="69" b="-3"/>
                  <a:stretch/>
                </p:blipFill>
                <p:spPr>
                  <a:xfrm>
                    <a:off x="-1" y="5898804"/>
                    <a:ext cx="3428162" cy="95919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99D0975A-25FD-449D-A5CD-D9CA88796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7" t="86185" r="69" b="-3"/>
                <a:stretch/>
              </p:blipFill>
              <p:spPr>
                <a:xfrm>
                  <a:off x="-24568" y="6165251"/>
                  <a:ext cx="3308150" cy="702796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2E8B375C-C43A-41FB-B699-0008FF837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" t="86185" r="69" b="-3"/>
              <a:stretch/>
            </p:blipFill>
            <p:spPr>
              <a:xfrm>
                <a:off x="7929485" y="6405779"/>
                <a:ext cx="2128663" cy="452221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E5414FC-69D0-447D-8B9D-2AB1829D1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" t="86185" r="69" b="-3"/>
            <a:stretch/>
          </p:blipFill>
          <p:spPr>
            <a:xfrm>
              <a:off x="10070431" y="6398142"/>
              <a:ext cx="2128663" cy="45222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B4E7502-5EFC-433F-B309-5E179F96A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7" t="59748" r="6680" b="14788"/>
            <a:stretch/>
          </p:blipFill>
          <p:spPr>
            <a:xfrm rot="3502829">
              <a:off x="-245282" y="-117583"/>
              <a:ext cx="725196" cy="159258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3CB61D1-D4FC-47CA-9A86-BA5ECEA01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3" t="33604" r="27866" b="58072"/>
            <a:stretch/>
          </p:blipFill>
          <p:spPr>
            <a:xfrm rot="13336057" flipV="1">
              <a:off x="9933773" y="-345127"/>
              <a:ext cx="3174805" cy="1803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41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F8CF07-18C2-444F-BC21-83E31D5D6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390" y="769373"/>
            <a:ext cx="9163068" cy="5404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09CBA-CE4D-47EC-ACE8-06DCDB248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945" y="933541"/>
            <a:ext cx="7449958" cy="99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521C2-CF93-42F6-8E21-0AC5664CA6E9}"/>
              </a:ext>
            </a:extLst>
          </p:cNvPr>
          <p:cNvSpPr txBox="1"/>
          <p:nvPr/>
        </p:nvSpPr>
        <p:spPr>
          <a:xfrm>
            <a:off x="4743450" y="2762250"/>
            <a:ext cx="6772275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C61A-0DC0-B04A-980E-019A3CD42D30}"/>
              </a:ext>
            </a:extLst>
          </p:cNvPr>
          <p:cNvSpPr txBox="1"/>
          <p:nvPr/>
        </p:nvSpPr>
        <p:spPr>
          <a:xfrm>
            <a:off x="5167312" y="3949748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EEFC2-875A-E1C0-DBF7-C25535A34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8615" y="2146406"/>
            <a:ext cx="7870618" cy="1566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6C555-B907-34EA-2610-BFDF85B7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1562100"/>
            <a:ext cx="8286750" cy="427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68539-7482-EED1-EC39-FEE65873D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1671637"/>
            <a:ext cx="8610600" cy="4497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506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219075" y="219075"/>
            <a:ext cx="11772900" cy="643890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962025" y="362765"/>
            <a:ext cx="1046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 nói về một số hoạt động tiêu biểu của con người ở các đới khí hậu qua các hình sau đây.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D68D5-FCF8-97C1-072B-46EB0AFE5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1409700"/>
            <a:ext cx="5238750" cy="2545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DF8CA-37FF-F995-DA85-1188705D7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3881437"/>
            <a:ext cx="5981700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92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02" name="Group 8101">
            <a:extLst>
              <a:ext uri="{FF2B5EF4-FFF2-40B4-BE49-F238E27FC236}">
                <a16:creationId xmlns:a16="http://schemas.microsoft.com/office/drawing/2014/main" id="{9755D063-668A-4BBA-AA35-85F9157BED96}"/>
              </a:ext>
            </a:extLst>
          </p:cNvPr>
          <p:cNvGrpSpPr/>
          <p:nvPr/>
        </p:nvGrpSpPr>
        <p:grpSpPr>
          <a:xfrm>
            <a:off x="139055" y="352697"/>
            <a:ext cx="11220995" cy="1978954"/>
            <a:chOff x="674462" y="1335180"/>
            <a:chExt cx="6531010" cy="1282921"/>
          </a:xfrm>
        </p:grpSpPr>
        <p:grpSp>
          <p:nvGrpSpPr>
            <p:cNvPr id="8096" name="组合 18">
              <a:extLst>
                <a:ext uri="{FF2B5EF4-FFF2-40B4-BE49-F238E27FC236}">
                  <a16:creationId xmlns:a16="http://schemas.microsoft.com/office/drawing/2014/main" id="{79127C28-955A-4598-BDA8-C86519468223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029198"/>
              <a:chOff x="1317" y="3053"/>
              <a:chExt cx="16681" cy="4804"/>
            </a:xfrm>
          </p:grpSpPr>
          <p:grpSp>
            <p:nvGrpSpPr>
              <p:cNvPr id="8097" name="组合 15">
                <a:extLst>
                  <a:ext uri="{FF2B5EF4-FFF2-40B4-BE49-F238E27FC236}">
                    <a16:creationId xmlns:a16="http://schemas.microsoft.com/office/drawing/2014/main" id="{C4378ACD-73D5-42AD-AA28-5A9753D259D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8099" name="圆角矩形 14">
                  <a:extLst>
                    <a:ext uri="{FF2B5EF4-FFF2-40B4-BE49-F238E27FC236}">
                      <a16:creationId xmlns:a16="http://schemas.microsoft.com/office/drawing/2014/main" id="{57D03369-A6E9-475D-ACB0-068351DF1A03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100" name="圆角矩形 13">
                  <a:extLst>
                    <a:ext uri="{FF2B5EF4-FFF2-40B4-BE49-F238E27FC236}">
                      <a16:creationId xmlns:a16="http://schemas.microsoft.com/office/drawing/2014/main" id="{9EE33C5C-1657-401F-B719-6CD72A137474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8098" name="文本框 17">
                <a:extLst>
                  <a:ext uri="{FF2B5EF4-FFF2-40B4-BE49-F238E27FC236}">
                    <a16:creationId xmlns:a16="http://schemas.microsoft.com/office/drawing/2014/main" id="{B29E3A72-7534-4477-85F6-53851E56BDD3}"/>
                  </a:ext>
                </a:extLst>
              </p:cNvPr>
              <p:cNvSpPr txBox="1"/>
              <p:nvPr/>
            </p:nvSpPr>
            <p:spPr>
              <a:xfrm>
                <a:off x="2837" y="3107"/>
                <a:ext cx="14554" cy="4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+mn-cs"/>
                  </a:rPr>
                  <a:t>Qua hoạt động của người dân ở các đới khí hậu, các em hãy cho biết đặc điểm của từng đới khí hậu.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10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9901C5E8-CA60-43D4-84BD-B6EDE733641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2452CA9C-9E52-BBE3-B562-24FE7C70B2FF}"/>
              </a:ext>
            </a:extLst>
          </p:cNvPr>
          <p:cNvGrpSpPr/>
          <p:nvPr/>
        </p:nvGrpSpPr>
        <p:grpSpPr>
          <a:xfrm>
            <a:off x="674562" y="2153262"/>
            <a:ext cx="4505959" cy="1872656"/>
            <a:chOff x="1317" y="3053"/>
            <a:chExt cx="16681" cy="3688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D573A306-FA76-FF0E-4A70-D1BB07EDEBD9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9" name="圆角矩形 14">
                <a:extLst>
                  <a:ext uri="{FF2B5EF4-FFF2-40B4-BE49-F238E27FC236}">
                    <a16:creationId xmlns:a16="http://schemas.microsoft.com/office/drawing/2014/main" id="{96A39EC1-4C61-9C37-5215-03F0115FA604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圆角矩形 13">
                <a:extLst>
                  <a:ext uri="{FF2B5EF4-FFF2-40B4-BE49-F238E27FC236}">
                    <a16:creationId xmlns:a16="http://schemas.microsoft.com/office/drawing/2014/main" id="{8DCB97AD-8926-2469-189F-7FF6FAA4D799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" name="文本框 17">
              <a:extLst>
                <a:ext uri="{FF2B5EF4-FFF2-40B4-BE49-F238E27FC236}">
                  <a16:creationId xmlns:a16="http://schemas.microsoft.com/office/drawing/2014/main" id="{1B299611-EE14-32BB-5D3A-7D6D3D83318A}"/>
                </a:ext>
              </a:extLst>
            </p:cNvPr>
            <p:cNvSpPr txBox="1"/>
            <p:nvPr/>
          </p:nvSpPr>
          <p:spPr>
            <a:xfrm>
              <a:off x="2839" y="3391"/>
              <a:ext cx="13607" cy="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Đới nóng còn gọi là Nhiệt đới: Thường nóng quanh năm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组合 18">
            <a:extLst>
              <a:ext uri="{FF2B5EF4-FFF2-40B4-BE49-F238E27FC236}">
                <a16:creationId xmlns:a16="http://schemas.microsoft.com/office/drawing/2014/main" id="{F5F3DA90-CD76-1E7B-88DC-1C7957351E3C}"/>
              </a:ext>
            </a:extLst>
          </p:cNvPr>
          <p:cNvGrpSpPr/>
          <p:nvPr/>
        </p:nvGrpSpPr>
        <p:grpSpPr>
          <a:xfrm>
            <a:off x="5467135" y="2138050"/>
            <a:ext cx="6158019" cy="2298162"/>
            <a:chOff x="1317" y="3053"/>
            <a:chExt cx="16681" cy="4399"/>
          </a:xfrm>
        </p:grpSpPr>
        <p:grpSp>
          <p:nvGrpSpPr>
            <p:cNvPr id="14" name="组合 15">
              <a:extLst>
                <a:ext uri="{FF2B5EF4-FFF2-40B4-BE49-F238E27FC236}">
                  <a16:creationId xmlns:a16="http://schemas.microsoft.com/office/drawing/2014/main" id="{DF99899B-8F2A-F1DF-9CBC-4F0E246B0B3E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16" name="圆角矩形 14">
                <a:extLst>
                  <a:ext uri="{FF2B5EF4-FFF2-40B4-BE49-F238E27FC236}">
                    <a16:creationId xmlns:a16="http://schemas.microsoft.com/office/drawing/2014/main" id="{395A95F9-FBBE-CF0C-87DB-3BD8D6EC2117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圆角矩形 13">
                <a:extLst>
                  <a:ext uri="{FF2B5EF4-FFF2-40B4-BE49-F238E27FC236}">
                    <a16:creationId xmlns:a16="http://schemas.microsoft.com/office/drawing/2014/main" id="{2920D593-45DA-4D1E-5F86-52825B2448E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5" name="文本框 17">
              <a:extLst>
                <a:ext uri="{FF2B5EF4-FFF2-40B4-BE49-F238E27FC236}">
                  <a16:creationId xmlns:a16="http://schemas.microsoft.com/office/drawing/2014/main" id="{F2974F1D-B8FC-170D-DE06-96513D17D124}"/>
                </a:ext>
              </a:extLst>
            </p:cNvPr>
            <p:cNvSpPr txBox="1"/>
            <p:nvPr/>
          </p:nvSpPr>
          <p:spPr>
            <a:xfrm>
              <a:off x="2839" y="3391"/>
              <a:ext cx="13607" cy="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Đới ôn hòa còn gọi là Ôn đới: khí hậu ôn hòa, có đủ bốn mùa Xuân, Hạ, Thu, Đông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64AEE23-C97A-742A-0762-6E2CA260C586}"/>
              </a:ext>
            </a:extLst>
          </p:cNvPr>
          <p:cNvGrpSpPr/>
          <p:nvPr/>
        </p:nvGrpSpPr>
        <p:grpSpPr>
          <a:xfrm>
            <a:off x="2359725" y="4228749"/>
            <a:ext cx="7218660" cy="2094055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78870BF3-E8BA-EBA6-101F-AE06E3312CD3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AD2BC168-0421-3340-A4FF-5FCF281BE3C4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圆角矩形 13">
                <a:extLst>
                  <a:ext uri="{FF2B5EF4-FFF2-40B4-BE49-F238E27FC236}">
                    <a16:creationId xmlns:a16="http://schemas.microsoft.com/office/drawing/2014/main" id="{F34AC781-CD74-2F84-F20B-520CF304CF8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8403A269-3A33-37AD-AE33-25E825667B14}"/>
                </a:ext>
              </a:extLst>
            </p:cNvPr>
            <p:cNvSpPr txBox="1"/>
            <p:nvPr/>
          </p:nvSpPr>
          <p:spPr>
            <a:xfrm>
              <a:off x="2839" y="3391"/>
              <a:ext cx="13607" cy="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Đới lạnh còn gọi là  Hàn đới: rất lạnh, ở hai cực của Trái Đất, quanh năm nước đóng băng.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944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3C40E-0244-471E-823F-7EB81463036A}"/>
              </a:ext>
            </a:extLst>
          </p:cNvPr>
          <p:cNvSpPr txBox="1"/>
          <p:nvPr/>
        </p:nvSpPr>
        <p:spPr>
          <a:xfrm>
            <a:off x="1479004" y="516201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Việt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Nam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nằm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ở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đới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 </a:t>
            </a:r>
            <a:r>
              <a:rPr lang="en-US" sz="3600" b="1" dirty="0" err="1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nóng</a:t>
            </a:r>
            <a:r>
              <a:rPr lang="en-US" sz="36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cs typeface="Baloo 2" panose="03080502040302020200" pitchFamily="66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rgbClr val="108539"/>
                </a:solidFill>
              </a:ln>
              <a:solidFill>
                <a:srgbClr val="03C400"/>
              </a:solidFill>
              <a:effectLst/>
              <a:uLnTx/>
              <a:uFillTx/>
              <a:latin typeface="Calibri"/>
              <a:ea typeface="+mn-ea"/>
              <a:cs typeface="Baloo 2" panose="03080502040302020200" pitchFamily="66" charset="0"/>
            </a:endParaRPr>
          </a:p>
        </p:txBody>
      </p:sp>
      <p:pic>
        <p:nvPicPr>
          <p:cNvPr id="4098" name="Picture 2" descr="Khí hậu của đới nóng? Vị trí phân bố và đặc điểm của đới nóng?">
            <a:extLst>
              <a:ext uri="{FF2B5EF4-FFF2-40B4-BE49-F238E27FC236}">
                <a16:creationId xmlns:a16="http://schemas.microsoft.com/office/drawing/2014/main" id="{8D2EB826-2A98-2848-870B-AD8BFFEF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4" y="1405287"/>
            <a:ext cx="7400925" cy="46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873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32AE6-CE28-D9B6-2BAA-661CB228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87" y="1319212"/>
            <a:ext cx="10010775" cy="3933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8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ky, green, sunset&#10;&#10;Description automatically generated">
            <a:extLst>
              <a:ext uri="{FF2B5EF4-FFF2-40B4-BE49-F238E27FC236}">
                <a16:creationId xmlns:a16="http://schemas.microsoft.com/office/drawing/2014/main" id="{22427089-97C1-4A41-9C5C-7737D1819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39A21-9DDF-4350-88BB-9B2E03B36CDE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63E41-FE67-C64B-3612-5E8CCE72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24" y="657224"/>
            <a:ext cx="6628428" cy="53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64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0-TNXH-Hình dạng TĐ. Các đới khí hậu (Tiết 2).[2024040909074531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195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Baloo 2</vt:lpstr>
      <vt:lpstr>Calibri</vt:lpstr>
      <vt:lpstr>Times New Roman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11</cp:revision>
  <dcterms:created xsi:type="dcterms:W3CDTF">2023-04-01T23:06:19Z</dcterms:created>
  <dcterms:modified xsi:type="dcterms:W3CDTF">2024-04-09T02:11:21Z</dcterms:modified>
</cp:coreProperties>
</file>