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2"/>
  </p:notesMasterIdLst>
  <p:sldIdLst>
    <p:sldId id="314" r:id="rId3"/>
    <p:sldId id="280" r:id="rId4"/>
    <p:sldId id="288" r:id="rId5"/>
    <p:sldId id="279" r:id="rId6"/>
    <p:sldId id="295" r:id="rId7"/>
    <p:sldId id="291" r:id="rId8"/>
    <p:sldId id="292" r:id="rId9"/>
    <p:sldId id="296" r:id="rId10"/>
    <p:sldId id="297"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002FC-FF2A-4575-83A2-1617380CE255}" type="datetimeFigureOut">
              <a:rPr lang="en-US" smtClean="0"/>
              <a:t>02-May-24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8CDF3-5A2A-4782-BFB0-F8F1DF646D60}" type="slidenum">
              <a:rPr lang="en-US" smtClean="0"/>
              <a:t>‹#›</a:t>
            </a:fld>
            <a:endParaRPr lang="en-US"/>
          </a:p>
        </p:txBody>
      </p:sp>
    </p:spTree>
    <p:extLst>
      <p:ext uri="{BB962C8B-B14F-4D97-AF65-F5344CB8AC3E}">
        <p14:creationId xmlns:p14="http://schemas.microsoft.com/office/powerpoint/2010/main" val="136142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0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37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06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48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331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82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0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4638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63141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72418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25164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50539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1300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08514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9151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84015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98808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37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Click="0" advTm="5000">
        <p159:morph option="byObject"/>
      </p:transition>
    </mc:Choice>
    <mc:Fallback xmlns="">
      <p:transition spd="slow" advClick="0"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38194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000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60220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8683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56155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0614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56277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87557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5762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14002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1FADF-E6FB-4266-9748-7C5144D43EB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F87AC28-BB45-453F-A55E-BEF6DF088A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08576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4474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87333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77336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470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52037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4B0E05-DE30-485A-A465-C8072F310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DCC0B7-8E64-4167-BB4E-4050F349D3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28DC0C-BFEA-4C2A-9957-2CCDB44538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6468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CEB31-7637-438D-A61E-26C1BC955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84EB0A-F0E7-4D37-BAFA-A2BA830E25B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3BE547-8675-40A6-95F8-51AE1F7BE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5980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29CF29-4A39-451D-9618-112093E1F3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338048-A981-4826-9C48-91343EBC568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4983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9EF3D7-652E-44B4-B4F2-2C62775DF99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0933E-7816-4C12-8CB6-48731169E28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9418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4E0D0-DC21-4C4D-A8B0-799058637CF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3F7DEC-D939-4A34-83D9-83D507753B50}"/>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64740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87681-08B8-4583-989D-35BF601142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DFD051D-8009-4397-BFC2-75EA7C25C7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815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6A3E9F-D981-4021-B084-E6DC73AB81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986556-1EEB-4CC7-8EEF-6AADD8D840B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EC6C37F-CA31-49E2-AABB-3046E3EE50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99916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AC71B-A0E8-4A69-9359-16150DD788F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C4EA58-5761-4341-8C6C-70CA79F0C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640CC29-2A6E-49BB-8CFE-6B2682B53C2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E644A87-A7AC-46A6-A5E5-429621855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1FCBC06-A702-469C-8885-EBFDBC9DAE8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30886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63428-9444-4AA2-8F40-C1CEA1A871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74759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0009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8" Type="http://schemas.openxmlformats.org/officeDocument/2006/relationships/slideLayout" Target="../slideLayouts/slideLayout10.xml"/><Relationship Id="rId3"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3476718593"/>
      </p:ext>
    </p:extLst>
  </p:cSld>
  <p:clrMap bg1="lt1" tx1="dk1" bg2="lt2" tx2="dk2" accent1="accent1" accent2="accent2" accent3="accent3" accent4="accent4" accent5="accent5" accent6="accent6" hlink="hlink" folHlink="folHlink"/>
  <p:sldLayoutIdLst>
    <p:sldLayoutId id="2147483661" r:id="rId1"/>
    <p:sldLayoutId id="2147483748"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4568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5" name="图片 4" descr="图片包含 室内, 桌子, 小, 蛋糕&#10;&#10;描述已自动生成">
            <a:extLst>
              <a:ext uri="{FF2B5EF4-FFF2-40B4-BE49-F238E27FC236}">
                <a16:creationId xmlns:a16="http://schemas.microsoft.com/office/drawing/2014/main" id="{5940B78B-073E-D51E-2CAC-C1B1BCD3EB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19" t="24971" r="16786"/>
          <a:stretch/>
        </p:blipFill>
        <p:spPr>
          <a:xfrm flipH="1">
            <a:off x="1478645" y="3705225"/>
            <a:ext cx="4900423" cy="3152614"/>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sp>
        <p:nvSpPr>
          <p:cNvPr id="35" name="文本框 34">
            <a:extLst>
              <a:ext uri="{FF2B5EF4-FFF2-40B4-BE49-F238E27FC236}">
                <a16:creationId xmlns:a16="http://schemas.microsoft.com/office/drawing/2014/main" id="{7BC6B6DE-F737-2C5F-6755-77386D2EE19B}"/>
              </a:ext>
            </a:extLst>
          </p:cNvPr>
          <p:cNvSpPr txBox="1"/>
          <p:nvPr/>
        </p:nvSpPr>
        <p:spPr>
          <a:xfrm>
            <a:off x="-114789" y="429613"/>
            <a:ext cx="4876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TOÁN</a:t>
            </a:r>
            <a:endParaRPr kumimoji="0" lang="zh-CN" altLang="en-US"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pic>
        <p:nvPicPr>
          <p:cNvPr id="6" name="Picture 5">
            <a:extLst>
              <a:ext uri="{FF2B5EF4-FFF2-40B4-BE49-F238E27FC236}">
                <a16:creationId xmlns:a16="http://schemas.microsoft.com/office/drawing/2014/main" id="{64952918-456A-53CF-C114-5D9C1EC47D0D}"/>
              </a:ext>
            </a:extLst>
          </p:cNvPr>
          <p:cNvPicPr>
            <a:picLocks noChangeAspect="1"/>
          </p:cNvPicPr>
          <p:nvPr/>
        </p:nvPicPr>
        <p:blipFill>
          <a:blip r:embed="rId7"/>
          <a:stretch>
            <a:fillRect/>
          </a:stretch>
        </p:blipFill>
        <p:spPr>
          <a:xfrm>
            <a:off x="4069579" y="1697652"/>
            <a:ext cx="6072142" cy="1938696"/>
          </a:xfrm>
          <a:prstGeom prst="rect">
            <a:avLst/>
          </a:prstGeom>
        </p:spPr>
      </p:pic>
    </p:spTree>
    <p:custDataLst>
      <p:tags r:id="rId1"/>
    </p:custDataLst>
    <p:extLst>
      <p:ext uri="{BB962C8B-B14F-4D97-AF65-F5344CB8AC3E}">
        <p14:creationId xmlns:p14="http://schemas.microsoft.com/office/powerpoint/2010/main" val="167263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4C7472F-50A8-4131-858D-4720EF7B8BCD}"/>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a:cs typeface="+mn-cs"/>
              </a:rPr>
              <a:t>1</a:t>
            </a:r>
          </a:p>
        </p:txBody>
      </p:sp>
      <p:sp>
        <p:nvSpPr>
          <p:cNvPr id="2" name="TextBox 1">
            <a:extLst>
              <a:ext uri="{FF2B5EF4-FFF2-40B4-BE49-F238E27FC236}">
                <a16:creationId xmlns:a16="http://schemas.microsoft.com/office/drawing/2014/main" id="{90B73A09-ADAD-BED8-FBC0-6A780E57DA88}"/>
              </a:ext>
            </a:extLst>
          </p:cNvPr>
          <p:cNvSpPr txBox="1"/>
          <p:nvPr/>
        </p:nvSpPr>
        <p:spPr>
          <a:xfrm>
            <a:off x="1371600" y="504825"/>
            <a:ext cx="8820150" cy="646331"/>
          </a:xfrm>
          <a:prstGeom prst="rect">
            <a:avLst/>
          </a:prstGeom>
          <a:noFill/>
        </p:spPr>
        <p:txBody>
          <a:bodyPr wrap="square" rtlCol="0">
            <a:spAutoFit/>
          </a:bodyPr>
          <a:lstStyle/>
          <a:p>
            <a:r>
              <a:rPr lang="en-US" sz="3600" b="0" i="0" dirty="0" err="1">
                <a:solidFill>
                  <a:srgbClr val="000000"/>
                </a:solidFill>
                <a:effectLst/>
                <a:latin typeface="Calibri" panose="020F0502020204030204" pitchFamily="34" charset="0"/>
                <a:cs typeface="Calibri" panose="020F0502020204030204" pitchFamily="34" charset="0"/>
              </a:rPr>
              <a:t>Tính</a:t>
            </a:r>
            <a:r>
              <a:rPr lang="en-US" sz="3600" b="0" i="0" dirty="0">
                <a:solidFill>
                  <a:srgbClr val="000000"/>
                </a:solidFill>
                <a:effectLst/>
                <a:latin typeface="Calibri" panose="020F0502020204030204" pitchFamily="34" charset="0"/>
                <a:cs typeface="Calibri" panose="020F0502020204030204" pitchFamily="34" charset="0"/>
              </a:rPr>
              <a:t> chu vi </a:t>
            </a:r>
            <a:r>
              <a:rPr lang="en-US" sz="3600" b="0" i="0" dirty="0" err="1">
                <a:solidFill>
                  <a:srgbClr val="000000"/>
                </a:solidFill>
                <a:effectLst/>
                <a:latin typeface="Calibri" panose="020F0502020204030204" pitchFamily="34" charset="0"/>
                <a:cs typeface="Calibri" panose="020F0502020204030204" pitchFamily="34" charset="0"/>
              </a:rPr>
              <a:t>và</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của</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các</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hình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sau</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BCD989F-CB77-BE17-EBEC-D79D8687B815}"/>
              </a:ext>
            </a:extLst>
          </p:cNvPr>
          <p:cNvPicPr>
            <a:picLocks noChangeAspect="1"/>
          </p:cNvPicPr>
          <p:nvPr/>
        </p:nvPicPr>
        <p:blipFill>
          <a:blip r:embed="rId2"/>
          <a:stretch>
            <a:fillRect/>
          </a:stretch>
        </p:blipFill>
        <p:spPr>
          <a:xfrm>
            <a:off x="1238249" y="1647492"/>
            <a:ext cx="10201275" cy="3054107"/>
          </a:xfrm>
          <a:prstGeom prst="rect">
            <a:avLst/>
          </a:prstGeom>
        </p:spPr>
      </p:pic>
    </p:spTree>
    <p:extLst>
      <p:ext uri="{BB962C8B-B14F-4D97-AF65-F5344CB8AC3E}">
        <p14:creationId xmlns:p14="http://schemas.microsoft.com/office/powerpoint/2010/main" val="353709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B6A98F38-C78C-A487-9675-4367FA474CB2}"/>
              </a:ext>
            </a:extLst>
          </p:cNvPr>
          <p:cNvPicPr>
            <a:picLocks noChangeAspect="1"/>
          </p:cNvPicPr>
          <p:nvPr/>
        </p:nvPicPr>
        <p:blipFill>
          <a:blip r:embed="rId4"/>
          <a:stretch>
            <a:fillRect/>
          </a:stretch>
        </p:blipFill>
        <p:spPr>
          <a:xfrm>
            <a:off x="890587" y="1962150"/>
            <a:ext cx="4712325" cy="2976562"/>
          </a:xfrm>
          <a:prstGeom prst="rect">
            <a:avLst/>
          </a:prstGeom>
        </p:spPr>
      </p:pic>
      <p:sp>
        <p:nvSpPr>
          <p:cNvPr id="8" name="TextBox 7">
            <a:extLst>
              <a:ext uri="{FF2B5EF4-FFF2-40B4-BE49-F238E27FC236}">
                <a16:creationId xmlns:a16="http://schemas.microsoft.com/office/drawing/2014/main" id="{C148EA57-F31D-B891-5C33-B55B965CF90C}"/>
              </a:ext>
            </a:extLst>
          </p:cNvPr>
          <p:cNvSpPr txBox="1"/>
          <p:nvPr/>
        </p:nvSpPr>
        <p:spPr>
          <a:xfrm>
            <a:off x="6105525" y="1809750"/>
            <a:ext cx="5676900" cy="2308324"/>
          </a:xfrm>
          <a:prstGeom prst="rect">
            <a:avLst/>
          </a:prstGeom>
          <a:noFill/>
        </p:spPr>
        <p:txBody>
          <a:bodyPr wrap="square" rtlCol="0">
            <a:spAutoFit/>
          </a:bodyPr>
          <a:lstStyle/>
          <a:p>
            <a:pPr algn="ctr"/>
            <a:r>
              <a:rPr lang="en-US" sz="3600" b="1" dirty="0">
                <a:solidFill>
                  <a:srgbClr val="FF0000"/>
                </a:solidFill>
                <a:latin typeface="Calibri" panose="020F0502020204030204" pitchFamily="34" charset="0"/>
                <a:cs typeface="Calibri" panose="020F0502020204030204" pitchFamily="34" charset="0"/>
              </a:rPr>
              <a:t>Chu vi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nhật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 </a:t>
            </a:r>
          </a:p>
          <a:p>
            <a:pPr algn="ctr"/>
            <a:r>
              <a:rPr lang="nl-NL"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 + 8) x 2 = 28 (cm)</a:t>
            </a:r>
            <a:endParaRPr lang="en-US" sz="3600" b="1" dirty="0">
              <a:solidFill>
                <a:srgbClr val="FF0000"/>
              </a:solidFill>
              <a:latin typeface="Calibri" panose="020F0502020204030204" pitchFamily="34" charset="0"/>
              <a:cs typeface="Calibri" panose="020F0502020204030204" pitchFamily="34" charset="0"/>
            </a:endParaRP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nhật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6 x 8 = 48 (</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cm</a:t>
            </a:r>
            <a:r>
              <a:rPr kumimoji="0" lang="en-US" sz="3600" b="1" i="0" u="none" strike="noStrike" kern="1200" cap="none" spc="0" normalizeH="0" baseline="3000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0606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TextBox 7">
            <a:extLst>
              <a:ext uri="{FF2B5EF4-FFF2-40B4-BE49-F238E27FC236}">
                <a16:creationId xmlns:a16="http://schemas.microsoft.com/office/drawing/2014/main" id="{C148EA57-F31D-B891-5C33-B55B965CF90C}"/>
              </a:ext>
            </a:extLst>
          </p:cNvPr>
          <p:cNvSpPr txBox="1"/>
          <p:nvPr/>
        </p:nvSpPr>
        <p:spPr>
          <a:xfrm>
            <a:off x="6105525" y="1809750"/>
            <a:ext cx="5676900" cy="2308324"/>
          </a:xfrm>
          <a:prstGeom prst="rect">
            <a:avLst/>
          </a:prstGeom>
          <a:noFill/>
        </p:spPr>
        <p:txBody>
          <a:bodyPr wrap="square" rtlCol="0">
            <a:spAutoFit/>
          </a:bodyPr>
          <a:lstStyle/>
          <a:p>
            <a:pPr lvl="0" algn="ctr"/>
            <a:r>
              <a:rPr lang="en-US" sz="3600" b="1" dirty="0">
                <a:solidFill>
                  <a:srgbClr val="FF0000"/>
                </a:solidFill>
                <a:latin typeface="Calibri" panose="020F0502020204030204" pitchFamily="34" charset="0"/>
                <a:cs typeface="Calibri" panose="020F0502020204030204" pitchFamily="34" charset="0"/>
              </a:rPr>
              <a:t>Chu vi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lvl="0" algn="ctr"/>
            <a:r>
              <a:rPr lang="en-US" sz="3600" b="1" dirty="0">
                <a:solidFill>
                  <a:srgbClr val="FF0000"/>
                </a:solidFill>
                <a:latin typeface="Calibri" panose="020F0502020204030204" pitchFamily="34" charset="0"/>
                <a:cs typeface="Calibri" panose="020F0502020204030204" pitchFamily="34" charset="0"/>
              </a:rPr>
              <a:t> 6  x 4  = 24 (cm)</a:t>
            </a:r>
          </a:p>
          <a:p>
            <a:pPr lvl="0"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lvl="0" algn="ctr"/>
            <a:r>
              <a:rPr lang="en-US" sz="3600" b="1" dirty="0">
                <a:solidFill>
                  <a:srgbClr val="FF0000"/>
                </a:solidFill>
                <a:latin typeface="Calibri" panose="020F0502020204030204" pitchFamily="34" charset="0"/>
                <a:cs typeface="Calibri" panose="020F0502020204030204" pitchFamily="34" charset="0"/>
              </a:rPr>
              <a:t>   6 x 6  = 36 (</a:t>
            </a:r>
            <a:r>
              <a:rPr lang="en-US" sz="3600" b="1" dirty="0">
                <a:solidFill>
                  <a:srgbClr val="FF0000"/>
                </a:solidFill>
                <a:latin typeface="Calibri" panose="020F0502020204030204" pitchFamily="34" charset="0"/>
                <a:ea typeface="Tahoma" panose="020B0604030504040204" pitchFamily="34" charset="0"/>
                <a:cs typeface="Calibri" panose="020F0502020204030204" pitchFamily="34" charset="0"/>
              </a:rPr>
              <a:t>cm</a:t>
            </a:r>
            <a:r>
              <a:rPr lang="en-US" sz="3600" b="1"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3309D674-A3C4-06B7-E69D-C7B67649B9B7}"/>
              </a:ext>
            </a:extLst>
          </p:cNvPr>
          <p:cNvPicPr>
            <a:picLocks noChangeAspect="1"/>
          </p:cNvPicPr>
          <p:nvPr/>
        </p:nvPicPr>
        <p:blipFill>
          <a:blip r:embed="rId4"/>
          <a:stretch>
            <a:fillRect/>
          </a:stretch>
        </p:blipFill>
        <p:spPr>
          <a:xfrm>
            <a:off x="742950" y="1495425"/>
            <a:ext cx="4938252" cy="3733800"/>
          </a:xfrm>
          <a:prstGeom prst="rect">
            <a:avLst/>
          </a:prstGeom>
        </p:spPr>
      </p:pic>
    </p:spTree>
    <p:extLst>
      <p:ext uri="{BB962C8B-B14F-4D97-AF65-F5344CB8AC3E}">
        <p14:creationId xmlns:p14="http://schemas.microsoft.com/office/powerpoint/2010/main" val="2592884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175C3AC8-C997-B6A2-9EFF-14119230A35C}"/>
              </a:ext>
            </a:extLst>
          </p:cNvPr>
          <p:cNvPicPr>
            <a:picLocks noChangeAspect="1"/>
          </p:cNvPicPr>
          <p:nvPr/>
        </p:nvPicPr>
        <p:blipFill>
          <a:blip r:embed="rId4"/>
          <a:stretch>
            <a:fillRect/>
          </a:stretch>
        </p:blipFill>
        <p:spPr>
          <a:xfrm>
            <a:off x="500062" y="271462"/>
            <a:ext cx="10810875" cy="904875"/>
          </a:xfrm>
          <a:prstGeom prst="rect">
            <a:avLst/>
          </a:prstGeom>
        </p:spPr>
      </p:pic>
      <p:pic>
        <p:nvPicPr>
          <p:cNvPr id="8" name="Picture 7">
            <a:extLst>
              <a:ext uri="{FF2B5EF4-FFF2-40B4-BE49-F238E27FC236}">
                <a16:creationId xmlns:a16="http://schemas.microsoft.com/office/drawing/2014/main" id="{23919F85-5830-C2F7-69C1-130E272E3B27}"/>
              </a:ext>
            </a:extLst>
          </p:cNvPr>
          <p:cNvPicPr>
            <a:picLocks noChangeAspect="1"/>
          </p:cNvPicPr>
          <p:nvPr/>
        </p:nvPicPr>
        <p:blipFill>
          <a:blip r:embed="rId5"/>
          <a:stretch>
            <a:fillRect/>
          </a:stretch>
        </p:blipFill>
        <p:spPr>
          <a:xfrm>
            <a:off x="800099" y="1621370"/>
            <a:ext cx="10944225" cy="3607451"/>
          </a:xfrm>
          <a:prstGeom prst="rect">
            <a:avLst/>
          </a:prstGeom>
        </p:spPr>
      </p:pic>
      <p:sp>
        <p:nvSpPr>
          <p:cNvPr id="9" name="Rectangle: Rounded Corners 8">
            <a:extLst>
              <a:ext uri="{FF2B5EF4-FFF2-40B4-BE49-F238E27FC236}">
                <a16:creationId xmlns:a16="http://schemas.microsoft.com/office/drawing/2014/main" id="{B205F091-46F6-5B94-5C62-11446EAA9A0D}"/>
              </a:ext>
            </a:extLst>
          </p:cNvPr>
          <p:cNvSpPr/>
          <p:nvPr/>
        </p:nvSpPr>
        <p:spPr>
          <a:xfrm>
            <a:off x="8696326" y="248602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14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cm</a:t>
            </a:r>
            <a:endParaRPr kumimoji="0" lang="en-US" sz="2800" b="1" i="0" u="none" strike="noStrike" kern="1200" cap="none" spc="0" normalizeH="0" baseline="3000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C7588BF2-234B-98C2-45BA-7B416FF82083}"/>
              </a:ext>
            </a:extLst>
          </p:cNvPr>
          <p:cNvSpPr/>
          <p:nvPr/>
        </p:nvSpPr>
        <p:spPr>
          <a:xfrm>
            <a:off x="10106026" y="248602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10 </a:t>
            </a:r>
            <a:r>
              <a:rPr lang="en-US" sz="2800" b="1" dirty="0">
                <a:solidFill>
                  <a:srgbClr val="FF0000"/>
                </a:solidFill>
                <a:latin typeface="Calibri" panose="020F0502020204030204" pitchFamily="34" charset="0"/>
                <a:ea typeface="Tahoma" panose="020B0604030504040204" pitchFamily="34" charset="0"/>
                <a:cs typeface="Calibri" panose="020F0502020204030204" pitchFamily="34" charset="0"/>
              </a:rPr>
              <a:t>cm</a:t>
            </a:r>
            <a:r>
              <a:rPr lang="en-US" sz="2800" b="1"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2</a:t>
            </a:r>
          </a:p>
        </p:txBody>
      </p:sp>
      <p:sp>
        <p:nvSpPr>
          <p:cNvPr id="11" name="Rectangle: Rounded Corners 10">
            <a:extLst>
              <a:ext uri="{FF2B5EF4-FFF2-40B4-BE49-F238E27FC236}">
                <a16:creationId xmlns:a16="http://schemas.microsoft.com/office/drawing/2014/main" id="{1DF8A980-D29A-8BF8-FF89-E01EB054D52B}"/>
              </a:ext>
            </a:extLst>
          </p:cNvPr>
          <p:cNvSpPr/>
          <p:nvPr/>
        </p:nvSpPr>
        <p:spPr>
          <a:xfrm>
            <a:off x="8677276" y="317182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36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cm</a:t>
            </a:r>
            <a:endParaRPr kumimoji="0" lang="en-US" sz="2800" b="1" i="0" u="none" strike="noStrike" kern="1200" cap="none" spc="0" normalizeH="0" baseline="3000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DC68AEF7-B6E6-AFE2-330D-680421B40A05}"/>
              </a:ext>
            </a:extLst>
          </p:cNvPr>
          <p:cNvSpPr/>
          <p:nvPr/>
        </p:nvSpPr>
        <p:spPr>
          <a:xfrm>
            <a:off x="10086976" y="317182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45 </a:t>
            </a:r>
            <a:r>
              <a:rPr lang="en-US" sz="2800" b="1" dirty="0">
                <a:solidFill>
                  <a:srgbClr val="FF0000"/>
                </a:solidFill>
                <a:latin typeface="Calibri" panose="020F0502020204030204" pitchFamily="34" charset="0"/>
                <a:ea typeface="Tahoma" panose="020B0604030504040204" pitchFamily="34" charset="0"/>
                <a:cs typeface="Calibri" panose="020F0502020204030204" pitchFamily="34" charset="0"/>
              </a:rPr>
              <a:t>cm</a:t>
            </a:r>
            <a:r>
              <a:rPr lang="en-US" sz="2800" b="1"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2</a:t>
            </a:r>
          </a:p>
        </p:txBody>
      </p:sp>
      <p:sp>
        <p:nvSpPr>
          <p:cNvPr id="13" name="Rectangle: Rounded Corners 12">
            <a:extLst>
              <a:ext uri="{FF2B5EF4-FFF2-40B4-BE49-F238E27FC236}">
                <a16:creationId xmlns:a16="http://schemas.microsoft.com/office/drawing/2014/main" id="{776FB0CE-B512-176E-3D3B-707CD0F9CCCE}"/>
              </a:ext>
            </a:extLst>
          </p:cNvPr>
          <p:cNvSpPr/>
          <p:nvPr/>
        </p:nvSpPr>
        <p:spPr>
          <a:xfrm>
            <a:off x="8743951" y="391477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28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cm</a:t>
            </a:r>
            <a:endParaRPr kumimoji="0" lang="en-US" sz="2800" b="1" i="0" u="none" strike="noStrike" kern="1200" cap="none" spc="0" normalizeH="0" baseline="3000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4233FB11-2368-7212-79D0-5CC2A77489E6}"/>
              </a:ext>
            </a:extLst>
          </p:cNvPr>
          <p:cNvSpPr/>
          <p:nvPr/>
        </p:nvSpPr>
        <p:spPr>
          <a:xfrm>
            <a:off x="10191751" y="387667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49 </a:t>
            </a:r>
            <a:r>
              <a:rPr lang="en-US" sz="2800" b="1" dirty="0">
                <a:solidFill>
                  <a:srgbClr val="FF0000"/>
                </a:solidFill>
                <a:latin typeface="Calibri" panose="020F0502020204030204" pitchFamily="34" charset="0"/>
                <a:ea typeface="Tahoma" panose="020B0604030504040204" pitchFamily="34" charset="0"/>
                <a:cs typeface="Calibri" panose="020F0502020204030204" pitchFamily="34" charset="0"/>
              </a:rPr>
              <a:t>cm</a:t>
            </a:r>
            <a:r>
              <a:rPr lang="en-US" sz="2800" b="1"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2</a:t>
            </a:r>
          </a:p>
        </p:txBody>
      </p:sp>
      <p:sp>
        <p:nvSpPr>
          <p:cNvPr id="15" name="Rectangle: Rounded Corners 14">
            <a:extLst>
              <a:ext uri="{FF2B5EF4-FFF2-40B4-BE49-F238E27FC236}">
                <a16:creationId xmlns:a16="http://schemas.microsoft.com/office/drawing/2014/main" id="{7A879004-1202-D5F2-0CC0-53D8ED03FE2F}"/>
              </a:ext>
            </a:extLst>
          </p:cNvPr>
          <p:cNvSpPr/>
          <p:nvPr/>
        </p:nvSpPr>
        <p:spPr>
          <a:xfrm>
            <a:off x="8686801" y="456247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36 </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rPr>
              <a:t>cm</a:t>
            </a:r>
            <a:endParaRPr kumimoji="0" lang="en-US" sz="2800" b="1" i="0" u="none" strike="noStrike" kern="1200" cap="none" spc="0" normalizeH="0" baseline="30000" noProof="0" dirty="0">
              <a:ln>
                <a:noFill/>
              </a:ln>
              <a:solidFill>
                <a:srgbClr val="FF000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7BF7DFC7-0858-BDE0-76DA-31ED8372B6DC}"/>
              </a:ext>
            </a:extLst>
          </p:cNvPr>
          <p:cNvSpPr/>
          <p:nvPr/>
        </p:nvSpPr>
        <p:spPr>
          <a:xfrm>
            <a:off x="10144126" y="4562475"/>
            <a:ext cx="13525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81 </a:t>
            </a:r>
            <a:r>
              <a:rPr lang="en-US" sz="2800" b="1" dirty="0">
                <a:solidFill>
                  <a:srgbClr val="FF0000"/>
                </a:solidFill>
                <a:latin typeface="Calibri" panose="020F0502020204030204" pitchFamily="34" charset="0"/>
                <a:ea typeface="Tahoma" panose="020B0604030504040204" pitchFamily="34" charset="0"/>
                <a:cs typeface="Calibri" panose="020F0502020204030204" pitchFamily="34" charset="0"/>
              </a:rPr>
              <a:t>cm</a:t>
            </a:r>
            <a:r>
              <a:rPr lang="en-US" sz="2800" b="1"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2</a:t>
            </a:r>
          </a:p>
        </p:txBody>
      </p:sp>
    </p:spTree>
    <p:extLst>
      <p:ext uri="{BB962C8B-B14F-4D97-AF65-F5344CB8AC3E}">
        <p14:creationId xmlns:p14="http://schemas.microsoft.com/office/powerpoint/2010/main" val="291669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1384995"/>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Mai ghép 10 tấm thảm hình vuông có cạnh 40 cm thành một tấm thảm hình chữ nhật lớn có chiều rộng 80 cm. Hỏi chu vi của tấm thảm Mai ghép được bằng bao nhiêu xăng-ti-mét?</a:t>
            </a:r>
          </a:p>
        </p:txBody>
      </p:sp>
      <p:pic>
        <p:nvPicPr>
          <p:cNvPr id="5" name="Picture 4">
            <a:extLst>
              <a:ext uri="{FF2B5EF4-FFF2-40B4-BE49-F238E27FC236}">
                <a16:creationId xmlns:a16="http://schemas.microsoft.com/office/drawing/2014/main" id="{ECBC6CD1-F2C0-E0A8-B433-1378481B9A59}"/>
              </a:ext>
            </a:extLst>
          </p:cNvPr>
          <p:cNvPicPr>
            <a:picLocks noChangeAspect="1"/>
          </p:cNvPicPr>
          <p:nvPr/>
        </p:nvPicPr>
        <p:blipFill>
          <a:blip r:embed="rId4"/>
          <a:stretch>
            <a:fillRect/>
          </a:stretch>
        </p:blipFill>
        <p:spPr>
          <a:xfrm>
            <a:off x="709612" y="2033587"/>
            <a:ext cx="10810875" cy="3571875"/>
          </a:xfrm>
          <a:prstGeom prst="rect">
            <a:avLst/>
          </a:prstGeom>
        </p:spPr>
      </p:pic>
    </p:spTree>
    <p:extLst>
      <p:ext uri="{BB962C8B-B14F-4D97-AF65-F5344CB8AC3E}">
        <p14:creationId xmlns:p14="http://schemas.microsoft.com/office/powerpoint/2010/main" val="4246373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CBC6CD1-F2C0-E0A8-B433-1378481B9A59}"/>
              </a:ext>
            </a:extLst>
          </p:cNvPr>
          <p:cNvPicPr>
            <a:picLocks noChangeAspect="1"/>
          </p:cNvPicPr>
          <p:nvPr/>
        </p:nvPicPr>
        <p:blipFill>
          <a:blip r:embed="rId4"/>
          <a:stretch>
            <a:fillRect/>
          </a:stretch>
        </p:blipFill>
        <p:spPr>
          <a:xfrm>
            <a:off x="2757488" y="242888"/>
            <a:ext cx="6567488" cy="2169875"/>
          </a:xfrm>
          <a:prstGeom prst="rect">
            <a:avLst/>
          </a:prstGeom>
        </p:spPr>
      </p:pic>
      <p:sp>
        <p:nvSpPr>
          <p:cNvPr id="3" name="TextBox 2">
            <a:extLst>
              <a:ext uri="{FF2B5EF4-FFF2-40B4-BE49-F238E27FC236}">
                <a16:creationId xmlns:a16="http://schemas.microsoft.com/office/drawing/2014/main" id="{4BC31EDB-A1CF-2641-BC45-7009EDE0BBB4}"/>
              </a:ext>
            </a:extLst>
          </p:cNvPr>
          <p:cNvSpPr txBox="1"/>
          <p:nvPr/>
        </p:nvSpPr>
        <p:spPr>
          <a:xfrm>
            <a:off x="2124075" y="2343150"/>
            <a:ext cx="93630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Mỗi</a:t>
            </a:r>
            <a:r>
              <a:rPr lang="en-US" sz="3200" dirty="0">
                <a:latin typeface="Calibri" panose="020F0502020204030204" pitchFamily="34" charset="0"/>
                <a:cs typeface="Calibri" panose="020F0502020204030204" pitchFamily="34" charset="0"/>
              </a:rPr>
              <a:t> ô </a:t>
            </a:r>
            <a:r>
              <a:rPr lang="en-US" sz="3200" dirty="0" err="1">
                <a:latin typeface="Calibri" panose="020F0502020204030204" pitchFamily="34" charset="0"/>
                <a:cs typeface="Calibri" panose="020F0502020204030204" pitchFamily="34" charset="0"/>
              </a:rPr>
              <a:t>vuông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cạnh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bằng</a:t>
            </a:r>
            <a:r>
              <a:rPr lang="en-US" sz="3200" dirty="0">
                <a:latin typeface="Calibri" panose="020F0502020204030204" pitchFamily="34" charset="0"/>
                <a:cs typeface="Calibri" panose="020F0502020204030204" pitchFamily="34" charset="0"/>
              </a:rPr>
              <a:t> bao </a:t>
            </a:r>
            <a:r>
              <a:rPr lang="en-US" sz="3200" dirty="0" err="1">
                <a:latin typeface="Calibri" panose="020F0502020204030204" pitchFamily="34" charset="0"/>
                <a:cs typeface="Calibri" panose="020F0502020204030204" pitchFamily="34" charset="0"/>
              </a:rPr>
              <a:t>nhiêu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xăng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a:t>
            </a:r>
            <a:r>
              <a:rPr lang="en-US" sz="3200" dirty="0">
                <a:latin typeface="Calibri" panose="020F0502020204030204" pitchFamily="34" charset="0"/>
                <a:cs typeface="Calibri" panose="020F0502020204030204" pitchFamily="34" charset="0"/>
              </a:rPr>
              <a:t> -  </a:t>
            </a:r>
            <a:r>
              <a:rPr lang="en-US" sz="3200" dirty="0" err="1">
                <a:latin typeface="Calibri" panose="020F0502020204030204" pitchFamily="34" charset="0"/>
                <a:cs typeface="Calibri" panose="020F0502020204030204" pitchFamily="34" charset="0"/>
              </a:rPr>
              <a:t>mét</a:t>
            </a:r>
            <a:r>
              <a:rPr lang="en-US" sz="32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31ADF4B1-8AE0-2127-8BAE-0F92AA363415}"/>
              </a:ext>
            </a:extLst>
          </p:cNvPr>
          <p:cNvSpPr txBox="1"/>
          <p:nvPr/>
        </p:nvSpPr>
        <p:spPr>
          <a:xfrm>
            <a:off x="3200400" y="3057525"/>
            <a:ext cx="9363075" cy="584775"/>
          </a:xfrm>
          <a:prstGeom prst="rect">
            <a:avLst/>
          </a:prstGeom>
          <a:noFill/>
        </p:spPr>
        <p:txBody>
          <a:bodyPr wrap="square" rtlCol="0">
            <a:spAutoFit/>
          </a:bodyPr>
          <a:lstStyle/>
          <a:p>
            <a:r>
              <a:rPr lang="en-US" sz="3200" b="1" dirty="0" err="1">
                <a:solidFill>
                  <a:srgbClr val="FF0000"/>
                </a:solidFill>
                <a:latin typeface="Calibri" panose="020F0502020204030204" pitchFamily="34" charset="0"/>
                <a:cs typeface="Calibri" panose="020F0502020204030204" pitchFamily="34" charset="0"/>
              </a:rPr>
              <a:t>Mỗi</a:t>
            </a:r>
            <a:r>
              <a:rPr lang="en-US" sz="3200" b="1" dirty="0">
                <a:solidFill>
                  <a:srgbClr val="FF0000"/>
                </a:solidFill>
                <a:latin typeface="Calibri" panose="020F0502020204030204" pitchFamily="34" charset="0"/>
                <a:cs typeface="Calibri" panose="020F0502020204030204" pitchFamily="34" charset="0"/>
              </a:rPr>
              <a:t> ô </a:t>
            </a:r>
            <a:r>
              <a:rPr lang="en-US" sz="3200" b="1" dirty="0" err="1">
                <a:solidFill>
                  <a:srgbClr val="FF0000"/>
                </a:solidFill>
                <a:latin typeface="Calibri" panose="020F0502020204030204" pitchFamily="34" charset="0"/>
                <a:cs typeface="Calibri" panose="020F0502020204030204" pitchFamily="34" charset="0"/>
              </a:rPr>
              <a:t>vuông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cạnh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bằng</a:t>
            </a:r>
            <a:r>
              <a:rPr lang="en-US" sz="3200" b="1" dirty="0">
                <a:solidFill>
                  <a:srgbClr val="FF0000"/>
                </a:solidFill>
                <a:latin typeface="Calibri" panose="020F0502020204030204" pitchFamily="34" charset="0"/>
                <a:cs typeface="Calibri" panose="020F0502020204030204" pitchFamily="34" charset="0"/>
              </a:rPr>
              <a:t> 40 cm.</a:t>
            </a:r>
          </a:p>
        </p:txBody>
      </p:sp>
      <p:sp>
        <p:nvSpPr>
          <p:cNvPr id="7" name="TextBox 6">
            <a:extLst>
              <a:ext uri="{FF2B5EF4-FFF2-40B4-BE49-F238E27FC236}">
                <a16:creationId xmlns:a16="http://schemas.microsoft.com/office/drawing/2014/main" id="{3A739829-9681-046A-DF33-8595D224D66D}"/>
              </a:ext>
            </a:extLst>
          </p:cNvPr>
          <p:cNvSpPr txBox="1"/>
          <p:nvPr/>
        </p:nvSpPr>
        <p:spPr>
          <a:xfrm>
            <a:off x="2105025" y="3543300"/>
            <a:ext cx="93630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Chiều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rộng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chữ</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nhật</a:t>
            </a:r>
            <a:r>
              <a:rPr lang="en-US" sz="3200" dirty="0">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8BBD9EEA-AAEF-71B4-0C36-BE7EF1A40128}"/>
              </a:ext>
            </a:extLst>
          </p:cNvPr>
          <p:cNvSpPr txBox="1"/>
          <p:nvPr/>
        </p:nvSpPr>
        <p:spPr>
          <a:xfrm>
            <a:off x="3190875" y="4114800"/>
            <a:ext cx="9363075" cy="584775"/>
          </a:xfrm>
          <a:prstGeom prst="rect">
            <a:avLst/>
          </a:prstGeom>
          <a:noFill/>
        </p:spPr>
        <p:txBody>
          <a:bodyPr wrap="square" rtlCol="0">
            <a:spAutoFit/>
          </a:bodyPr>
          <a:lstStyle/>
          <a:p>
            <a:r>
              <a:rPr lang="en-US" sz="3200" b="1" dirty="0" err="1">
                <a:solidFill>
                  <a:srgbClr val="FF0000"/>
                </a:solidFill>
                <a:latin typeface="Calibri" panose="020F0502020204030204" pitchFamily="34" charset="0"/>
                <a:cs typeface="Calibri" panose="020F0502020204030204" pitchFamily="34" charset="0"/>
              </a:rPr>
              <a:t>Chiều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rộng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80 cm (2 ô </a:t>
            </a:r>
            <a:r>
              <a:rPr lang="en-US" sz="3200" b="1" dirty="0" err="1">
                <a:solidFill>
                  <a:srgbClr val="FF0000"/>
                </a:solidFill>
                <a:latin typeface="Calibri" panose="020F0502020204030204" pitchFamily="34" charset="0"/>
                <a:cs typeface="Calibri" panose="020F0502020204030204" pitchFamily="34" charset="0"/>
              </a:rPr>
              <a:t>vuông</a:t>
            </a:r>
            <a:r>
              <a:rPr lang="en-US" sz="3200" b="1" dirty="0">
                <a:solidFill>
                  <a:srgbClr val="FF0000"/>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A2DEBA84-A8B1-6932-805C-528CB538BF0E}"/>
              </a:ext>
            </a:extLst>
          </p:cNvPr>
          <p:cNvSpPr txBox="1"/>
          <p:nvPr/>
        </p:nvSpPr>
        <p:spPr>
          <a:xfrm>
            <a:off x="2124075" y="4676775"/>
            <a:ext cx="93630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Chiều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dài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chữ</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nhật</a:t>
            </a:r>
            <a:r>
              <a:rPr lang="en-US" sz="3200" dirty="0">
                <a:latin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F6649439-EFB0-6D58-D836-0721E75808F9}"/>
              </a:ext>
            </a:extLst>
          </p:cNvPr>
          <p:cNvSpPr txBox="1"/>
          <p:nvPr/>
        </p:nvSpPr>
        <p:spPr>
          <a:xfrm>
            <a:off x="3200400" y="5305425"/>
            <a:ext cx="9363075" cy="584775"/>
          </a:xfrm>
          <a:prstGeom prst="rect">
            <a:avLst/>
          </a:prstGeom>
          <a:noFill/>
        </p:spPr>
        <p:txBody>
          <a:bodyPr wrap="square" rtlCol="0">
            <a:spAutoFit/>
          </a:bodyPr>
          <a:lstStyle/>
          <a:p>
            <a:r>
              <a:rPr lang="vi-VN" sz="3200" b="1" dirty="0">
                <a:solidFill>
                  <a:srgbClr val="FF0000"/>
                </a:solidFill>
                <a:latin typeface="Calibri" panose="020F0502020204030204" pitchFamily="34" charset="0"/>
                <a:cs typeface="Calibri" panose="020F0502020204030204" pitchFamily="34" charset="0"/>
              </a:rPr>
              <a:t>Chiều dài được ghép bởi 5 ô vuông.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4473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ECBC6CD1-F2C0-E0A8-B433-1378481B9A59}"/>
              </a:ext>
            </a:extLst>
          </p:cNvPr>
          <p:cNvPicPr>
            <a:picLocks noChangeAspect="1"/>
          </p:cNvPicPr>
          <p:nvPr/>
        </p:nvPicPr>
        <p:blipFill>
          <a:blip r:embed="rId5"/>
          <a:stretch>
            <a:fillRect/>
          </a:stretch>
        </p:blipFill>
        <p:spPr>
          <a:xfrm>
            <a:off x="2290763" y="347663"/>
            <a:ext cx="8345994" cy="2757487"/>
          </a:xfrm>
          <a:prstGeom prst="rect">
            <a:avLst/>
          </a:prstGeom>
        </p:spPr>
      </p:pic>
      <p:sp>
        <p:nvSpPr>
          <p:cNvPr id="3" name="TextBox 2">
            <a:extLst>
              <a:ext uri="{FF2B5EF4-FFF2-40B4-BE49-F238E27FC236}">
                <a16:creationId xmlns:a16="http://schemas.microsoft.com/office/drawing/2014/main" id="{4BC31EDB-A1CF-2641-BC45-7009EDE0BBB4}"/>
              </a:ext>
            </a:extLst>
          </p:cNvPr>
          <p:cNvSpPr txBox="1"/>
          <p:nvPr/>
        </p:nvSpPr>
        <p:spPr>
          <a:xfrm>
            <a:off x="1971675" y="3209925"/>
            <a:ext cx="9363075" cy="2554545"/>
          </a:xfrm>
          <a:prstGeom prst="rect">
            <a:avLst/>
          </a:prstGeom>
          <a:noFill/>
        </p:spPr>
        <p:txBody>
          <a:bodyPr wrap="square" rtlCol="0">
            <a:spAutoFit/>
          </a:bodyPr>
          <a:lstStyle/>
          <a:p>
            <a:pPr algn="ctr"/>
            <a:r>
              <a:rPr lang="vi-VN" sz="3200" b="1" i="0" dirty="0">
                <a:solidFill>
                  <a:srgbClr val="FF0000"/>
                </a:solidFill>
                <a:effectLst/>
                <a:latin typeface="Calibri" panose="020F0502020204030204" pitchFamily="34" charset="0"/>
                <a:cs typeface="Calibri" panose="020F0502020204030204" pitchFamily="34" charset="0"/>
              </a:rPr>
              <a:t>Chiều dài của tấm thảm hình chữ nhật lớn dài:</a:t>
            </a:r>
          </a:p>
          <a:p>
            <a:pPr algn="ctr"/>
            <a:r>
              <a:rPr lang="vi-VN" sz="3200" b="1" i="0" dirty="0">
                <a:solidFill>
                  <a:srgbClr val="FF0000"/>
                </a:solidFill>
                <a:effectLst/>
                <a:latin typeface="Calibri" panose="020F0502020204030204" pitchFamily="34" charset="0"/>
                <a:cs typeface="Calibri" panose="020F0502020204030204" pitchFamily="34" charset="0"/>
              </a:rPr>
              <a:t>40 x 5 = 200 (cm)</a:t>
            </a:r>
          </a:p>
          <a:p>
            <a:pPr algn="ctr"/>
            <a:r>
              <a:rPr lang="vi-VN" sz="3200" b="1" i="0" dirty="0">
                <a:solidFill>
                  <a:srgbClr val="FF0000"/>
                </a:solidFill>
                <a:effectLst/>
                <a:latin typeface="Calibri" panose="020F0502020204030204" pitchFamily="34" charset="0"/>
                <a:cs typeface="Calibri" panose="020F0502020204030204" pitchFamily="34" charset="0"/>
              </a:rPr>
              <a:t>Chu vi tấm thảm Mai ghép được là:</a:t>
            </a:r>
          </a:p>
          <a:p>
            <a:pPr algn="ctr"/>
            <a:r>
              <a:rPr lang="vi-VN" sz="3200" b="1" i="0" dirty="0">
                <a:solidFill>
                  <a:srgbClr val="FF0000"/>
                </a:solidFill>
                <a:effectLst/>
                <a:latin typeface="Calibri" panose="020F0502020204030204" pitchFamily="34" charset="0"/>
                <a:cs typeface="Calibri" panose="020F0502020204030204" pitchFamily="34" charset="0"/>
              </a:rPr>
              <a:t>(80 + 200) x 2 = 560 (cm)</a:t>
            </a:r>
          </a:p>
          <a:p>
            <a:pPr algn="r"/>
            <a:r>
              <a:rPr lang="vi-VN" sz="3200" b="1" i="0" dirty="0">
                <a:solidFill>
                  <a:srgbClr val="FF0000"/>
                </a:solidFill>
                <a:effectLst/>
                <a:latin typeface="Calibri" panose="020F0502020204030204" pitchFamily="34" charset="0"/>
                <a:cs typeface="Calibri" panose="020F0502020204030204" pitchFamily="34" charset="0"/>
              </a:rPr>
              <a:t>Đáp số: 560 cm</a:t>
            </a:r>
          </a:p>
        </p:txBody>
      </p:sp>
    </p:spTree>
    <p:custDataLst>
      <p:tags r:id="rId1"/>
    </p:custDataLst>
    <p:extLst>
      <p:ext uri="{BB962C8B-B14F-4D97-AF65-F5344CB8AC3E}">
        <p14:creationId xmlns:p14="http://schemas.microsoft.com/office/powerpoint/2010/main" val="2234974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Tuần 31-Toán-Luyện tập chung (Tiết 1)[20240502095336859].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265</Words>
  <Application>Microsoft Office PowerPoint</Application>
  <PresentationFormat>Widescreen</PresentationFormat>
  <Paragraphs>43</Paragraphs>
  <Slides>9</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等线</vt:lpstr>
      <vt:lpstr>Arial</vt:lpstr>
      <vt:lpstr>Calibri</vt:lpstr>
      <vt:lpstr>Times New Roman</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16</cp:revision>
  <dcterms:created xsi:type="dcterms:W3CDTF">2023-04-02T08:50:47Z</dcterms:created>
  <dcterms:modified xsi:type="dcterms:W3CDTF">2024-05-02T02:53:54Z</dcterms:modified>
</cp:coreProperties>
</file>