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75" r:id="rId2"/>
    <p:sldId id="257" r:id="rId3"/>
    <p:sldId id="277" r:id="rId4"/>
    <p:sldId id="300" r:id="rId5"/>
    <p:sldId id="323" r:id="rId6"/>
    <p:sldId id="316" r:id="rId7"/>
    <p:sldId id="324" r:id="rId8"/>
    <p:sldId id="318" r:id="rId9"/>
    <p:sldId id="301"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3D1A-AC65-498A-A19C-780DF5E628FF}" type="datetimeFigureOut">
              <a:rPr lang="en-US" smtClean="0"/>
              <a:t>02-May-24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82D70-22AD-4E64-8721-344FA7A8BFE7}" type="slidenum">
              <a:rPr lang="en-US" smtClean="0"/>
              <a:t>‹#›</a:t>
            </a:fld>
            <a:endParaRPr lang="en-US"/>
          </a:p>
        </p:txBody>
      </p:sp>
    </p:spTree>
    <p:extLst>
      <p:ext uri="{BB962C8B-B14F-4D97-AF65-F5344CB8AC3E}">
        <p14:creationId xmlns:p14="http://schemas.microsoft.com/office/powerpoint/2010/main" val="192241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2024/5/2</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221344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2024/5/2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202373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2024/5/2</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2020729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2024/5/2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48107062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2024/5/2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7103975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2024/5/2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2792679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2024/5/2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92379150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2024/5/2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4990924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2024/5/2</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57018497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2024/5/2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8725898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1029661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3.wav"/><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315557" y="4636709"/>
            <a:ext cx="5807932"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圆角 13"/>
          <p:cNvSpPr/>
          <p:nvPr/>
        </p:nvSpPr>
        <p:spPr>
          <a:xfrm>
            <a:off x="4722803" y="1754914"/>
            <a:ext cx="2474169" cy="582034"/>
          </a:xfrm>
          <a:prstGeom prst="roundRect">
            <a:avLst>
              <a:gd name="adj" fmla="val 50000"/>
            </a:avLst>
          </a:prstGeom>
          <a:solidFill>
            <a:srgbClr val="D5F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rPr>
              <a:t>Tiếng</a:t>
            </a:r>
            <a:r>
              <a:rPr kumimoji="0" lang="en-US" altLang="zh-CN" sz="2800" b="1" i="0" u="none" strike="noStrike" kern="1200" cap="none" spc="0" normalizeH="0" baseline="0" noProof="0" dirty="0">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rPr>
              <a:t> </a:t>
            </a:r>
            <a:r>
              <a:rPr kumimoji="0" lang="en-US" altLang="zh-CN" sz="2800" b="1" i="0" u="none" strike="noStrike" kern="1200" cap="none" spc="0" normalizeH="0" baseline="0" noProof="0" dirty="0" err="1">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rPr>
              <a:t>Việt</a:t>
            </a:r>
            <a:endParaRPr kumimoji="0" lang="zh-CN" altLang="en-US" sz="2800" b="1" i="0" u="none" strike="noStrike" kern="1200" cap="none" spc="0" normalizeH="0" baseline="0" noProof="0" dirty="0">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endParaRPr>
          </a:p>
        </p:txBody>
      </p:sp>
      <p:sp>
        <p:nvSpPr>
          <p:cNvPr id="80" name="椭圆 31"/>
          <p:cNvSpPr/>
          <p:nvPr/>
        </p:nvSpPr>
        <p:spPr>
          <a:xfrm flipH="1">
            <a:off x="1828799" y="2461895"/>
            <a:ext cx="8940799" cy="248465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88" name="组合 87"/>
          <p:cNvGrpSpPr/>
          <p:nvPr/>
        </p:nvGrpSpPr>
        <p:grpSpPr>
          <a:xfrm flipH="1">
            <a:off x="9309100" y="1196340"/>
            <a:ext cx="1471295" cy="1772920"/>
            <a:chOff x="1289955" y="1628061"/>
            <a:chExt cx="3941631" cy="5174701"/>
          </a:xfrm>
        </p:grpSpPr>
        <p:sp>
          <p:nvSpPr>
            <p:cNvPr id="89"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90" name="组 13"/>
            <p:cNvGrpSpPr/>
            <p:nvPr/>
          </p:nvGrpSpPr>
          <p:grpSpPr>
            <a:xfrm>
              <a:off x="1289955" y="1628061"/>
              <a:ext cx="2187025" cy="2569107"/>
              <a:chOff x="5943842" y="1013911"/>
              <a:chExt cx="2187025" cy="2569107"/>
            </a:xfrm>
          </p:grpSpPr>
          <p:sp>
            <p:nvSpPr>
              <p:cNvPr id="91"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2"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3"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4"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5"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6"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7"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8"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grpSp>
      <p:sp>
        <p:nvSpPr>
          <p:cNvPr id="179" name="Freeform 34"/>
          <p:cNvSpPr>
            <a:spLocks noEditPoints="1"/>
          </p:cNvSpPr>
          <p:nvPr/>
        </p:nvSpPr>
        <p:spPr bwMode="auto">
          <a:xfrm rot="20640000">
            <a:off x="1972945" y="1885950"/>
            <a:ext cx="1425575" cy="69723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微软雅黑"/>
              <a:cs typeface="+mn-cs"/>
            </a:endParaRPr>
          </a:p>
        </p:txBody>
      </p:sp>
      <p:pic>
        <p:nvPicPr>
          <p:cNvPr id="34" name="图片 33"/>
          <p:cNvPicPr>
            <a:picLocks noChangeAspect="1"/>
          </p:cNvPicPr>
          <p:nvPr/>
        </p:nvPicPr>
        <p:blipFill>
          <a:blip r:embed="rId5"/>
          <a:stretch>
            <a:fillRect/>
          </a:stretch>
        </p:blipFill>
        <p:spPr>
          <a:xfrm>
            <a:off x="7748341" y="1664488"/>
            <a:ext cx="866974" cy="797510"/>
          </a:xfrm>
          <a:prstGeom prst="rect">
            <a:avLst/>
          </a:prstGeom>
        </p:spPr>
      </p:pic>
      <p:pic>
        <p:nvPicPr>
          <p:cNvPr id="3" name="Picture 2">
            <a:extLst>
              <a:ext uri="{FF2B5EF4-FFF2-40B4-BE49-F238E27FC236}">
                <a16:creationId xmlns:a16="http://schemas.microsoft.com/office/drawing/2014/main" id="{8C7953F6-D105-4064-93E0-5CA610C94F29}"/>
              </a:ext>
            </a:extLst>
          </p:cNvPr>
          <p:cNvPicPr>
            <a:picLocks noChangeAspect="1"/>
          </p:cNvPicPr>
          <p:nvPr/>
        </p:nvPicPr>
        <p:blipFill>
          <a:blip r:embed="rId6"/>
          <a:stretch>
            <a:fillRect/>
          </a:stretch>
        </p:blipFill>
        <p:spPr>
          <a:xfrm>
            <a:off x="2096341" y="2384653"/>
            <a:ext cx="8535140" cy="298120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700"/>
                                        <p:tgtEl>
                                          <p:spTgt spid="80"/>
                                        </p:tgtEl>
                                      </p:cBhvr>
                                    </p:animEffect>
                                  </p:childTnLst>
                                </p:cTn>
                              </p:par>
                              <p:par>
                                <p:cTn id="12" presetID="22" presetClass="entr" presetSubtype="8" fill="hold" nodeType="withEffect">
                                  <p:stCondLst>
                                    <p:cond delay="5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700"/>
                                        <p:tgtEl>
                                          <p:spTgt spid="88"/>
                                        </p:tgtEl>
                                      </p:cBhvr>
                                    </p:animEffect>
                                  </p:childTnLst>
                                </p:cTn>
                              </p:par>
                              <p:par>
                                <p:cTn id="15" presetID="55"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strVal val="#ppt_w*0.70"/>
                                          </p:val>
                                        </p:tav>
                                        <p:tav tm="100000">
                                          <p:val>
                                            <p:strVal val="#ppt_w"/>
                                          </p:val>
                                        </p:tav>
                                      </p:tavLst>
                                    </p:anim>
                                    <p:anim calcmode="lin" valueType="num">
                                      <p:cBhvr>
                                        <p:cTn id="18" dur="1000" fill="hold"/>
                                        <p:tgtEl>
                                          <p:spTgt spid="34"/>
                                        </p:tgtEl>
                                        <p:attrNameLst>
                                          <p:attrName>ppt_h</p:attrName>
                                        </p:attrNameLst>
                                      </p:cBhvr>
                                      <p:tavLst>
                                        <p:tav tm="0">
                                          <p:val>
                                            <p:strVal val="#ppt_h"/>
                                          </p:val>
                                        </p:tav>
                                        <p:tav tm="100000">
                                          <p:val>
                                            <p:strVal val="#ppt_h"/>
                                          </p:val>
                                        </p:tav>
                                      </p:tavLst>
                                    </p:anim>
                                    <p:animEffect transition="in" filter="fade">
                                      <p:cBhvr>
                                        <p:cTn id="19" dur="1000"/>
                                        <p:tgtEl>
                                          <p:spTgt spid="3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79"/>
                                        </p:tgtEl>
                                        <p:attrNameLst>
                                          <p:attrName>style.visibility</p:attrName>
                                        </p:attrNameLst>
                                      </p:cBhvr>
                                      <p:to>
                                        <p:strVal val="visible"/>
                                      </p:to>
                                    </p:set>
                                    <p:anim calcmode="lin" valueType="num">
                                      <p:cBhvr>
                                        <p:cTn id="22" dur="1000" fill="hold"/>
                                        <p:tgtEl>
                                          <p:spTgt spid="179"/>
                                        </p:tgtEl>
                                        <p:attrNameLst>
                                          <p:attrName>ppt_w</p:attrName>
                                        </p:attrNameLst>
                                      </p:cBhvr>
                                      <p:tavLst>
                                        <p:tav tm="0">
                                          <p:val>
                                            <p:strVal val="#ppt_w*0.70"/>
                                          </p:val>
                                        </p:tav>
                                        <p:tav tm="100000">
                                          <p:val>
                                            <p:strVal val="#ppt_w"/>
                                          </p:val>
                                        </p:tav>
                                      </p:tavLst>
                                    </p:anim>
                                    <p:anim calcmode="lin" valueType="num">
                                      <p:cBhvr>
                                        <p:cTn id="23" dur="1000" fill="hold"/>
                                        <p:tgtEl>
                                          <p:spTgt spid="179"/>
                                        </p:tgtEl>
                                        <p:attrNameLst>
                                          <p:attrName>ppt_h</p:attrName>
                                        </p:attrNameLst>
                                      </p:cBhvr>
                                      <p:tavLst>
                                        <p:tav tm="0">
                                          <p:val>
                                            <p:strVal val="#ppt_h"/>
                                          </p:val>
                                        </p:tav>
                                        <p:tav tm="100000">
                                          <p:val>
                                            <p:strVal val="#ppt_h"/>
                                          </p:val>
                                        </p:tav>
                                      </p:tavLst>
                                    </p:anim>
                                    <p:animEffect transition="in" filter="fade">
                                      <p:cBhvr>
                                        <p:cTn id="24" dur="1000"/>
                                        <p:tgtEl>
                                          <p:spTgt spid="17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0" grpId="0" bldLvl="0" animBg="1"/>
      <p:bldP spid="1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sp>
        <p:nvSpPr>
          <p:cNvPr id="7" name="文本框 80"/>
          <p:cNvSpPr txBox="1"/>
          <p:nvPr/>
        </p:nvSpPr>
        <p:spPr>
          <a:xfrm>
            <a:off x="2961005" y="2402540"/>
            <a:ext cx="6269990" cy="2585323"/>
          </a:xfrm>
          <a:prstGeom prst="rect">
            <a:avLst/>
          </a:prstGeom>
          <a:noFill/>
        </p:spPr>
        <p:txBody>
          <a:bodyPr wrap="square" rtlCol="0">
            <a:spAutoFit/>
          </a:bodyPr>
          <a:lstStyle/>
          <a:p>
            <a:pPr lvl="0" algn="ctr">
              <a:buClr>
                <a:srgbClr val="000000"/>
              </a:buClr>
              <a:defRPr/>
            </a:pP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1.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Viết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một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đoạn</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văn</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về</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một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nhân</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vật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em</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yêu</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thích</a:t>
            </a:r>
            <a:endPar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704930"/>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089359"/>
            <a:ext cx="2276695" cy="501187"/>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grpSp>
        <p:nvGrpSpPr>
          <p:cNvPr id="29" name="Group 28">
            <a:extLst>
              <a:ext uri="{FF2B5EF4-FFF2-40B4-BE49-F238E27FC236}">
                <a16:creationId xmlns:a16="http://schemas.microsoft.com/office/drawing/2014/main" id="{9535A610-DE32-4785-8F6A-730F5A6942FA}"/>
              </a:ext>
            </a:extLst>
          </p:cNvPr>
          <p:cNvGrpSpPr/>
          <p:nvPr/>
        </p:nvGrpSpPr>
        <p:grpSpPr>
          <a:xfrm>
            <a:off x="597714" y="3734825"/>
            <a:ext cx="4278451" cy="2175001"/>
            <a:chOff x="892354" y="3758439"/>
            <a:chExt cx="4278451" cy="2175001"/>
          </a:xfrm>
        </p:grpSpPr>
        <p:pic>
          <p:nvPicPr>
            <p:cNvPr id="30" name="Picture 9">
              <a:extLst>
                <a:ext uri="{FF2B5EF4-FFF2-40B4-BE49-F238E27FC236}">
                  <a16:creationId xmlns:a16="http://schemas.microsoft.com/office/drawing/2014/main" id="{1703AAF9-7E5E-46A7-8465-B567DED201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Rounded Corners 30">
              <a:extLst>
                <a:ext uri="{FF2B5EF4-FFF2-40B4-BE49-F238E27FC236}">
                  <a16:creationId xmlns:a16="http://schemas.microsoft.com/office/drawing/2014/main" id="{B9CDFD6A-5829-4F7B-B6E6-3EF3B027E1F6}"/>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cs typeface="Arial" panose="020B0604020202020204" pitchFamily="34" charset="0"/>
                </a:rPr>
                <a:t>Thảo</a:t>
              </a:r>
              <a:r>
                <a:rPr lang="en-US" sz="2400" b="1" dirty="0">
                  <a:cs typeface="Arial" panose="020B0604020202020204" pitchFamily="34" charset="0"/>
                </a:rPr>
                <a:t> </a:t>
              </a:r>
              <a:r>
                <a:rPr lang="en-US" sz="2400" b="1" dirty="0" err="1">
                  <a:cs typeface="Arial" panose="020B0604020202020204" pitchFamily="34" charset="0"/>
                </a:rPr>
                <a:t>luận</a:t>
              </a:r>
              <a:r>
                <a:rPr lang="en-US" sz="2400" b="1" dirty="0">
                  <a:cs typeface="Arial" panose="020B0604020202020204" pitchFamily="34" charset="0"/>
                </a:rPr>
                <a:t> </a:t>
              </a:r>
              <a:r>
                <a:rPr lang="en-US" sz="2400" b="1" dirty="0" err="1">
                  <a:cs typeface="Arial" panose="020B0604020202020204" pitchFamily="34" charset="0"/>
                </a:rPr>
                <a:t>nhóm</a:t>
              </a:r>
              <a:r>
                <a:rPr lang="en-US" sz="2400" b="1" dirty="0">
                  <a:cs typeface="Arial" panose="020B0604020202020204" pitchFamily="34" charset="0"/>
                </a:rPr>
                <a:t> 4</a:t>
              </a:r>
            </a:p>
          </p:txBody>
        </p:sp>
      </p:grpSp>
      <p:sp>
        <p:nvSpPr>
          <p:cNvPr id="34" name="Speech Bubble: Rectangle with Corners Rounded 4">
            <a:extLst>
              <a:ext uri="{FF2B5EF4-FFF2-40B4-BE49-F238E27FC236}">
                <a16:creationId xmlns:a16="http://schemas.microsoft.com/office/drawing/2014/main" id="{2F98DD57-429E-45BB-A54E-002C1E1F9FD9}"/>
              </a:ext>
            </a:extLst>
          </p:cNvPr>
          <p:cNvSpPr/>
          <p:nvPr/>
        </p:nvSpPr>
        <p:spPr>
          <a:xfrm flipH="1">
            <a:off x="3475762" y="1560135"/>
            <a:ext cx="7517358" cy="12305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err="1">
                <a:solidFill>
                  <a:srgbClr val="FF0000"/>
                </a:solidFill>
                <a:cs typeface="Calibri" panose="020F0502020204030204" pitchFamily="34" charset="0"/>
              </a:rPr>
              <a:t>Tên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nhân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vật</a:t>
            </a:r>
            <a:r>
              <a:rPr lang="en-US" sz="4400" b="1" dirty="0">
                <a:solidFill>
                  <a:srgbClr val="FF0000"/>
                </a:solidFill>
                <a:cs typeface="Calibri" panose="020F0502020204030204" pitchFamily="34" charset="0"/>
              </a:rPr>
              <a:t>? / </a:t>
            </a:r>
            <a:r>
              <a:rPr lang="en-US" sz="4400" b="1" dirty="0" err="1">
                <a:solidFill>
                  <a:srgbClr val="FF0000"/>
                </a:solidFill>
                <a:cs typeface="Calibri" panose="020F0502020204030204" pitchFamily="34" charset="0"/>
              </a:rPr>
              <a:t>Tên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bài</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đọc</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kể</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về</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nhân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vật</a:t>
            </a:r>
            <a:r>
              <a:rPr lang="en-US" sz="4400" b="1" dirty="0">
                <a:solidFill>
                  <a:srgbClr val="FF0000"/>
                </a:solidFill>
                <a:cs typeface="Calibri" panose="020F0502020204030204" pitchFamily="34" charset="0"/>
              </a:rPr>
              <a:t>?</a:t>
            </a:r>
            <a:endParaRPr kumimoji="0" lang="en-US" sz="4400" b="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3" name="TextBox 2">
            <a:extLst>
              <a:ext uri="{FF2B5EF4-FFF2-40B4-BE49-F238E27FC236}">
                <a16:creationId xmlns:a16="http://schemas.microsoft.com/office/drawing/2014/main" id="{F193C979-E216-4781-8AF7-79AF145F8512}"/>
              </a:ext>
            </a:extLst>
          </p:cNvPr>
          <p:cNvSpPr txBox="1"/>
          <p:nvPr/>
        </p:nvSpPr>
        <p:spPr>
          <a:xfrm>
            <a:off x="2692399" y="487680"/>
            <a:ext cx="8187997" cy="584775"/>
          </a:xfrm>
          <a:prstGeom prst="rect">
            <a:avLst/>
          </a:prstGeom>
          <a:noFill/>
        </p:spPr>
        <p:txBody>
          <a:bodyPr wrap="square" rtlCol="0">
            <a:spAutoFit/>
          </a:bodyPr>
          <a:lstStyle/>
          <a:p>
            <a:r>
              <a:rPr lang="en-US" sz="3200" dirty="0" err="1"/>
              <a:t>Nhớ</a:t>
            </a:r>
            <a:r>
              <a:rPr lang="en-US" sz="3200" dirty="0"/>
              <a:t> </a:t>
            </a:r>
            <a:r>
              <a:rPr lang="en-US" sz="3200" dirty="0" err="1"/>
              <a:t>lại</a:t>
            </a:r>
            <a:r>
              <a:rPr lang="en-US" sz="3200" dirty="0"/>
              <a:t> </a:t>
            </a:r>
            <a:r>
              <a:rPr lang="en-US" sz="3200" dirty="0" err="1"/>
              <a:t>câu</a:t>
            </a:r>
            <a:r>
              <a:rPr lang="en-US" sz="3200" dirty="0"/>
              <a:t> </a:t>
            </a:r>
            <a:r>
              <a:rPr lang="en-US" sz="3200" dirty="0" err="1"/>
              <a:t>chuyện</a:t>
            </a:r>
            <a:r>
              <a:rPr lang="en-US" sz="3200" dirty="0"/>
              <a:t> </a:t>
            </a:r>
            <a:r>
              <a:rPr lang="en-US" sz="3200" dirty="0" err="1"/>
              <a:t>đã</a:t>
            </a:r>
            <a:r>
              <a:rPr lang="en-US" sz="3200" dirty="0"/>
              <a:t> </a:t>
            </a:r>
            <a:r>
              <a:rPr lang="en-US" sz="3200" dirty="0" err="1"/>
              <a:t>học</a:t>
            </a:r>
            <a:r>
              <a:rPr lang="en-US" sz="3200" dirty="0"/>
              <a:t>, </a:t>
            </a:r>
            <a:r>
              <a:rPr lang="en-US" sz="3200" dirty="0" err="1"/>
              <a:t>đã</a:t>
            </a:r>
            <a:r>
              <a:rPr lang="en-US" sz="3200" dirty="0"/>
              <a:t> </a:t>
            </a:r>
            <a:r>
              <a:rPr lang="en-US" sz="3200" dirty="0" err="1"/>
              <a:t>nghe</a:t>
            </a:r>
            <a:r>
              <a:rPr lang="en-US" sz="3200" dirty="0"/>
              <a:t>.</a:t>
            </a:r>
          </a:p>
        </p:txBody>
      </p:sp>
      <p:sp>
        <p:nvSpPr>
          <p:cNvPr id="49" name="Speech Bubble: Rectangle with Corners Rounded 4">
            <a:extLst>
              <a:ext uri="{FF2B5EF4-FFF2-40B4-BE49-F238E27FC236}">
                <a16:creationId xmlns:a16="http://schemas.microsoft.com/office/drawing/2014/main" id="{3CBC26A3-55A5-48F6-A3E6-CE2A26D5AF2B}"/>
              </a:ext>
            </a:extLst>
          </p:cNvPr>
          <p:cNvSpPr/>
          <p:nvPr/>
        </p:nvSpPr>
        <p:spPr>
          <a:xfrm flipH="1">
            <a:off x="4573042" y="3206816"/>
            <a:ext cx="7202398" cy="12305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FF0000"/>
                </a:solidFill>
                <a:cs typeface="Calibri" panose="020F0502020204030204" pitchFamily="34" charset="0"/>
              </a:rPr>
              <a:t>Những điều em yêu thích ở nhân vật?</a:t>
            </a:r>
            <a:endParaRPr kumimoji="0" lang="en-US" sz="4400" b="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50" name="Speech Bubble: Rectangle with Corners Rounded 4">
            <a:extLst>
              <a:ext uri="{FF2B5EF4-FFF2-40B4-BE49-F238E27FC236}">
                <a16:creationId xmlns:a16="http://schemas.microsoft.com/office/drawing/2014/main" id="{102649D7-AB61-4CED-8E03-A20CBB585FCA}"/>
              </a:ext>
            </a:extLst>
          </p:cNvPr>
          <p:cNvSpPr/>
          <p:nvPr/>
        </p:nvSpPr>
        <p:spPr>
          <a:xfrm flipH="1">
            <a:off x="5700802" y="4917155"/>
            <a:ext cx="6074638" cy="12305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400" b="1" dirty="0">
                <a:solidFill>
                  <a:srgbClr val="FF0000"/>
                </a:solidFill>
                <a:cs typeface="Calibri" panose="020F0502020204030204" pitchFamily="34" charset="0"/>
              </a:rPr>
              <a:t>Lý do em yêu thích nhân vật?</a:t>
            </a:r>
            <a:endParaRPr kumimoji="0" lang="en-US" sz="4400" b="0" i="0" u="none" strike="noStrike" kern="1200" cap="none" spc="0" normalizeH="0" baseline="0" noProof="0" dirty="0">
              <a:ln>
                <a:noFill/>
              </a:ln>
              <a:solidFill>
                <a:prstClr val="black"/>
              </a:solidFill>
              <a:effectLst/>
              <a:uLnTx/>
              <a:uFillTx/>
              <a:cs typeface="Calibri" panose="020F050202020403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down)">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EA21C-ECAD-487A-BD0E-E650713ED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341071" y="1829031"/>
            <a:ext cx="4159297" cy="2678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5F112A-D447-476F-A768-5D50D0153440}"/>
              </a:ext>
            </a:extLst>
          </p:cNvPr>
          <p:cNvSpPr txBox="1"/>
          <p:nvPr/>
        </p:nvSpPr>
        <p:spPr>
          <a:xfrm>
            <a:off x="3692737" y="2596861"/>
            <a:ext cx="3321267" cy="15292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ctr" defTabSz="821531" hangingPunct="0">
              <a:defRPr/>
            </a:pP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Viết</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đoạn</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văn</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về</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một</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nhân</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vật</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em</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yêu</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thích</a:t>
            </a:r>
            <a:endPar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Helvetica Light"/>
              <a:cs typeface="Calibri" panose="020F0502020204030204" pitchFamily="34" charset="0"/>
              <a:sym typeface="Helvetica Light"/>
            </a:endParaRPr>
          </a:p>
        </p:txBody>
      </p:sp>
      <p:grpSp>
        <p:nvGrpSpPr>
          <p:cNvPr id="5" name="Group 4">
            <a:extLst>
              <a:ext uri="{FF2B5EF4-FFF2-40B4-BE49-F238E27FC236}">
                <a16:creationId xmlns:a16="http://schemas.microsoft.com/office/drawing/2014/main" id="{723912BC-988D-42BE-84AD-792E4F87A423}"/>
              </a:ext>
            </a:extLst>
          </p:cNvPr>
          <p:cNvGrpSpPr/>
          <p:nvPr/>
        </p:nvGrpSpPr>
        <p:grpSpPr>
          <a:xfrm>
            <a:off x="2729543" y="312104"/>
            <a:ext cx="2798841" cy="1015663"/>
            <a:chOff x="6961239" y="589254"/>
            <a:chExt cx="2477729" cy="1015663"/>
          </a:xfrm>
        </p:grpSpPr>
        <p:sp>
          <p:nvSpPr>
            <p:cNvPr id="6" name="Rectangle: Rounded Corners 5">
              <a:extLst>
                <a:ext uri="{FF2B5EF4-FFF2-40B4-BE49-F238E27FC236}">
                  <a16:creationId xmlns:a16="http://schemas.microsoft.com/office/drawing/2014/main" id="{56E11842-92CF-4B7D-8407-C5AC8100A4CD}"/>
                </a:ext>
              </a:extLst>
            </p:cNvPr>
            <p:cNvSpPr/>
            <p:nvPr/>
          </p:nvSpPr>
          <p:spPr>
            <a:xfrm>
              <a:off x="6961239" y="635145"/>
              <a:ext cx="2477729" cy="958645"/>
            </a:xfrm>
            <a:prstGeom prst="roundRect">
              <a:avLst/>
            </a:prstGeom>
            <a:solidFill>
              <a:schemeClr val="accent5">
                <a:lumMod val="20000"/>
                <a:lumOff val="80000"/>
              </a:schemeClr>
            </a:solidFill>
            <a:ln w="2857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7" name="TextBox 6">
              <a:extLst>
                <a:ext uri="{FF2B5EF4-FFF2-40B4-BE49-F238E27FC236}">
                  <a16:creationId xmlns:a16="http://schemas.microsoft.com/office/drawing/2014/main" id="{86BC63CD-EFD4-4DAA-87AD-F67A15992848}"/>
                </a:ext>
              </a:extLst>
            </p:cNvPr>
            <p:cNvSpPr txBox="1"/>
            <p:nvPr/>
          </p:nvSpPr>
          <p:spPr>
            <a:xfrm>
              <a:off x="7052197" y="589254"/>
              <a:ext cx="2370250"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Nhớ</a:t>
              </a:r>
              <a:r>
                <a:rPr kumimoji="0" lang="en-US" sz="30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lại</a:t>
              </a:r>
              <a:r>
                <a:rPr kumimoji="0" lang="en-US" sz="30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câu</a:t>
              </a:r>
              <a:r>
                <a:rPr kumimoji="0" lang="en-US" sz="30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chuyện</a:t>
              </a:r>
              <a:endParaRPr kumimoji="0" lang="en-US" sz="30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grpSp>
      <p:cxnSp>
        <p:nvCxnSpPr>
          <p:cNvPr id="8" name="Straight Arrow Connector 7">
            <a:extLst>
              <a:ext uri="{FF2B5EF4-FFF2-40B4-BE49-F238E27FC236}">
                <a16:creationId xmlns:a16="http://schemas.microsoft.com/office/drawing/2014/main" id="{069102FA-CCDB-4A8A-B907-8192E1B66411}"/>
              </a:ext>
            </a:extLst>
          </p:cNvPr>
          <p:cNvCxnSpPr>
            <a:cxnSpLocks/>
          </p:cNvCxnSpPr>
          <p:nvPr/>
        </p:nvCxnSpPr>
        <p:spPr>
          <a:xfrm flipH="1" flipV="1">
            <a:off x="5232127" y="1350093"/>
            <a:ext cx="555190" cy="85537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AA388B0-2AC0-48D7-8450-AC255167FF31}"/>
              </a:ext>
            </a:extLst>
          </p:cNvPr>
          <p:cNvGrpSpPr/>
          <p:nvPr/>
        </p:nvGrpSpPr>
        <p:grpSpPr>
          <a:xfrm>
            <a:off x="27222" y="1232465"/>
            <a:ext cx="2270326" cy="1230979"/>
            <a:chOff x="9751144" y="980765"/>
            <a:chExt cx="2270326" cy="553999"/>
          </a:xfrm>
        </p:grpSpPr>
        <p:sp>
          <p:nvSpPr>
            <p:cNvPr id="10" name="Rectangle: Rounded Corners 9">
              <a:extLst>
                <a:ext uri="{FF2B5EF4-FFF2-40B4-BE49-F238E27FC236}">
                  <a16:creationId xmlns:a16="http://schemas.microsoft.com/office/drawing/2014/main" id="{EB78C56F-238F-4298-936F-CE94545F2B73}"/>
                </a:ext>
              </a:extLst>
            </p:cNvPr>
            <p:cNvSpPr/>
            <p:nvPr/>
          </p:nvSpPr>
          <p:spPr>
            <a:xfrm>
              <a:off x="9751144" y="980765"/>
              <a:ext cx="2259457" cy="553999"/>
            </a:xfrm>
            <a:custGeom>
              <a:avLst/>
              <a:gdLst>
                <a:gd name="connsiteX0" fmla="*/ 0 w 2259457"/>
                <a:gd name="connsiteY0" fmla="*/ 92335 h 553999"/>
                <a:gd name="connsiteX1" fmla="*/ 92335 w 2259457"/>
                <a:gd name="connsiteY1" fmla="*/ 0 h 553999"/>
                <a:gd name="connsiteX2" fmla="*/ 783931 w 2259457"/>
                <a:gd name="connsiteY2" fmla="*/ 0 h 553999"/>
                <a:gd name="connsiteX3" fmla="*/ 1475526 w 2259457"/>
                <a:gd name="connsiteY3" fmla="*/ 0 h 553999"/>
                <a:gd name="connsiteX4" fmla="*/ 2167122 w 2259457"/>
                <a:gd name="connsiteY4" fmla="*/ 0 h 553999"/>
                <a:gd name="connsiteX5" fmla="*/ 2259457 w 2259457"/>
                <a:gd name="connsiteY5" fmla="*/ 92335 h 553999"/>
                <a:gd name="connsiteX6" fmla="*/ 2259457 w 2259457"/>
                <a:gd name="connsiteY6" fmla="*/ 461664 h 553999"/>
                <a:gd name="connsiteX7" fmla="*/ 2167122 w 2259457"/>
                <a:gd name="connsiteY7" fmla="*/ 553999 h 553999"/>
                <a:gd name="connsiteX8" fmla="*/ 1434031 w 2259457"/>
                <a:gd name="connsiteY8" fmla="*/ 553999 h 553999"/>
                <a:gd name="connsiteX9" fmla="*/ 742435 w 2259457"/>
                <a:gd name="connsiteY9" fmla="*/ 553999 h 553999"/>
                <a:gd name="connsiteX10" fmla="*/ 92335 w 2259457"/>
                <a:gd name="connsiteY10" fmla="*/ 553999 h 553999"/>
                <a:gd name="connsiteX11" fmla="*/ 0 w 2259457"/>
                <a:gd name="connsiteY11" fmla="*/ 461664 h 553999"/>
                <a:gd name="connsiteX12" fmla="*/ 0 w 2259457"/>
                <a:gd name="connsiteY12"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9457" h="553999" fill="none" extrusionOk="0">
                  <a:moveTo>
                    <a:pt x="0" y="92335"/>
                  </a:moveTo>
                  <a:cubicBezTo>
                    <a:pt x="-2904" y="38863"/>
                    <a:pt x="45435" y="-8667"/>
                    <a:pt x="92335" y="0"/>
                  </a:cubicBezTo>
                  <a:cubicBezTo>
                    <a:pt x="249034" y="18187"/>
                    <a:pt x="621846" y="-1838"/>
                    <a:pt x="783931" y="0"/>
                  </a:cubicBezTo>
                  <a:cubicBezTo>
                    <a:pt x="946016" y="1838"/>
                    <a:pt x="1307159" y="10476"/>
                    <a:pt x="1475526" y="0"/>
                  </a:cubicBezTo>
                  <a:cubicBezTo>
                    <a:pt x="1643894" y="-10476"/>
                    <a:pt x="1941189" y="-28697"/>
                    <a:pt x="2167122" y="0"/>
                  </a:cubicBezTo>
                  <a:cubicBezTo>
                    <a:pt x="2214800" y="1264"/>
                    <a:pt x="2261128" y="41122"/>
                    <a:pt x="2259457" y="92335"/>
                  </a:cubicBezTo>
                  <a:cubicBezTo>
                    <a:pt x="2275894" y="267634"/>
                    <a:pt x="2249987" y="311990"/>
                    <a:pt x="2259457" y="461664"/>
                  </a:cubicBezTo>
                  <a:cubicBezTo>
                    <a:pt x="2266978" y="519667"/>
                    <a:pt x="2215923" y="553348"/>
                    <a:pt x="2167122" y="553999"/>
                  </a:cubicBezTo>
                  <a:cubicBezTo>
                    <a:pt x="2018244" y="529986"/>
                    <a:pt x="1795687" y="579928"/>
                    <a:pt x="1434031" y="553999"/>
                  </a:cubicBezTo>
                  <a:cubicBezTo>
                    <a:pt x="1072375" y="528070"/>
                    <a:pt x="1052193" y="551242"/>
                    <a:pt x="742435" y="553999"/>
                  </a:cubicBezTo>
                  <a:cubicBezTo>
                    <a:pt x="432677" y="556756"/>
                    <a:pt x="357906" y="585407"/>
                    <a:pt x="92335" y="553999"/>
                  </a:cubicBezTo>
                  <a:cubicBezTo>
                    <a:pt x="43423" y="555610"/>
                    <a:pt x="8973" y="504606"/>
                    <a:pt x="0" y="461664"/>
                  </a:cubicBezTo>
                  <a:cubicBezTo>
                    <a:pt x="8749" y="305186"/>
                    <a:pt x="4696" y="224396"/>
                    <a:pt x="0" y="92335"/>
                  </a:cubicBezTo>
                  <a:close/>
                </a:path>
                <a:path w="2259457" h="553999" stroke="0" extrusionOk="0">
                  <a:moveTo>
                    <a:pt x="0" y="92335"/>
                  </a:moveTo>
                  <a:cubicBezTo>
                    <a:pt x="5339" y="36253"/>
                    <a:pt x="51211" y="452"/>
                    <a:pt x="92335" y="0"/>
                  </a:cubicBezTo>
                  <a:cubicBezTo>
                    <a:pt x="421414" y="-22404"/>
                    <a:pt x="576204" y="15272"/>
                    <a:pt x="825426" y="0"/>
                  </a:cubicBezTo>
                  <a:cubicBezTo>
                    <a:pt x="1074648" y="-15272"/>
                    <a:pt x="1357029" y="-4838"/>
                    <a:pt x="1496274" y="0"/>
                  </a:cubicBezTo>
                  <a:cubicBezTo>
                    <a:pt x="1635519" y="4838"/>
                    <a:pt x="1906678" y="-24742"/>
                    <a:pt x="2167122" y="0"/>
                  </a:cubicBezTo>
                  <a:cubicBezTo>
                    <a:pt x="2216568" y="-3180"/>
                    <a:pt x="2263107" y="38469"/>
                    <a:pt x="2259457" y="92335"/>
                  </a:cubicBezTo>
                  <a:cubicBezTo>
                    <a:pt x="2261568" y="215593"/>
                    <a:pt x="2246375" y="311564"/>
                    <a:pt x="2259457" y="461664"/>
                  </a:cubicBezTo>
                  <a:cubicBezTo>
                    <a:pt x="2252152" y="514336"/>
                    <a:pt x="2225773" y="562145"/>
                    <a:pt x="2167122" y="553999"/>
                  </a:cubicBezTo>
                  <a:cubicBezTo>
                    <a:pt x="1971562" y="584177"/>
                    <a:pt x="1732635" y="535970"/>
                    <a:pt x="1434031" y="553999"/>
                  </a:cubicBezTo>
                  <a:cubicBezTo>
                    <a:pt x="1135427" y="572028"/>
                    <a:pt x="1014147" y="563978"/>
                    <a:pt x="763183" y="553999"/>
                  </a:cubicBezTo>
                  <a:cubicBezTo>
                    <a:pt x="512219" y="544020"/>
                    <a:pt x="353527" y="557312"/>
                    <a:pt x="92335" y="553999"/>
                  </a:cubicBezTo>
                  <a:cubicBezTo>
                    <a:pt x="38099" y="557310"/>
                    <a:pt x="2768" y="516909"/>
                    <a:pt x="0" y="461664"/>
                  </a:cubicBezTo>
                  <a:cubicBezTo>
                    <a:pt x="-6577" y="295696"/>
                    <a:pt x="-5265" y="256655"/>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Ikaros-Regular"/>
              </a:endParaRPr>
            </a:p>
          </p:txBody>
        </p:sp>
        <p:sp>
          <p:nvSpPr>
            <p:cNvPr id="11" name="TextBox 10">
              <a:extLst>
                <a:ext uri="{FF2B5EF4-FFF2-40B4-BE49-F238E27FC236}">
                  <a16:creationId xmlns:a16="http://schemas.microsoft.com/office/drawing/2014/main" id="{3F14729E-DA13-470C-8346-BEDB065F751F}"/>
                </a:ext>
              </a:extLst>
            </p:cNvPr>
            <p:cNvSpPr txBox="1"/>
            <p:nvPr/>
          </p:nvSpPr>
          <p:spPr>
            <a:xfrm>
              <a:off x="9762013" y="1053905"/>
              <a:ext cx="2259457" cy="37398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Tên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nhân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vật</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truyện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cxnSp>
        <p:nvCxnSpPr>
          <p:cNvPr id="12" name="Straight Arrow Connector 11">
            <a:extLst>
              <a:ext uri="{FF2B5EF4-FFF2-40B4-BE49-F238E27FC236}">
                <a16:creationId xmlns:a16="http://schemas.microsoft.com/office/drawing/2014/main" id="{4044A20D-6E7E-477F-B4E7-7420FF1FB04F}"/>
              </a:ext>
            </a:extLst>
          </p:cNvPr>
          <p:cNvCxnSpPr>
            <a:cxnSpLocks/>
            <a:stCxn id="6" idx="1"/>
            <a:endCxn id="14" idx="3"/>
          </p:cNvCxnSpPr>
          <p:nvPr/>
        </p:nvCxnSpPr>
        <p:spPr>
          <a:xfrm flipH="1" flipV="1">
            <a:off x="2275808" y="581621"/>
            <a:ext cx="453735" cy="255697"/>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D29789-BE89-4881-B6F1-994173DBD97E}"/>
              </a:ext>
            </a:extLst>
          </p:cNvPr>
          <p:cNvGrpSpPr/>
          <p:nvPr/>
        </p:nvGrpSpPr>
        <p:grpSpPr>
          <a:xfrm>
            <a:off x="45843" y="298370"/>
            <a:ext cx="2240834" cy="560250"/>
            <a:chOff x="8521449" y="2053113"/>
            <a:chExt cx="1470341" cy="560250"/>
          </a:xfrm>
        </p:grpSpPr>
        <p:sp>
          <p:nvSpPr>
            <p:cNvPr id="14" name="Rectangle: Rounded Corners 13">
              <a:extLst>
                <a:ext uri="{FF2B5EF4-FFF2-40B4-BE49-F238E27FC236}">
                  <a16:creationId xmlns:a16="http://schemas.microsoft.com/office/drawing/2014/main" id="{CE939DC5-2CEF-4F1F-8698-EE41DE36B9E0}"/>
                </a:ext>
              </a:extLst>
            </p:cNvPr>
            <p:cNvSpPr/>
            <p:nvPr/>
          </p:nvSpPr>
          <p:spPr>
            <a:xfrm>
              <a:off x="8521449" y="2059364"/>
              <a:ext cx="1463209" cy="553999"/>
            </a:xfrm>
            <a:custGeom>
              <a:avLst/>
              <a:gdLst>
                <a:gd name="connsiteX0" fmla="*/ 0 w 1463209"/>
                <a:gd name="connsiteY0" fmla="*/ 92335 h 553999"/>
                <a:gd name="connsiteX1" fmla="*/ 92335 w 1463209"/>
                <a:gd name="connsiteY1" fmla="*/ 0 h 553999"/>
                <a:gd name="connsiteX2" fmla="*/ 757175 w 1463209"/>
                <a:gd name="connsiteY2" fmla="*/ 0 h 553999"/>
                <a:gd name="connsiteX3" fmla="*/ 1370874 w 1463209"/>
                <a:gd name="connsiteY3" fmla="*/ 0 h 553999"/>
                <a:gd name="connsiteX4" fmla="*/ 1463209 w 1463209"/>
                <a:gd name="connsiteY4" fmla="*/ 92335 h 553999"/>
                <a:gd name="connsiteX5" fmla="*/ 1463209 w 1463209"/>
                <a:gd name="connsiteY5" fmla="*/ 461664 h 553999"/>
                <a:gd name="connsiteX6" fmla="*/ 1370874 w 1463209"/>
                <a:gd name="connsiteY6" fmla="*/ 553999 h 553999"/>
                <a:gd name="connsiteX7" fmla="*/ 706034 w 1463209"/>
                <a:gd name="connsiteY7" fmla="*/ 553999 h 553999"/>
                <a:gd name="connsiteX8" fmla="*/ 92335 w 1463209"/>
                <a:gd name="connsiteY8" fmla="*/ 553999 h 553999"/>
                <a:gd name="connsiteX9" fmla="*/ 0 w 1463209"/>
                <a:gd name="connsiteY9" fmla="*/ 461664 h 553999"/>
                <a:gd name="connsiteX10" fmla="*/ 0 w 1463209"/>
                <a:gd name="connsiteY10"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209" h="553999" fill="none" extrusionOk="0">
                  <a:moveTo>
                    <a:pt x="0" y="92335"/>
                  </a:moveTo>
                  <a:cubicBezTo>
                    <a:pt x="-4735" y="30303"/>
                    <a:pt x="40932" y="1325"/>
                    <a:pt x="92335" y="0"/>
                  </a:cubicBezTo>
                  <a:cubicBezTo>
                    <a:pt x="334317" y="5430"/>
                    <a:pt x="586541" y="5841"/>
                    <a:pt x="757175" y="0"/>
                  </a:cubicBezTo>
                  <a:cubicBezTo>
                    <a:pt x="927809" y="-5841"/>
                    <a:pt x="1143398" y="22009"/>
                    <a:pt x="1370874" y="0"/>
                  </a:cubicBezTo>
                  <a:cubicBezTo>
                    <a:pt x="1423193" y="5472"/>
                    <a:pt x="1467855" y="51703"/>
                    <a:pt x="1463209" y="92335"/>
                  </a:cubicBezTo>
                  <a:cubicBezTo>
                    <a:pt x="1463936" y="229516"/>
                    <a:pt x="1472296" y="382842"/>
                    <a:pt x="1463209" y="461664"/>
                  </a:cubicBezTo>
                  <a:cubicBezTo>
                    <a:pt x="1459892" y="513923"/>
                    <a:pt x="1423540" y="553781"/>
                    <a:pt x="1370874" y="553999"/>
                  </a:cubicBezTo>
                  <a:cubicBezTo>
                    <a:pt x="1155395" y="545402"/>
                    <a:pt x="944717" y="585574"/>
                    <a:pt x="706034" y="553999"/>
                  </a:cubicBezTo>
                  <a:cubicBezTo>
                    <a:pt x="467351" y="522424"/>
                    <a:pt x="313380" y="533442"/>
                    <a:pt x="92335" y="553999"/>
                  </a:cubicBezTo>
                  <a:cubicBezTo>
                    <a:pt x="39671" y="554922"/>
                    <a:pt x="12062" y="508778"/>
                    <a:pt x="0" y="461664"/>
                  </a:cubicBezTo>
                  <a:cubicBezTo>
                    <a:pt x="1166" y="375469"/>
                    <a:pt x="11684" y="242124"/>
                    <a:pt x="0" y="92335"/>
                  </a:cubicBezTo>
                  <a:close/>
                </a:path>
                <a:path w="1463209" h="553999" stroke="0" extrusionOk="0">
                  <a:moveTo>
                    <a:pt x="0" y="92335"/>
                  </a:moveTo>
                  <a:cubicBezTo>
                    <a:pt x="5339" y="36253"/>
                    <a:pt x="51211" y="452"/>
                    <a:pt x="92335" y="0"/>
                  </a:cubicBezTo>
                  <a:cubicBezTo>
                    <a:pt x="276282" y="-12505"/>
                    <a:pt x="443739" y="-9991"/>
                    <a:pt x="757175" y="0"/>
                  </a:cubicBezTo>
                  <a:cubicBezTo>
                    <a:pt x="1070611" y="9991"/>
                    <a:pt x="1232536" y="25019"/>
                    <a:pt x="1370874" y="0"/>
                  </a:cubicBezTo>
                  <a:cubicBezTo>
                    <a:pt x="1430060" y="8261"/>
                    <a:pt x="1464452" y="39079"/>
                    <a:pt x="1463209" y="92335"/>
                  </a:cubicBezTo>
                  <a:cubicBezTo>
                    <a:pt x="1453936" y="243284"/>
                    <a:pt x="1461623" y="339794"/>
                    <a:pt x="1463209" y="461664"/>
                  </a:cubicBezTo>
                  <a:cubicBezTo>
                    <a:pt x="1462617" y="506379"/>
                    <a:pt x="1422541" y="558217"/>
                    <a:pt x="1370874" y="553999"/>
                  </a:cubicBezTo>
                  <a:cubicBezTo>
                    <a:pt x="1133643" y="535727"/>
                    <a:pt x="878992" y="573116"/>
                    <a:pt x="744390" y="553999"/>
                  </a:cubicBezTo>
                  <a:cubicBezTo>
                    <a:pt x="609788" y="534882"/>
                    <a:pt x="400582" y="553348"/>
                    <a:pt x="92335" y="553999"/>
                  </a:cubicBezTo>
                  <a:cubicBezTo>
                    <a:pt x="51204" y="559747"/>
                    <a:pt x="6605" y="510449"/>
                    <a:pt x="0" y="461664"/>
                  </a:cubicBezTo>
                  <a:cubicBezTo>
                    <a:pt x="13712" y="316695"/>
                    <a:pt x="-14002" y="197762"/>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Ikaros-Regular"/>
              </a:endParaRPr>
            </a:p>
          </p:txBody>
        </p:sp>
        <p:sp>
          <p:nvSpPr>
            <p:cNvPr id="15" name="TextBox 14">
              <a:extLst>
                <a:ext uri="{FF2B5EF4-FFF2-40B4-BE49-F238E27FC236}">
                  <a16:creationId xmlns:a16="http://schemas.microsoft.com/office/drawing/2014/main" id="{3AD625D1-549C-48AF-85C2-3D63418E48F7}"/>
                </a:ext>
              </a:extLst>
            </p:cNvPr>
            <p:cNvSpPr txBox="1"/>
            <p:nvPr/>
          </p:nvSpPr>
          <p:spPr>
            <a:xfrm>
              <a:off x="8528581" y="2053113"/>
              <a:ext cx="1463209"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Tên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câu</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chuyện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cxnSp>
        <p:nvCxnSpPr>
          <p:cNvPr id="16" name="Straight Arrow Connector 15">
            <a:extLst>
              <a:ext uri="{FF2B5EF4-FFF2-40B4-BE49-F238E27FC236}">
                <a16:creationId xmlns:a16="http://schemas.microsoft.com/office/drawing/2014/main" id="{F142C272-FCC6-4A8D-9443-15D1B002B625}"/>
              </a:ext>
            </a:extLst>
          </p:cNvPr>
          <p:cNvCxnSpPr>
            <a:cxnSpLocks/>
            <a:stCxn id="6" idx="1"/>
          </p:cNvCxnSpPr>
          <p:nvPr/>
        </p:nvCxnSpPr>
        <p:spPr>
          <a:xfrm flipH="1">
            <a:off x="2286677" y="837318"/>
            <a:ext cx="442866" cy="864148"/>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69B1B17-11D9-412F-90E3-E47E083F92FE}"/>
              </a:ext>
            </a:extLst>
          </p:cNvPr>
          <p:cNvGrpSpPr/>
          <p:nvPr/>
        </p:nvGrpSpPr>
        <p:grpSpPr>
          <a:xfrm>
            <a:off x="7826026" y="2301997"/>
            <a:ext cx="2107306" cy="1725948"/>
            <a:chOff x="8001419" y="2301997"/>
            <a:chExt cx="2107306" cy="1725948"/>
          </a:xfrm>
        </p:grpSpPr>
        <p:sp>
          <p:nvSpPr>
            <p:cNvPr id="18" name="Rectangle: Rounded Corners 17">
              <a:extLst>
                <a:ext uri="{FF2B5EF4-FFF2-40B4-BE49-F238E27FC236}">
                  <a16:creationId xmlns:a16="http://schemas.microsoft.com/office/drawing/2014/main" id="{1017603B-420C-497D-BCD9-17FF22D70A22}"/>
                </a:ext>
              </a:extLst>
            </p:cNvPr>
            <p:cNvSpPr/>
            <p:nvPr/>
          </p:nvSpPr>
          <p:spPr>
            <a:xfrm>
              <a:off x="8020716" y="2301997"/>
              <a:ext cx="2061677" cy="1725948"/>
            </a:xfrm>
            <a:prstGeom prst="roundRect">
              <a:avLst/>
            </a:prstGeom>
            <a:solidFill>
              <a:srgbClr val="FFFFCC"/>
            </a:solidFill>
            <a:ln w="28575">
              <a:solidFill>
                <a:srgbClr val="FF66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19" name="TextBox 18">
              <a:extLst>
                <a:ext uri="{FF2B5EF4-FFF2-40B4-BE49-F238E27FC236}">
                  <a16:creationId xmlns:a16="http://schemas.microsoft.com/office/drawing/2014/main" id="{3D398802-7B3F-4E82-AADD-F24401AC7955}"/>
                </a:ext>
              </a:extLst>
            </p:cNvPr>
            <p:cNvSpPr txBox="1"/>
            <p:nvPr/>
          </p:nvSpPr>
          <p:spPr>
            <a:xfrm>
              <a:off x="8001419" y="2495354"/>
              <a:ext cx="2107306"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Lý</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do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em</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yêu</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thích</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nhân</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vật</a:t>
              </a:r>
              <a:endParaRPr kumimoji="0" lang="en-US" sz="3000" b="1" i="0" u="none" strike="noStrike" kern="1200" cap="none" spc="0" normalizeH="0" baseline="0" noProof="0" dirty="0">
                <a:ln>
                  <a:noFill/>
                </a:ln>
                <a:solidFill>
                  <a:srgbClr val="FF4402"/>
                </a:solidFill>
                <a:effectLst/>
                <a:uLnTx/>
                <a:uFillTx/>
                <a:latin typeface="Calibri" panose="020F0502020204030204" pitchFamily="34" charset="0"/>
                <a:cs typeface="Calibri" panose="020F0502020204030204" pitchFamily="34" charset="0"/>
              </a:endParaRPr>
            </a:p>
          </p:txBody>
        </p:sp>
      </p:grpSp>
      <p:cxnSp>
        <p:nvCxnSpPr>
          <p:cNvPr id="20" name="Straight Arrow Connector 19">
            <a:extLst>
              <a:ext uri="{FF2B5EF4-FFF2-40B4-BE49-F238E27FC236}">
                <a16:creationId xmlns:a16="http://schemas.microsoft.com/office/drawing/2014/main" id="{300D188A-F3F3-4962-9948-D7EC965DCDBE}"/>
              </a:ext>
            </a:extLst>
          </p:cNvPr>
          <p:cNvCxnSpPr>
            <a:cxnSpLocks/>
          </p:cNvCxnSpPr>
          <p:nvPr/>
        </p:nvCxnSpPr>
        <p:spPr>
          <a:xfrm>
            <a:off x="7002261" y="3037137"/>
            <a:ext cx="823765" cy="0"/>
          </a:xfrm>
          <a:prstGeom prst="straightConnector1">
            <a:avLst/>
          </a:prstGeom>
          <a:ln w="28575">
            <a:solidFill>
              <a:srgbClr val="FF4402"/>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B13F76E-DC6C-45F4-9C80-F71D0F1B01DD}"/>
              </a:ext>
            </a:extLst>
          </p:cNvPr>
          <p:cNvGrpSpPr/>
          <p:nvPr/>
        </p:nvGrpSpPr>
        <p:grpSpPr>
          <a:xfrm>
            <a:off x="10162914" y="2529305"/>
            <a:ext cx="2107306" cy="1090032"/>
            <a:chOff x="8189429" y="3216688"/>
            <a:chExt cx="1950550" cy="1090032"/>
          </a:xfrm>
        </p:grpSpPr>
        <p:sp>
          <p:nvSpPr>
            <p:cNvPr id="25" name="Rectangle: Rounded Corners 24">
              <a:extLst>
                <a:ext uri="{FF2B5EF4-FFF2-40B4-BE49-F238E27FC236}">
                  <a16:creationId xmlns:a16="http://schemas.microsoft.com/office/drawing/2014/main" id="{C7BC5295-F5A9-4CCB-95D2-6A0FD67E5F52}"/>
                </a:ext>
              </a:extLst>
            </p:cNvPr>
            <p:cNvSpPr/>
            <p:nvPr/>
          </p:nvSpPr>
          <p:spPr>
            <a:xfrm>
              <a:off x="8189429" y="3216688"/>
              <a:ext cx="1923737" cy="1015663"/>
            </a:xfrm>
            <a:custGeom>
              <a:avLst/>
              <a:gdLst>
                <a:gd name="connsiteX0" fmla="*/ 0 w 1923737"/>
                <a:gd name="connsiteY0" fmla="*/ 169281 h 1015663"/>
                <a:gd name="connsiteX1" fmla="*/ 169281 w 1923737"/>
                <a:gd name="connsiteY1" fmla="*/ 0 h 1015663"/>
                <a:gd name="connsiteX2" fmla="*/ 697673 w 1923737"/>
                <a:gd name="connsiteY2" fmla="*/ 0 h 1015663"/>
                <a:gd name="connsiteX3" fmla="*/ 1226064 w 1923737"/>
                <a:gd name="connsiteY3" fmla="*/ 0 h 1015663"/>
                <a:gd name="connsiteX4" fmla="*/ 1754456 w 1923737"/>
                <a:gd name="connsiteY4" fmla="*/ 0 h 1015663"/>
                <a:gd name="connsiteX5" fmla="*/ 1923737 w 1923737"/>
                <a:gd name="connsiteY5" fmla="*/ 169281 h 1015663"/>
                <a:gd name="connsiteX6" fmla="*/ 1923737 w 1923737"/>
                <a:gd name="connsiteY6" fmla="*/ 846382 h 1015663"/>
                <a:gd name="connsiteX7" fmla="*/ 1754456 w 1923737"/>
                <a:gd name="connsiteY7" fmla="*/ 1015663 h 1015663"/>
                <a:gd name="connsiteX8" fmla="*/ 1194361 w 1923737"/>
                <a:gd name="connsiteY8" fmla="*/ 1015663 h 1015663"/>
                <a:gd name="connsiteX9" fmla="*/ 665969 w 1923737"/>
                <a:gd name="connsiteY9" fmla="*/ 1015663 h 1015663"/>
                <a:gd name="connsiteX10" fmla="*/ 169281 w 1923737"/>
                <a:gd name="connsiteY10" fmla="*/ 1015663 h 1015663"/>
                <a:gd name="connsiteX11" fmla="*/ 0 w 1923737"/>
                <a:gd name="connsiteY11" fmla="*/ 846382 h 1015663"/>
                <a:gd name="connsiteX12" fmla="*/ 0 w 1923737"/>
                <a:gd name="connsiteY12"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3737" h="1015663" fill="none" extrusionOk="0">
                  <a:moveTo>
                    <a:pt x="0" y="169281"/>
                  </a:moveTo>
                  <a:cubicBezTo>
                    <a:pt x="-5152" y="71395"/>
                    <a:pt x="85245" y="-20012"/>
                    <a:pt x="169281" y="0"/>
                  </a:cubicBezTo>
                  <a:cubicBezTo>
                    <a:pt x="304299" y="15541"/>
                    <a:pt x="476495" y="-10496"/>
                    <a:pt x="697673" y="0"/>
                  </a:cubicBezTo>
                  <a:cubicBezTo>
                    <a:pt x="918851" y="10496"/>
                    <a:pt x="1057457" y="7481"/>
                    <a:pt x="1226064" y="0"/>
                  </a:cubicBezTo>
                  <a:cubicBezTo>
                    <a:pt x="1394671" y="-7481"/>
                    <a:pt x="1535378" y="15698"/>
                    <a:pt x="1754456" y="0"/>
                  </a:cubicBezTo>
                  <a:cubicBezTo>
                    <a:pt x="1844852" y="1179"/>
                    <a:pt x="1942877" y="73297"/>
                    <a:pt x="1923737" y="169281"/>
                  </a:cubicBezTo>
                  <a:cubicBezTo>
                    <a:pt x="1900201" y="417704"/>
                    <a:pt x="1922002" y="550805"/>
                    <a:pt x="1923737" y="846382"/>
                  </a:cubicBezTo>
                  <a:cubicBezTo>
                    <a:pt x="1926990" y="942904"/>
                    <a:pt x="1839211" y="1013072"/>
                    <a:pt x="1754456" y="1015663"/>
                  </a:cubicBezTo>
                  <a:cubicBezTo>
                    <a:pt x="1571676" y="1004992"/>
                    <a:pt x="1375519" y="993987"/>
                    <a:pt x="1194361" y="1015663"/>
                  </a:cubicBezTo>
                  <a:cubicBezTo>
                    <a:pt x="1013204" y="1037339"/>
                    <a:pt x="892035" y="1031905"/>
                    <a:pt x="665969" y="1015663"/>
                  </a:cubicBezTo>
                  <a:cubicBezTo>
                    <a:pt x="439903" y="999421"/>
                    <a:pt x="336397" y="992330"/>
                    <a:pt x="169281" y="1015663"/>
                  </a:cubicBezTo>
                  <a:cubicBezTo>
                    <a:pt x="79945" y="1018877"/>
                    <a:pt x="5640" y="934811"/>
                    <a:pt x="0" y="846382"/>
                  </a:cubicBezTo>
                  <a:cubicBezTo>
                    <a:pt x="23327" y="548470"/>
                    <a:pt x="-33561" y="391662"/>
                    <a:pt x="0" y="169281"/>
                  </a:cubicBezTo>
                  <a:close/>
                </a:path>
                <a:path w="1923737" h="1015663" stroke="0" extrusionOk="0">
                  <a:moveTo>
                    <a:pt x="0" y="169281"/>
                  </a:moveTo>
                  <a:cubicBezTo>
                    <a:pt x="3135" y="72803"/>
                    <a:pt x="78541" y="126"/>
                    <a:pt x="169281" y="0"/>
                  </a:cubicBezTo>
                  <a:cubicBezTo>
                    <a:pt x="289938" y="-4377"/>
                    <a:pt x="564909" y="-4940"/>
                    <a:pt x="729376" y="0"/>
                  </a:cubicBezTo>
                  <a:cubicBezTo>
                    <a:pt x="893844" y="4940"/>
                    <a:pt x="1017298" y="-24393"/>
                    <a:pt x="1241916" y="0"/>
                  </a:cubicBezTo>
                  <a:cubicBezTo>
                    <a:pt x="1466534" y="24393"/>
                    <a:pt x="1540146" y="-2774"/>
                    <a:pt x="1754456" y="0"/>
                  </a:cubicBezTo>
                  <a:cubicBezTo>
                    <a:pt x="1843717" y="-8685"/>
                    <a:pt x="1931996" y="69293"/>
                    <a:pt x="1923737" y="169281"/>
                  </a:cubicBezTo>
                  <a:cubicBezTo>
                    <a:pt x="1890328" y="489502"/>
                    <a:pt x="1938915" y="613010"/>
                    <a:pt x="1923737" y="846382"/>
                  </a:cubicBezTo>
                  <a:cubicBezTo>
                    <a:pt x="1902238" y="944808"/>
                    <a:pt x="1861044" y="1029598"/>
                    <a:pt x="1754456" y="1015663"/>
                  </a:cubicBezTo>
                  <a:cubicBezTo>
                    <a:pt x="1626593" y="1029957"/>
                    <a:pt x="1335480" y="1029606"/>
                    <a:pt x="1194361" y="1015663"/>
                  </a:cubicBezTo>
                  <a:cubicBezTo>
                    <a:pt x="1053243" y="1001720"/>
                    <a:pt x="799077" y="1004390"/>
                    <a:pt x="681821" y="1015663"/>
                  </a:cubicBezTo>
                  <a:cubicBezTo>
                    <a:pt x="564565" y="1026936"/>
                    <a:pt x="338332" y="1037341"/>
                    <a:pt x="169281" y="1015663"/>
                  </a:cubicBezTo>
                  <a:cubicBezTo>
                    <a:pt x="68946" y="1022657"/>
                    <a:pt x="7745" y="951762"/>
                    <a:pt x="0" y="846382"/>
                  </a:cubicBezTo>
                  <a:cubicBezTo>
                    <a:pt x="-1747" y="685559"/>
                    <a:pt x="30443" y="352274"/>
                    <a:pt x="0" y="169281"/>
                  </a:cubicBezTo>
                  <a:close/>
                </a:path>
              </a:pathLst>
            </a:custGeom>
            <a:solidFill>
              <a:srgbClr val="FFFFCC"/>
            </a:solidFill>
            <a:ln w="28575">
              <a:solidFill>
                <a:srgbClr val="FF6600"/>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26" name="TextBox 25">
              <a:extLst>
                <a:ext uri="{FF2B5EF4-FFF2-40B4-BE49-F238E27FC236}">
                  <a16:creationId xmlns:a16="http://schemas.microsoft.com/office/drawing/2014/main" id="{25A26BC6-324C-4933-89E0-53435BCF6E3E}"/>
                </a:ext>
              </a:extLst>
            </p:cNvPr>
            <p:cNvSpPr txBox="1"/>
            <p:nvPr/>
          </p:nvSpPr>
          <p:spPr>
            <a:xfrm>
              <a:off x="8216242" y="3291057"/>
              <a:ext cx="1923737"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Bài</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học</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rút</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được</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cxnSp>
        <p:nvCxnSpPr>
          <p:cNvPr id="28" name="Straight Arrow Connector 27">
            <a:extLst>
              <a:ext uri="{FF2B5EF4-FFF2-40B4-BE49-F238E27FC236}">
                <a16:creationId xmlns:a16="http://schemas.microsoft.com/office/drawing/2014/main" id="{18CCF0B8-FD44-468B-88AA-BEBC9FA229D7}"/>
              </a:ext>
            </a:extLst>
          </p:cNvPr>
          <p:cNvCxnSpPr>
            <a:cxnSpLocks/>
          </p:cNvCxnSpPr>
          <p:nvPr/>
        </p:nvCxnSpPr>
        <p:spPr>
          <a:xfrm>
            <a:off x="9897840" y="2928519"/>
            <a:ext cx="231680" cy="0"/>
          </a:xfrm>
          <a:prstGeom prst="straightConnector1">
            <a:avLst/>
          </a:prstGeom>
          <a:ln w="28575">
            <a:solidFill>
              <a:srgbClr val="FF440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B9DF3D4-7704-4053-88B4-C0A69B415D47}"/>
              </a:ext>
            </a:extLst>
          </p:cNvPr>
          <p:cNvCxnSpPr>
            <a:cxnSpLocks/>
          </p:cNvCxnSpPr>
          <p:nvPr/>
        </p:nvCxnSpPr>
        <p:spPr>
          <a:xfrm flipH="1">
            <a:off x="5353371" y="4296518"/>
            <a:ext cx="274883" cy="1060314"/>
          </a:xfrm>
          <a:prstGeom prst="straightConnector1">
            <a:avLst/>
          </a:prstGeom>
          <a:ln w="28575">
            <a:solidFill>
              <a:srgbClr val="BE0FAA"/>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9E5B3FB-5782-42CB-9E46-535B0769A9B5}"/>
              </a:ext>
            </a:extLst>
          </p:cNvPr>
          <p:cNvGrpSpPr/>
          <p:nvPr/>
        </p:nvGrpSpPr>
        <p:grpSpPr>
          <a:xfrm>
            <a:off x="3948440" y="5131801"/>
            <a:ext cx="3223074" cy="1023442"/>
            <a:chOff x="1362828" y="4771339"/>
            <a:chExt cx="3229622" cy="1023442"/>
          </a:xfrm>
        </p:grpSpPr>
        <p:sp>
          <p:nvSpPr>
            <p:cNvPr id="31" name="Rectangle: Rounded Corners 30">
              <a:extLst>
                <a:ext uri="{FF2B5EF4-FFF2-40B4-BE49-F238E27FC236}">
                  <a16:creationId xmlns:a16="http://schemas.microsoft.com/office/drawing/2014/main" id="{E699A5CC-3210-405A-B461-D28E2777B31E}"/>
                </a:ext>
              </a:extLst>
            </p:cNvPr>
            <p:cNvSpPr/>
            <p:nvPr/>
          </p:nvSpPr>
          <p:spPr>
            <a:xfrm>
              <a:off x="1451771" y="4771339"/>
              <a:ext cx="2971082" cy="958645"/>
            </a:xfrm>
            <a:prstGeom prst="roundRect">
              <a:avLst/>
            </a:prstGeom>
            <a:solidFill>
              <a:srgbClr val="FFCCFF"/>
            </a:solidFill>
            <a:ln w="28575">
              <a:solidFill>
                <a:srgbClr val="BE0FA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karos-Regular"/>
              </a:endParaRPr>
            </a:p>
          </p:txBody>
        </p:sp>
        <p:sp>
          <p:nvSpPr>
            <p:cNvPr id="32" name="TextBox 31">
              <a:extLst>
                <a:ext uri="{FF2B5EF4-FFF2-40B4-BE49-F238E27FC236}">
                  <a16:creationId xmlns:a16="http://schemas.microsoft.com/office/drawing/2014/main" id="{E2CB1FC0-CEF7-437B-9E20-36BDE2454092}"/>
                </a:ext>
              </a:extLst>
            </p:cNvPr>
            <p:cNvSpPr txBox="1"/>
            <p:nvPr/>
          </p:nvSpPr>
          <p:spPr>
            <a:xfrm>
              <a:off x="1362828" y="4779118"/>
              <a:ext cx="3229622" cy="1015663"/>
            </a:xfrm>
            <a:prstGeom prst="rec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Điều</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em</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thích</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ở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câu</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chuyện</a:t>
              </a:r>
              <a:endPar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87C1659A-86CF-481B-ABAB-3F4F313C0D81}"/>
              </a:ext>
            </a:extLst>
          </p:cNvPr>
          <p:cNvGrpSpPr/>
          <p:nvPr/>
        </p:nvGrpSpPr>
        <p:grpSpPr>
          <a:xfrm>
            <a:off x="7866" y="5686037"/>
            <a:ext cx="3546012" cy="1174992"/>
            <a:chOff x="9743774" y="980765"/>
            <a:chExt cx="2266827" cy="573507"/>
          </a:xfrm>
        </p:grpSpPr>
        <p:sp>
          <p:nvSpPr>
            <p:cNvPr id="34" name="Rectangle: Rounded Corners 33">
              <a:extLst>
                <a:ext uri="{FF2B5EF4-FFF2-40B4-BE49-F238E27FC236}">
                  <a16:creationId xmlns:a16="http://schemas.microsoft.com/office/drawing/2014/main" id="{D6A41FC6-AF52-4584-9EF7-AC62F16D83F6}"/>
                </a:ext>
              </a:extLst>
            </p:cNvPr>
            <p:cNvSpPr/>
            <p:nvPr/>
          </p:nvSpPr>
          <p:spPr>
            <a:xfrm>
              <a:off x="9751144" y="980765"/>
              <a:ext cx="2259457" cy="553999"/>
            </a:xfrm>
            <a:custGeom>
              <a:avLst/>
              <a:gdLst>
                <a:gd name="connsiteX0" fmla="*/ 0 w 2259457"/>
                <a:gd name="connsiteY0" fmla="*/ 92335 h 553999"/>
                <a:gd name="connsiteX1" fmla="*/ 92335 w 2259457"/>
                <a:gd name="connsiteY1" fmla="*/ 0 h 553999"/>
                <a:gd name="connsiteX2" fmla="*/ 783931 w 2259457"/>
                <a:gd name="connsiteY2" fmla="*/ 0 h 553999"/>
                <a:gd name="connsiteX3" fmla="*/ 1475526 w 2259457"/>
                <a:gd name="connsiteY3" fmla="*/ 0 h 553999"/>
                <a:gd name="connsiteX4" fmla="*/ 2167122 w 2259457"/>
                <a:gd name="connsiteY4" fmla="*/ 0 h 553999"/>
                <a:gd name="connsiteX5" fmla="*/ 2259457 w 2259457"/>
                <a:gd name="connsiteY5" fmla="*/ 92335 h 553999"/>
                <a:gd name="connsiteX6" fmla="*/ 2259457 w 2259457"/>
                <a:gd name="connsiteY6" fmla="*/ 461664 h 553999"/>
                <a:gd name="connsiteX7" fmla="*/ 2167122 w 2259457"/>
                <a:gd name="connsiteY7" fmla="*/ 553999 h 553999"/>
                <a:gd name="connsiteX8" fmla="*/ 1434031 w 2259457"/>
                <a:gd name="connsiteY8" fmla="*/ 553999 h 553999"/>
                <a:gd name="connsiteX9" fmla="*/ 742435 w 2259457"/>
                <a:gd name="connsiteY9" fmla="*/ 553999 h 553999"/>
                <a:gd name="connsiteX10" fmla="*/ 92335 w 2259457"/>
                <a:gd name="connsiteY10" fmla="*/ 553999 h 553999"/>
                <a:gd name="connsiteX11" fmla="*/ 0 w 2259457"/>
                <a:gd name="connsiteY11" fmla="*/ 461664 h 553999"/>
                <a:gd name="connsiteX12" fmla="*/ 0 w 2259457"/>
                <a:gd name="connsiteY12"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9457" h="553999" fill="none" extrusionOk="0">
                  <a:moveTo>
                    <a:pt x="0" y="92335"/>
                  </a:moveTo>
                  <a:cubicBezTo>
                    <a:pt x="-2904" y="38863"/>
                    <a:pt x="45435" y="-8667"/>
                    <a:pt x="92335" y="0"/>
                  </a:cubicBezTo>
                  <a:cubicBezTo>
                    <a:pt x="249034" y="18187"/>
                    <a:pt x="621846" y="-1838"/>
                    <a:pt x="783931" y="0"/>
                  </a:cubicBezTo>
                  <a:cubicBezTo>
                    <a:pt x="946016" y="1838"/>
                    <a:pt x="1307159" y="10476"/>
                    <a:pt x="1475526" y="0"/>
                  </a:cubicBezTo>
                  <a:cubicBezTo>
                    <a:pt x="1643894" y="-10476"/>
                    <a:pt x="1941189" y="-28697"/>
                    <a:pt x="2167122" y="0"/>
                  </a:cubicBezTo>
                  <a:cubicBezTo>
                    <a:pt x="2214800" y="1264"/>
                    <a:pt x="2261128" y="41122"/>
                    <a:pt x="2259457" y="92335"/>
                  </a:cubicBezTo>
                  <a:cubicBezTo>
                    <a:pt x="2275894" y="267634"/>
                    <a:pt x="2249987" y="311990"/>
                    <a:pt x="2259457" y="461664"/>
                  </a:cubicBezTo>
                  <a:cubicBezTo>
                    <a:pt x="2266978" y="519667"/>
                    <a:pt x="2215923" y="553348"/>
                    <a:pt x="2167122" y="553999"/>
                  </a:cubicBezTo>
                  <a:cubicBezTo>
                    <a:pt x="2018244" y="529986"/>
                    <a:pt x="1795687" y="579928"/>
                    <a:pt x="1434031" y="553999"/>
                  </a:cubicBezTo>
                  <a:cubicBezTo>
                    <a:pt x="1072375" y="528070"/>
                    <a:pt x="1052193" y="551242"/>
                    <a:pt x="742435" y="553999"/>
                  </a:cubicBezTo>
                  <a:cubicBezTo>
                    <a:pt x="432677" y="556756"/>
                    <a:pt x="357906" y="585407"/>
                    <a:pt x="92335" y="553999"/>
                  </a:cubicBezTo>
                  <a:cubicBezTo>
                    <a:pt x="43423" y="555610"/>
                    <a:pt x="8973" y="504606"/>
                    <a:pt x="0" y="461664"/>
                  </a:cubicBezTo>
                  <a:cubicBezTo>
                    <a:pt x="8749" y="305186"/>
                    <a:pt x="4696" y="224396"/>
                    <a:pt x="0" y="92335"/>
                  </a:cubicBezTo>
                  <a:close/>
                </a:path>
                <a:path w="2259457" h="553999" stroke="0" extrusionOk="0">
                  <a:moveTo>
                    <a:pt x="0" y="92335"/>
                  </a:moveTo>
                  <a:cubicBezTo>
                    <a:pt x="5339" y="36253"/>
                    <a:pt x="51211" y="452"/>
                    <a:pt x="92335" y="0"/>
                  </a:cubicBezTo>
                  <a:cubicBezTo>
                    <a:pt x="421414" y="-22404"/>
                    <a:pt x="576204" y="15272"/>
                    <a:pt x="825426" y="0"/>
                  </a:cubicBezTo>
                  <a:cubicBezTo>
                    <a:pt x="1074648" y="-15272"/>
                    <a:pt x="1357029" y="-4838"/>
                    <a:pt x="1496274" y="0"/>
                  </a:cubicBezTo>
                  <a:cubicBezTo>
                    <a:pt x="1635519" y="4838"/>
                    <a:pt x="1906678" y="-24742"/>
                    <a:pt x="2167122" y="0"/>
                  </a:cubicBezTo>
                  <a:cubicBezTo>
                    <a:pt x="2216568" y="-3180"/>
                    <a:pt x="2263107" y="38469"/>
                    <a:pt x="2259457" y="92335"/>
                  </a:cubicBezTo>
                  <a:cubicBezTo>
                    <a:pt x="2261568" y="215593"/>
                    <a:pt x="2246375" y="311564"/>
                    <a:pt x="2259457" y="461664"/>
                  </a:cubicBezTo>
                  <a:cubicBezTo>
                    <a:pt x="2252152" y="514336"/>
                    <a:pt x="2225773" y="562145"/>
                    <a:pt x="2167122" y="553999"/>
                  </a:cubicBezTo>
                  <a:cubicBezTo>
                    <a:pt x="1971562" y="584177"/>
                    <a:pt x="1732635" y="535970"/>
                    <a:pt x="1434031" y="553999"/>
                  </a:cubicBezTo>
                  <a:cubicBezTo>
                    <a:pt x="1135427" y="572028"/>
                    <a:pt x="1014147" y="563978"/>
                    <a:pt x="763183" y="553999"/>
                  </a:cubicBezTo>
                  <a:cubicBezTo>
                    <a:pt x="512219" y="544020"/>
                    <a:pt x="353527" y="557312"/>
                    <a:pt x="92335" y="553999"/>
                  </a:cubicBezTo>
                  <a:cubicBezTo>
                    <a:pt x="38099" y="557310"/>
                    <a:pt x="2768" y="516909"/>
                    <a:pt x="0" y="461664"/>
                  </a:cubicBezTo>
                  <a:cubicBezTo>
                    <a:pt x="-6577" y="295696"/>
                    <a:pt x="-5265" y="256655"/>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35" name="TextBox 34">
              <a:extLst>
                <a:ext uri="{FF2B5EF4-FFF2-40B4-BE49-F238E27FC236}">
                  <a16:creationId xmlns:a16="http://schemas.microsoft.com/office/drawing/2014/main" id="{70B4954E-144E-4A8B-9E26-E2A5F4F9448A}"/>
                </a:ext>
              </a:extLst>
            </p:cNvPr>
            <p:cNvSpPr txBox="1"/>
            <p:nvPr/>
          </p:nvSpPr>
          <p:spPr>
            <a:xfrm>
              <a:off x="9743774" y="1028488"/>
              <a:ext cx="2259457" cy="52578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OpenSans"/>
                  <a:cs typeface="Calibri" panose="020F0502020204030204" pitchFamily="34" charset="0"/>
                </a:rPr>
                <a:t>Vì</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sao</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em</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thích</a:t>
              </a:r>
              <a:r>
                <a:rPr lang="en-US" sz="3200" b="0" i="0" dirty="0">
                  <a:solidFill>
                    <a:srgbClr val="000000"/>
                  </a:solidFill>
                  <a:effectLst/>
                  <a:latin typeface="OpenSans"/>
                  <a:cs typeface="Calibri" panose="020F0502020204030204" pitchFamily="34" charset="0"/>
                </a:rPr>
                <a:t> chi </a:t>
              </a:r>
              <a:r>
                <a:rPr lang="en-US" sz="3200" b="0" i="0" dirty="0" err="1">
                  <a:solidFill>
                    <a:srgbClr val="000000"/>
                  </a:solidFill>
                  <a:effectLst/>
                  <a:latin typeface="OpenSans"/>
                  <a:cs typeface="Calibri" panose="020F0502020204030204" pitchFamily="34" charset="0"/>
                </a:rPr>
                <a:t>tiết</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đó</a:t>
              </a:r>
              <a:r>
                <a:rPr lang="en-US" sz="3200" b="0" i="0" dirty="0">
                  <a:solidFill>
                    <a:srgbClr val="000000"/>
                  </a:solidFill>
                  <a:effectLst/>
                  <a:latin typeface="OpenSans"/>
                  <a:cs typeface="Calibri" panose="020F0502020204030204" pitchFamily="34" charset="0"/>
                </a:rPr>
                <a: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cxnSp>
        <p:nvCxnSpPr>
          <p:cNvPr id="36" name="Straight Arrow Connector 35">
            <a:extLst>
              <a:ext uri="{FF2B5EF4-FFF2-40B4-BE49-F238E27FC236}">
                <a16:creationId xmlns:a16="http://schemas.microsoft.com/office/drawing/2014/main" id="{044DB6E9-6258-4EF3-BBF5-0AA0489DB291}"/>
              </a:ext>
            </a:extLst>
          </p:cNvPr>
          <p:cNvCxnSpPr>
            <a:cxnSpLocks/>
          </p:cNvCxnSpPr>
          <p:nvPr/>
        </p:nvCxnSpPr>
        <p:spPr>
          <a:xfrm flipH="1" flipV="1">
            <a:off x="3066872" y="4937522"/>
            <a:ext cx="933814" cy="70533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F17E79B-AA95-44BF-9CB8-17A895F56380}"/>
              </a:ext>
            </a:extLst>
          </p:cNvPr>
          <p:cNvGrpSpPr/>
          <p:nvPr/>
        </p:nvGrpSpPr>
        <p:grpSpPr>
          <a:xfrm>
            <a:off x="-145157" y="4019787"/>
            <a:ext cx="4159298" cy="1077124"/>
            <a:chOff x="8500877" y="2059364"/>
            <a:chExt cx="1569690" cy="553999"/>
          </a:xfrm>
        </p:grpSpPr>
        <p:sp>
          <p:nvSpPr>
            <p:cNvPr id="38" name="Rectangle: Rounded Corners 37">
              <a:extLst>
                <a:ext uri="{FF2B5EF4-FFF2-40B4-BE49-F238E27FC236}">
                  <a16:creationId xmlns:a16="http://schemas.microsoft.com/office/drawing/2014/main" id="{B88C0777-65BC-4B11-B0B2-6CA1B82CFCFE}"/>
                </a:ext>
              </a:extLst>
            </p:cNvPr>
            <p:cNvSpPr/>
            <p:nvPr/>
          </p:nvSpPr>
          <p:spPr>
            <a:xfrm>
              <a:off x="8521449" y="2059364"/>
              <a:ext cx="1463209" cy="553999"/>
            </a:xfrm>
            <a:custGeom>
              <a:avLst/>
              <a:gdLst>
                <a:gd name="connsiteX0" fmla="*/ 0 w 1463209"/>
                <a:gd name="connsiteY0" fmla="*/ 92335 h 553999"/>
                <a:gd name="connsiteX1" fmla="*/ 92335 w 1463209"/>
                <a:gd name="connsiteY1" fmla="*/ 0 h 553999"/>
                <a:gd name="connsiteX2" fmla="*/ 757175 w 1463209"/>
                <a:gd name="connsiteY2" fmla="*/ 0 h 553999"/>
                <a:gd name="connsiteX3" fmla="*/ 1370874 w 1463209"/>
                <a:gd name="connsiteY3" fmla="*/ 0 h 553999"/>
                <a:gd name="connsiteX4" fmla="*/ 1463209 w 1463209"/>
                <a:gd name="connsiteY4" fmla="*/ 92335 h 553999"/>
                <a:gd name="connsiteX5" fmla="*/ 1463209 w 1463209"/>
                <a:gd name="connsiteY5" fmla="*/ 461664 h 553999"/>
                <a:gd name="connsiteX6" fmla="*/ 1370874 w 1463209"/>
                <a:gd name="connsiteY6" fmla="*/ 553999 h 553999"/>
                <a:gd name="connsiteX7" fmla="*/ 706034 w 1463209"/>
                <a:gd name="connsiteY7" fmla="*/ 553999 h 553999"/>
                <a:gd name="connsiteX8" fmla="*/ 92335 w 1463209"/>
                <a:gd name="connsiteY8" fmla="*/ 553999 h 553999"/>
                <a:gd name="connsiteX9" fmla="*/ 0 w 1463209"/>
                <a:gd name="connsiteY9" fmla="*/ 461664 h 553999"/>
                <a:gd name="connsiteX10" fmla="*/ 0 w 1463209"/>
                <a:gd name="connsiteY10"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209" h="553999" fill="none" extrusionOk="0">
                  <a:moveTo>
                    <a:pt x="0" y="92335"/>
                  </a:moveTo>
                  <a:cubicBezTo>
                    <a:pt x="-4735" y="30303"/>
                    <a:pt x="40932" y="1325"/>
                    <a:pt x="92335" y="0"/>
                  </a:cubicBezTo>
                  <a:cubicBezTo>
                    <a:pt x="334317" y="5430"/>
                    <a:pt x="586541" y="5841"/>
                    <a:pt x="757175" y="0"/>
                  </a:cubicBezTo>
                  <a:cubicBezTo>
                    <a:pt x="927809" y="-5841"/>
                    <a:pt x="1143398" y="22009"/>
                    <a:pt x="1370874" y="0"/>
                  </a:cubicBezTo>
                  <a:cubicBezTo>
                    <a:pt x="1423193" y="5472"/>
                    <a:pt x="1467855" y="51703"/>
                    <a:pt x="1463209" y="92335"/>
                  </a:cubicBezTo>
                  <a:cubicBezTo>
                    <a:pt x="1463936" y="229516"/>
                    <a:pt x="1472296" y="382842"/>
                    <a:pt x="1463209" y="461664"/>
                  </a:cubicBezTo>
                  <a:cubicBezTo>
                    <a:pt x="1459892" y="513923"/>
                    <a:pt x="1423540" y="553781"/>
                    <a:pt x="1370874" y="553999"/>
                  </a:cubicBezTo>
                  <a:cubicBezTo>
                    <a:pt x="1155395" y="545402"/>
                    <a:pt x="944717" y="585574"/>
                    <a:pt x="706034" y="553999"/>
                  </a:cubicBezTo>
                  <a:cubicBezTo>
                    <a:pt x="467351" y="522424"/>
                    <a:pt x="313380" y="533442"/>
                    <a:pt x="92335" y="553999"/>
                  </a:cubicBezTo>
                  <a:cubicBezTo>
                    <a:pt x="39671" y="554922"/>
                    <a:pt x="12062" y="508778"/>
                    <a:pt x="0" y="461664"/>
                  </a:cubicBezTo>
                  <a:cubicBezTo>
                    <a:pt x="1166" y="375469"/>
                    <a:pt x="11684" y="242124"/>
                    <a:pt x="0" y="92335"/>
                  </a:cubicBezTo>
                  <a:close/>
                </a:path>
                <a:path w="1463209" h="553999" stroke="0" extrusionOk="0">
                  <a:moveTo>
                    <a:pt x="0" y="92335"/>
                  </a:moveTo>
                  <a:cubicBezTo>
                    <a:pt x="5339" y="36253"/>
                    <a:pt x="51211" y="452"/>
                    <a:pt x="92335" y="0"/>
                  </a:cubicBezTo>
                  <a:cubicBezTo>
                    <a:pt x="276282" y="-12505"/>
                    <a:pt x="443739" y="-9991"/>
                    <a:pt x="757175" y="0"/>
                  </a:cubicBezTo>
                  <a:cubicBezTo>
                    <a:pt x="1070611" y="9991"/>
                    <a:pt x="1232536" y="25019"/>
                    <a:pt x="1370874" y="0"/>
                  </a:cubicBezTo>
                  <a:cubicBezTo>
                    <a:pt x="1430060" y="8261"/>
                    <a:pt x="1464452" y="39079"/>
                    <a:pt x="1463209" y="92335"/>
                  </a:cubicBezTo>
                  <a:cubicBezTo>
                    <a:pt x="1453936" y="243284"/>
                    <a:pt x="1461623" y="339794"/>
                    <a:pt x="1463209" y="461664"/>
                  </a:cubicBezTo>
                  <a:cubicBezTo>
                    <a:pt x="1462617" y="506379"/>
                    <a:pt x="1422541" y="558217"/>
                    <a:pt x="1370874" y="553999"/>
                  </a:cubicBezTo>
                  <a:cubicBezTo>
                    <a:pt x="1133643" y="535727"/>
                    <a:pt x="878992" y="573116"/>
                    <a:pt x="744390" y="553999"/>
                  </a:cubicBezTo>
                  <a:cubicBezTo>
                    <a:pt x="609788" y="534882"/>
                    <a:pt x="400582" y="553348"/>
                    <a:pt x="92335" y="553999"/>
                  </a:cubicBezTo>
                  <a:cubicBezTo>
                    <a:pt x="51204" y="559747"/>
                    <a:pt x="6605" y="510449"/>
                    <a:pt x="0" y="461664"/>
                  </a:cubicBezTo>
                  <a:cubicBezTo>
                    <a:pt x="13712" y="316695"/>
                    <a:pt x="-14002" y="197762"/>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39" name="TextBox 38">
              <a:extLst>
                <a:ext uri="{FF2B5EF4-FFF2-40B4-BE49-F238E27FC236}">
                  <a16:creationId xmlns:a16="http://schemas.microsoft.com/office/drawing/2014/main" id="{9A770D05-E51C-4752-86D8-BD3D732B374E}"/>
                </a:ext>
              </a:extLst>
            </p:cNvPr>
            <p:cNvSpPr txBox="1"/>
            <p:nvPr/>
          </p:nvSpPr>
          <p:spPr>
            <a:xfrm>
              <a:off x="8500877" y="2158116"/>
              <a:ext cx="1569690" cy="30076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0" i="0" dirty="0">
                  <a:solidFill>
                    <a:srgbClr val="000000"/>
                  </a:solidFill>
                  <a:effectLst/>
                  <a:latin typeface="OpenSans"/>
                </a:rPr>
                <a:t>Chi </a:t>
              </a:r>
              <a:r>
                <a:rPr lang="en-US" sz="3200" b="0" i="0" dirty="0" err="1">
                  <a:solidFill>
                    <a:srgbClr val="000000"/>
                  </a:solidFill>
                  <a:effectLst/>
                  <a:latin typeface="OpenSans"/>
                </a:rPr>
                <a:t>tiết</a:t>
              </a:r>
              <a:r>
                <a:rPr lang="en-US" sz="3200" b="0" i="0" dirty="0">
                  <a:solidFill>
                    <a:srgbClr val="000000"/>
                  </a:solidFill>
                  <a:effectLst/>
                  <a:latin typeface="OpenSans"/>
                </a:rPr>
                <a:t> </a:t>
              </a:r>
              <a:r>
                <a:rPr lang="en-US" sz="3200" b="0" i="0" dirty="0" err="1">
                  <a:solidFill>
                    <a:srgbClr val="000000"/>
                  </a:solidFill>
                  <a:effectLst/>
                  <a:latin typeface="OpenSans"/>
                </a:rPr>
                <a:t>em</a:t>
              </a:r>
              <a:r>
                <a:rPr lang="en-US" sz="3200" b="0" i="0" dirty="0">
                  <a:solidFill>
                    <a:srgbClr val="000000"/>
                  </a:solidFill>
                  <a:effectLst/>
                  <a:latin typeface="OpenSans"/>
                </a:rPr>
                <a:t> </a:t>
              </a:r>
              <a:r>
                <a:rPr lang="en-US" sz="3200" b="0" i="0" dirty="0" err="1">
                  <a:solidFill>
                    <a:srgbClr val="000000"/>
                  </a:solidFill>
                  <a:effectLst/>
                  <a:latin typeface="OpenSans"/>
                </a:rPr>
                <a:t>thích</a:t>
              </a:r>
              <a:r>
                <a:rPr lang="en-US" sz="3200" b="0" i="0" dirty="0">
                  <a:solidFill>
                    <a:srgbClr val="000000"/>
                  </a:solidFill>
                  <a:effectLst/>
                  <a:latin typeface="OpenSans"/>
                </a:rPr>
                <a: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cxnSp>
        <p:nvCxnSpPr>
          <p:cNvPr id="40" name="Straight Arrow Connector 39">
            <a:extLst>
              <a:ext uri="{FF2B5EF4-FFF2-40B4-BE49-F238E27FC236}">
                <a16:creationId xmlns:a16="http://schemas.microsoft.com/office/drawing/2014/main" id="{0EDE956C-7BDC-4291-B3F1-4B6E3DE68B2C}"/>
              </a:ext>
            </a:extLst>
          </p:cNvPr>
          <p:cNvCxnSpPr>
            <a:cxnSpLocks/>
          </p:cNvCxnSpPr>
          <p:nvPr/>
        </p:nvCxnSpPr>
        <p:spPr>
          <a:xfrm flipH="1">
            <a:off x="3553882" y="5651971"/>
            <a:ext cx="460259" cy="412992"/>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4190646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Trò-chơi-chíu.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par>
                          <p:cTn id="34" fill="hold">
                            <p:stCondLst>
                              <p:cond delay="500"/>
                            </p:stCondLst>
                            <p:childTnLst>
                              <p:par>
                                <p:cTn id="35" presetID="6" presetClass="entr" presetSubtype="3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500"/>
                                        <p:tgtEl>
                                          <p:spTgt spid="17"/>
                                        </p:tgtEl>
                                      </p:cBhvr>
                                    </p:animEffect>
                                  </p:childTnLst>
                                  <p:subTnLst>
                                    <p:audio>
                                      <p:cMediaNode>
                                        <p:cTn display="0" masterRel="sameClick">
                                          <p:stCondLst>
                                            <p:cond evt="begin" delay="0">
                                              <p:tn val="35"/>
                                            </p:cond>
                                          </p:stCondLst>
                                          <p:endCondLst>
                                            <p:cond evt="onStopAudio" delay="0">
                                              <p:tgtEl>
                                                <p:sldTgt/>
                                              </p:tgtEl>
                                            </p:cond>
                                          </p:endCondLst>
                                        </p:cTn>
                                        <p:tgtEl>
                                          <p:sndTgt r:embed="rId3" name="Trò-chơi-chíu.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par>
                          <p:cTn id="52" fill="hold">
                            <p:stCondLst>
                              <p:cond delay="500"/>
                            </p:stCondLst>
                            <p:childTnLst>
                              <p:par>
                                <p:cTn id="53" presetID="6" presetClass="entr" presetSubtype="32"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ircle(out)">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3" name="Trò-chơi-chíu.wav"/>
                                        </p:tgtEl>
                                      </p:cMediaNode>
                                    </p:audio>
                                  </p:sub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right)">
                                      <p:cBhvr>
                                        <p:cTn id="64" dur="500"/>
                                        <p:tgtEl>
                                          <p:spTgt spid="37"/>
                                        </p:tgtEl>
                                      </p:cBhvr>
                                    </p:animEffec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arn(inVertical)">
                                      <p:cBhvr>
                                        <p:cTn id="69" dur="500"/>
                                        <p:tgtEl>
                                          <p:spTgt spid="40"/>
                                        </p:tgtEl>
                                      </p:cBhvr>
                                    </p:animEffect>
                                  </p:childTnLst>
                                </p:cTn>
                              </p:par>
                            </p:childTnLst>
                          </p:cTn>
                        </p:par>
                        <p:par>
                          <p:cTn id="70" fill="hold">
                            <p:stCondLst>
                              <p:cond delay="500"/>
                            </p:stCondLst>
                            <p:childTnLst>
                              <p:par>
                                <p:cTn id="71" presetID="22" presetClass="entr" presetSubtype="2"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right)">
                                      <p:cBhvr>
                                        <p:cTn id="73" dur="500"/>
                                        <p:tgtEl>
                                          <p:spTgt spid="33"/>
                                        </p:tgtEl>
                                      </p:cBhvr>
                                    </p:animEffec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
        <p:nvSpPr>
          <p:cNvPr id="21" name="Shape 1275">
            <a:extLst>
              <a:ext uri="{FF2B5EF4-FFF2-40B4-BE49-F238E27FC236}">
                <a16:creationId xmlns:a16="http://schemas.microsoft.com/office/drawing/2014/main" id="{6E6CCC8F-580C-4CD3-8AB1-80611FE5E829}"/>
              </a:ext>
            </a:extLst>
          </p:cNvPr>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pic>
        <p:nvPicPr>
          <p:cNvPr id="22" name="Picture 21">
            <a:extLst>
              <a:ext uri="{FF2B5EF4-FFF2-40B4-BE49-F238E27FC236}">
                <a16:creationId xmlns:a16="http://schemas.microsoft.com/office/drawing/2014/main" id="{80C5658F-648D-4B33-A533-496632BB8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grpSp>
        <p:nvGrpSpPr>
          <p:cNvPr id="23" name="Group 22">
            <a:extLst>
              <a:ext uri="{FF2B5EF4-FFF2-40B4-BE49-F238E27FC236}">
                <a16:creationId xmlns:a16="http://schemas.microsoft.com/office/drawing/2014/main" id="{B481D9E9-C7BA-47C5-A9B1-FD60EBBA769D}"/>
              </a:ext>
            </a:extLst>
          </p:cNvPr>
          <p:cNvGrpSpPr/>
          <p:nvPr/>
        </p:nvGrpSpPr>
        <p:grpSpPr>
          <a:xfrm>
            <a:off x="8230560" y="731726"/>
            <a:ext cx="3840480" cy="3840480"/>
            <a:chOff x="8230560" y="731726"/>
            <a:chExt cx="3840480" cy="3840480"/>
          </a:xfrm>
        </p:grpSpPr>
        <p:pic>
          <p:nvPicPr>
            <p:cNvPr id="24" name="Picture 23" descr="A picture containing text, accessory&#10;&#10;Description automatically generated">
              <a:extLst>
                <a:ext uri="{FF2B5EF4-FFF2-40B4-BE49-F238E27FC236}">
                  <a16:creationId xmlns:a16="http://schemas.microsoft.com/office/drawing/2014/main" id="{F7205125-3684-4E89-B506-EA55289B63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0560" y="731726"/>
              <a:ext cx="3840480" cy="3840480"/>
            </a:xfrm>
            <a:prstGeom prst="rect">
              <a:avLst/>
            </a:prstGeom>
          </p:spPr>
        </p:pic>
        <p:sp>
          <p:nvSpPr>
            <p:cNvPr id="25" name="TextBox 24">
              <a:extLst>
                <a:ext uri="{FF2B5EF4-FFF2-40B4-BE49-F238E27FC236}">
                  <a16:creationId xmlns:a16="http://schemas.microsoft.com/office/drawing/2014/main" id="{56456BF4-7C73-4C7F-B4D6-35DF80EDB904}"/>
                </a:ext>
              </a:extLst>
            </p:cNvPr>
            <p:cNvSpPr txBox="1"/>
            <p:nvPr/>
          </p:nvSpPr>
          <p:spPr>
            <a:xfrm rot="21186262">
              <a:off x="8907085" y="1997522"/>
              <a:ext cx="2487432"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Viết</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vào</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vở</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bài</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tập</a:t>
              </a:r>
              <a:endPar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endParaRPr>
            </a:p>
          </p:txBody>
        </p:sp>
      </p:grpSp>
      <p:sp>
        <p:nvSpPr>
          <p:cNvPr id="26" name="TextBox 25">
            <a:extLst>
              <a:ext uri="{FF2B5EF4-FFF2-40B4-BE49-F238E27FC236}">
                <a16:creationId xmlns:a16="http://schemas.microsoft.com/office/drawing/2014/main" id="{FFDBBB86-CBA7-4770-9185-EF8D93112F3B}"/>
              </a:ext>
            </a:extLst>
          </p:cNvPr>
          <p:cNvSpPr txBox="1"/>
          <p:nvPr/>
        </p:nvSpPr>
        <p:spPr>
          <a:xfrm>
            <a:off x="299788" y="2204453"/>
            <a:ext cx="7872252" cy="3785652"/>
          </a:xfrm>
          <a:custGeom>
            <a:avLst/>
            <a:gdLst>
              <a:gd name="connsiteX0" fmla="*/ 0 w 7872252"/>
              <a:gd name="connsiteY0" fmla="*/ 0 h 3785652"/>
              <a:gd name="connsiteX1" fmla="*/ 7872252 w 7872252"/>
              <a:gd name="connsiteY1" fmla="*/ 0 h 3785652"/>
              <a:gd name="connsiteX2" fmla="*/ 7872252 w 7872252"/>
              <a:gd name="connsiteY2" fmla="*/ 3785652 h 3785652"/>
              <a:gd name="connsiteX3" fmla="*/ 0 w 7872252"/>
              <a:gd name="connsiteY3" fmla="*/ 3785652 h 3785652"/>
              <a:gd name="connsiteX4" fmla="*/ 0 w 7872252"/>
              <a:gd name="connsiteY4" fmla="*/ 0 h 378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3785652" fill="none" extrusionOk="0">
                <a:moveTo>
                  <a:pt x="0" y="0"/>
                </a:moveTo>
                <a:cubicBezTo>
                  <a:pt x="1582630" y="9338"/>
                  <a:pt x="4753962" y="118926"/>
                  <a:pt x="7872252" y="0"/>
                </a:cubicBezTo>
                <a:cubicBezTo>
                  <a:pt x="7874750" y="1126278"/>
                  <a:pt x="7790302" y="2250972"/>
                  <a:pt x="7872252" y="3785652"/>
                </a:cubicBezTo>
                <a:cubicBezTo>
                  <a:pt x="6721078" y="3860627"/>
                  <a:pt x="1600643" y="3916052"/>
                  <a:pt x="0" y="3785652"/>
                </a:cubicBezTo>
                <a:cubicBezTo>
                  <a:pt x="94029" y="2199561"/>
                  <a:pt x="57206" y="1809389"/>
                  <a:pt x="0" y="0"/>
                </a:cubicBezTo>
                <a:close/>
              </a:path>
              <a:path w="7872252" h="3785652" stroke="0" extrusionOk="0">
                <a:moveTo>
                  <a:pt x="0" y="0"/>
                </a:moveTo>
                <a:cubicBezTo>
                  <a:pt x="1934348" y="-62486"/>
                  <a:pt x="4255902" y="158418"/>
                  <a:pt x="7872252" y="0"/>
                </a:cubicBezTo>
                <a:cubicBezTo>
                  <a:pt x="7715098" y="1157447"/>
                  <a:pt x="7704024" y="2048759"/>
                  <a:pt x="7872252" y="3785652"/>
                </a:cubicBezTo>
                <a:cubicBezTo>
                  <a:pt x="5180451" y="3936125"/>
                  <a:pt x="1783763" y="3935366"/>
                  <a:pt x="0" y="3785652"/>
                </a:cubicBezTo>
                <a:cubicBezTo>
                  <a:pt x="26562" y="3059613"/>
                  <a:pt x="-135358" y="695714"/>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2400" dirty="0">
                <a:solidFill>
                  <a:srgbClr val="000000"/>
                </a:solidFill>
                <a:latin typeface="Calibri" panose="020F0502020204030204" pitchFamily="34" charset="0"/>
                <a:cs typeface="Calibri" panose="020F0502020204030204" pitchFamily="34" charset="0"/>
              </a:rPr>
              <a:t>Trong kho tàng văn học dân gian, em đã được học và đọc rất nhiều câu chuyện hay. Nhưng có lẽ, </a:t>
            </a:r>
            <a:r>
              <a:rPr lang="en-US" sz="2400" dirty="0">
                <a:solidFill>
                  <a:srgbClr val="000000"/>
                </a:solidFill>
                <a:latin typeface="Calibri" panose="020F0502020204030204" pitchFamily="34" charset="0"/>
                <a:cs typeface="Calibri" panose="020F0502020204030204" pitchFamily="34" charset="0"/>
              </a:rPr>
              <a:t>E</a:t>
            </a:r>
            <a:r>
              <a:rPr lang="vi-VN" sz="2400" dirty="0">
                <a:solidFill>
                  <a:srgbClr val="000000"/>
                </a:solidFill>
                <a:latin typeface="Calibri" panose="020F0502020204030204" pitchFamily="34" charset="0"/>
                <a:cs typeface="Calibri" panose="020F0502020204030204" pitchFamily="34" charset="0"/>
              </a:rPr>
              <a:t>m bé thông minh trong một câu chuyện cổ tích cùng tên là nhân vật mà em yêu thích nhất. Em bé ấy có trí thông minh lỗi lạc hơn người. Em đã vượt qua rất nhiều lần thử thách gian nan. Mỗi lần sau lại khó hơn lần trước, thế nhưng em đã vượt qua những thử thách ấy rất nhẹ nhàng bằng cách đố ngược lại hay bằng kinh nghiệm của đời sống dân gian. Trí thông minh của em thật đáng khâm phục. Từ hình ảnh của cậu bé, bản thân em cũng tự hứa sẽ cố gắng học tập tốt hơn nữa.  </a:t>
            </a:r>
          </a:p>
        </p:txBody>
      </p:sp>
      <p:pic>
        <p:nvPicPr>
          <p:cNvPr id="27" name="Picture 26">
            <a:extLst>
              <a:ext uri="{FF2B5EF4-FFF2-40B4-BE49-F238E27FC236}">
                <a16:creationId xmlns:a16="http://schemas.microsoft.com/office/drawing/2014/main" id="{F6753035-6D8D-4BD4-B20D-C88D78C72DD6}"/>
              </a:ext>
            </a:extLst>
          </p:cNvPr>
          <p:cNvPicPr>
            <a:picLocks noChangeAspect="1"/>
          </p:cNvPicPr>
          <p:nvPr/>
        </p:nvPicPr>
        <p:blipFill>
          <a:blip r:embed="rId7"/>
          <a:stretch>
            <a:fillRect/>
          </a:stretch>
        </p:blipFill>
        <p:spPr>
          <a:xfrm>
            <a:off x="1378015" y="-494824"/>
            <a:ext cx="5828281" cy="3255546"/>
          </a:xfrm>
          <a:prstGeom prst="rect">
            <a:avLst/>
          </a:prstGeom>
        </p:spPr>
      </p:pic>
    </p:spTree>
    <p:custDataLst>
      <p:tags r:id="rId1"/>
    </p:custDataLst>
    <p:extLst>
      <p:ext uri="{BB962C8B-B14F-4D97-AF65-F5344CB8AC3E}">
        <p14:creationId xmlns:p14="http://schemas.microsoft.com/office/powerpoint/2010/main" val="19516370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6" presetClass="entr" presetSubtype="32"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500"/>
                                        <p:tgtEl>
                                          <p:spTgt spid="23"/>
                                        </p:tgtEl>
                                      </p:cBhvr>
                                    </p:animEffect>
                                  </p:childTnLst>
                                </p:cTn>
                              </p:par>
                            </p:childTnLst>
                          </p:cTn>
                        </p:par>
                        <p:par>
                          <p:cTn id="20" fill="hold">
                            <p:stCondLst>
                              <p:cond delay="1000"/>
                            </p:stCondLst>
                            <p:childTnLst>
                              <p:par>
                                <p:cTn id="21" presetID="2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edge">
                                      <p:cBhvr>
                                        <p:cTn id="2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
        <p:nvSpPr>
          <p:cNvPr id="21" name="Shape 1275">
            <a:extLst>
              <a:ext uri="{FF2B5EF4-FFF2-40B4-BE49-F238E27FC236}">
                <a16:creationId xmlns:a16="http://schemas.microsoft.com/office/drawing/2014/main" id="{6E6CCC8F-580C-4CD3-8AB1-80611FE5E829}"/>
              </a:ext>
            </a:extLst>
          </p:cNvPr>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pic>
        <p:nvPicPr>
          <p:cNvPr id="22" name="Picture 21">
            <a:extLst>
              <a:ext uri="{FF2B5EF4-FFF2-40B4-BE49-F238E27FC236}">
                <a16:creationId xmlns:a16="http://schemas.microsoft.com/office/drawing/2014/main" id="{80C5658F-648D-4B33-A533-496632BB8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grpSp>
        <p:nvGrpSpPr>
          <p:cNvPr id="23" name="Group 22">
            <a:extLst>
              <a:ext uri="{FF2B5EF4-FFF2-40B4-BE49-F238E27FC236}">
                <a16:creationId xmlns:a16="http://schemas.microsoft.com/office/drawing/2014/main" id="{B481D9E9-C7BA-47C5-A9B1-FD60EBBA769D}"/>
              </a:ext>
            </a:extLst>
          </p:cNvPr>
          <p:cNvGrpSpPr/>
          <p:nvPr/>
        </p:nvGrpSpPr>
        <p:grpSpPr>
          <a:xfrm>
            <a:off x="8230560" y="731726"/>
            <a:ext cx="3840480" cy="3840480"/>
            <a:chOff x="8230560" y="731726"/>
            <a:chExt cx="3840480" cy="3840480"/>
          </a:xfrm>
        </p:grpSpPr>
        <p:pic>
          <p:nvPicPr>
            <p:cNvPr id="24" name="Picture 23" descr="A picture containing text, accessory&#10;&#10;Description automatically generated">
              <a:extLst>
                <a:ext uri="{FF2B5EF4-FFF2-40B4-BE49-F238E27FC236}">
                  <a16:creationId xmlns:a16="http://schemas.microsoft.com/office/drawing/2014/main" id="{F7205125-3684-4E89-B506-EA55289B63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0560" y="731726"/>
              <a:ext cx="3840480" cy="3840480"/>
            </a:xfrm>
            <a:prstGeom prst="rect">
              <a:avLst/>
            </a:prstGeom>
          </p:spPr>
        </p:pic>
        <p:sp>
          <p:nvSpPr>
            <p:cNvPr id="25" name="TextBox 24">
              <a:extLst>
                <a:ext uri="{FF2B5EF4-FFF2-40B4-BE49-F238E27FC236}">
                  <a16:creationId xmlns:a16="http://schemas.microsoft.com/office/drawing/2014/main" id="{56456BF4-7C73-4C7F-B4D6-35DF80EDB904}"/>
                </a:ext>
              </a:extLst>
            </p:cNvPr>
            <p:cNvSpPr txBox="1"/>
            <p:nvPr/>
          </p:nvSpPr>
          <p:spPr>
            <a:xfrm rot="21186262">
              <a:off x="8907085" y="1997522"/>
              <a:ext cx="2487432"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Viết</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vào</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vở</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bài</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tập</a:t>
              </a:r>
              <a:endPar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endParaRPr>
            </a:p>
          </p:txBody>
        </p:sp>
      </p:grpSp>
      <p:sp>
        <p:nvSpPr>
          <p:cNvPr id="26" name="TextBox 25">
            <a:extLst>
              <a:ext uri="{FF2B5EF4-FFF2-40B4-BE49-F238E27FC236}">
                <a16:creationId xmlns:a16="http://schemas.microsoft.com/office/drawing/2014/main" id="{FFDBBB86-CBA7-4770-9185-EF8D93112F3B}"/>
              </a:ext>
            </a:extLst>
          </p:cNvPr>
          <p:cNvSpPr txBox="1"/>
          <p:nvPr/>
        </p:nvSpPr>
        <p:spPr>
          <a:xfrm>
            <a:off x="299788" y="2204453"/>
            <a:ext cx="7872252" cy="4154984"/>
          </a:xfrm>
          <a:custGeom>
            <a:avLst/>
            <a:gdLst>
              <a:gd name="connsiteX0" fmla="*/ 0 w 7872252"/>
              <a:gd name="connsiteY0" fmla="*/ 0 h 4154984"/>
              <a:gd name="connsiteX1" fmla="*/ 7872252 w 7872252"/>
              <a:gd name="connsiteY1" fmla="*/ 0 h 4154984"/>
              <a:gd name="connsiteX2" fmla="*/ 7872252 w 7872252"/>
              <a:gd name="connsiteY2" fmla="*/ 4154984 h 4154984"/>
              <a:gd name="connsiteX3" fmla="*/ 0 w 7872252"/>
              <a:gd name="connsiteY3" fmla="*/ 4154984 h 4154984"/>
              <a:gd name="connsiteX4" fmla="*/ 0 w 7872252"/>
              <a:gd name="connsiteY4" fmla="*/ 0 h 415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154984" fill="none" extrusionOk="0">
                <a:moveTo>
                  <a:pt x="0" y="0"/>
                </a:moveTo>
                <a:cubicBezTo>
                  <a:pt x="1582630" y="9338"/>
                  <a:pt x="4753962" y="118926"/>
                  <a:pt x="7872252" y="0"/>
                </a:cubicBezTo>
                <a:cubicBezTo>
                  <a:pt x="7874750" y="1015606"/>
                  <a:pt x="7790302" y="3543642"/>
                  <a:pt x="7872252" y="4154984"/>
                </a:cubicBezTo>
                <a:cubicBezTo>
                  <a:pt x="6721078" y="4229959"/>
                  <a:pt x="1600643" y="4285384"/>
                  <a:pt x="0" y="4154984"/>
                </a:cubicBezTo>
                <a:cubicBezTo>
                  <a:pt x="94029" y="3270523"/>
                  <a:pt x="57206" y="2030919"/>
                  <a:pt x="0" y="0"/>
                </a:cubicBezTo>
                <a:close/>
              </a:path>
              <a:path w="7872252" h="4154984" stroke="0" extrusionOk="0">
                <a:moveTo>
                  <a:pt x="0" y="0"/>
                </a:moveTo>
                <a:cubicBezTo>
                  <a:pt x="1934348" y="-62486"/>
                  <a:pt x="4255902" y="158418"/>
                  <a:pt x="7872252" y="0"/>
                </a:cubicBezTo>
                <a:cubicBezTo>
                  <a:pt x="7715098" y="1009831"/>
                  <a:pt x="7704024" y="3378395"/>
                  <a:pt x="7872252" y="4154984"/>
                </a:cubicBezTo>
                <a:cubicBezTo>
                  <a:pt x="5180451" y="4305457"/>
                  <a:pt x="1783763" y="4304698"/>
                  <a:pt x="0" y="4154984"/>
                </a:cubicBezTo>
                <a:cubicBezTo>
                  <a:pt x="26562" y="2136258"/>
                  <a:pt x="-135358" y="1729739"/>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2400" dirty="0">
                <a:solidFill>
                  <a:srgbClr val="000000"/>
                </a:solidFill>
                <a:latin typeface="Calibri" panose="020F0502020204030204" pitchFamily="34" charset="0"/>
                <a:cs typeface="Calibri" panose="020F0502020204030204" pitchFamily="34" charset="0"/>
              </a:rPr>
              <a:t>Trong những câu chuyện em đã đọc em thích nhất là câu chuyện Hai Bà Trưng. Trưng Trắc và Trưng Nhị là hai chị em, quê ở Bắc Ninh. Hai bà tuy là nữ giới nhưng giàu lòng yêu nước. Lòng căm thù giặc ngoại xâm dâng cao, khi chồng của bà Trưng Trắc bị thái thú Tô Định giết hại một cách dã man. Nên Bà quyết định nổi binh cùng em gái là Trưng Nhị. Trong cuộc khởi nghĩa của hai bà, có rất nhiều nữ tướng tham gia và họ cùng nhau lập những chiến công khiến cho quân giặc khiếp sợ. Hai bà mãi là những vị tướng tài ba của dân tộc Việt Nam. Các thế hệ con cháu đời sau luôn ghi nhớ công lao to lớn của hai bà.</a:t>
            </a:r>
          </a:p>
        </p:txBody>
      </p:sp>
      <p:pic>
        <p:nvPicPr>
          <p:cNvPr id="27" name="Picture 26">
            <a:extLst>
              <a:ext uri="{FF2B5EF4-FFF2-40B4-BE49-F238E27FC236}">
                <a16:creationId xmlns:a16="http://schemas.microsoft.com/office/drawing/2014/main" id="{F6753035-6D8D-4BD4-B20D-C88D78C72DD6}"/>
              </a:ext>
            </a:extLst>
          </p:cNvPr>
          <p:cNvPicPr>
            <a:picLocks noChangeAspect="1"/>
          </p:cNvPicPr>
          <p:nvPr/>
        </p:nvPicPr>
        <p:blipFill>
          <a:blip r:embed="rId6"/>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10413200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6" presetClass="entr" presetSubtype="32"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500"/>
                                        <p:tgtEl>
                                          <p:spTgt spid="23"/>
                                        </p:tgtEl>
                                      </p:cBhvr>
                                    </p:animEffect>
                                  </p:childTnLst>
                                </p:cTn>
                              </p:par>
                            </p:childTnLst>
                          </p:cTn>
                        </p:par>
                        <p:par>
                          <p:cTn id="20" fill="hold">
                            <p:stCondLst>
                              <p:cond delay="1000"/>
                            </p:stCondLst>
                            <p:childTnLst>
                              <p:par>
                                <p:cTn id="21" presetID="2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edge">
                                      <p:cBhvr>
                                        <p:cTn id="2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sp>
        <p:nvSpPr>
          <p:cNvPr id="7" name="文本框 80"/>
          <p:cNvSpPr txBox="1"/>
          <p:nvPr/>
        </p:nvSpPr>
        <p:spPr>
          <a:xfrm>
            <a:off x="2803554" y="2767280"/>
            <a:ext cx="6881495" cy="1938992"/>
          </a:xfrm>
          <a:prstGeom prst="rect">
            <a:avLst/>
          </a:prstGeom>
          <a:noFill/>
        </p:spPr>
        <p:txBody>
          <a:bodyPr wrap="square" rtlCol="0">
            <a:spAutoFit/>
          </a:bodyPr>
          <a:lstStyle/>
          <a:p>
            <a:pPr lvl="0" algn="ctr">
              <a:buClr>
                <a:srgbClr val="000000"/>
              </a:buClr>
              <a:defRPr/>
            </a:pP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2.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Trao</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đổi</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bài</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làm</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trong</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nhóm</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endParaRPr kumimoji="0" lang="en-US" sz="6000" b="1" i="0" u="none" strike="noStrike" kern="0" cap="none" spc="0" normalizeH="0" baseline="0" noProof="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Nunito black" pitchFamily="2" charset="0"/>
              <a:ea typeface="杨任东竹石体-Semibold"/>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07566804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52" name="Picture 51" descr="A group of children's toys&#10;&#10;Description automatically generated with low confidence">
            <a:extLst>
              <a:ext uri="{FF2B5EF4-FFF2-40B4-BE49-F238E27FC236}">
                <a16:creationId xmlns:a16="http://schemas.microsoft.com/office/drawing/2014/main" id="{A8749685-B15B-4DC0-A842-1685A7DF2080}"/>
              </a:ext>
            </a:extLst>
          </p:cNvPr>
          <p:cNvPicPr>
            <a:picLocks noChangeAspect="1"/>
          </p:cNvPicPr>
          <p:nvPr/>
        </p:nvPicPr>
        <p:blipFill rotWithShape="1">
          <a:blip r:embed="rId6">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55" name="Picture 54" descr="A group of children's toys&#10;&#10;Description automatically generated with low confidence">
            <a:extLst>
              <a:ext uri="{FF2B5EF4-FFF2-40B4-BE49-F238E27FC236}">
                <a16:creationId xmlns:a16="http://schemas.microsoft.com/office/drawing/2014/main" id="{4EA62AC6-BABB-4F93-BAD9-80BCB5A5E0AE}"/>
              </a:ext>
            </a:extLst>
          </p:cNvPr>
          <p:cNvPicPr>
            <a:picLocks noChangeAspect="1"/>
          </p:cNvPicPr>
          <p:nvPr/>
        </p:nvPicPr>
        <p:blipFill rotWithShape="1">
          <a:blip r:embed="rId6">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56" name="Picture 55" descr="A group of children's toys&#10;&#10;Description automatically generated with low confidence">
            <a:extLst>
              <a:ext uri="{FF2B5EF4-FFF2-40B4-BE49-F238E27FC236}">
                <a16:creationId xmlns:a16="http://schemas.microsoft.com/office/drawing/2014/main" id="{B97AAD69-A5B5-439E-B7A3-6B58C782A63C}"/>
              </a:ext>
            </a:extLst>
          </p:cNvPr>
          <p:cNvPicPr>
            <a:picLocks noChangeAspect="1"/>
          </p:cNvPicPr>
          <p:nvPr/>
        </p:nvPicPr>
        <p:blipFill rotWithShape="1">
          <a:blip r:embed="rId6">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57" name="Group 56">
            <a:extLst>
              <a:ext uri="{FF2B5EF4-FFF2-40B4-BE49-F238E27FC236}">
                <a16:creationId xmlns:a16="http://schemas.microsoft.com/office/drawing/2014/main" id="{BCE19E76-0A43-417B-93AB-0312F0D16D49}"/>
              </a:ext>
            </a:extLst>
          </p:cNvPr>
          <p:cNvGrpSpPr/>
          <p:nvPr/>
        </p:nvGrpSpPr>
        <p:grpSpPr>
          <a:xfrm>
            <a:off x="7927824" y="1134348"/>
            <a:ext cx="4246802" cy="2468880"/>
            <a:chOff x="9026330" y="1381655"/>
            <a:chExt cx="3704506" cy="2468880"/>
          </a:xfrm>
        </p:grpSpPr>
        <p:pic>
          <p:nvPicPr>
            <p:cNvPr id="58" name="Picture 57">
              <a:extLst>
                <a:ext uri="{FF2B5EF4-FFF2-40B4-BE49-F238E27FC236}">
                  <a16:creationId xmlns:a16="http://schemas.microsoft.com/office/drawing/2014/main" id="{AD1B30BA-18D0-4519-96D9-9B9EBA52D863}"/>
                </a:ext>
              </a:extLst>
            </p:cNvPr>
            <p:cNvPicPr>
              <a:picLocks noChangeAspect="1"/>
            </p:cNvPicPr>
            <p:nvPr/>
          </p:nvPicPr>
          <p:blipFill rotWithShape="1">
            <a:blip r:embed="rId7">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59" name="TextBox 58">
              <a:extLst>
                <a:ext uri="{FF2B5EF4-FFF2-40B4-BE49-F238E27FC236}">
                  <a16:creationId xmlns:a16="http://schemas.microsoft.com/office/drawing/2014/main" id="{0CDBF6A3-FBEE-456E-AC72-4CEE00C24BFF}"/>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60" name="Group 59">
            <a:extLst>
              <a:ext uri="{FF2B5EF4-FFF2-40B4-BE49-F238E27FC236}">
                <a16:creationId xmlns:a16="http://schemas.microsoft.com/office/drawing/2014/main" id="{2F295693-4DB6-4D83-812C-822D88776558}"/>
              </a:ext>
            </a:extLst>
          </p:cNvPr>
          <p:cNvGrpSpPr/>
          <p:nvPr/>
        </p:nvGrpSpPr>
        <p:grpSpPr>
          <a:xfrm>
            <a:off x="4254832" y="997188"/>
            <a:ext cx="3672992" cy="2743200"/>
            <a:chOff x="4672461" y="1214043"/>
            <a:chExt cx="3672992" cy="2743200"/>
          </a:xfrm>
        </p:grpSpPr>
        <p:pic>
          <p:nvPicPr>
            <p:cNvPr id="61" name="Picture 60">
              <a:extLst>
                <a:ext uri="{FF2B5EF4-FFF2-40B4-BE49-F238E27FC236}">
                  <a16:creationId xmlns:a16="http://schemas.microsoft.com/office/drawing/2014/main" id="{8B2E7656-5D14-46AB-985F-95DE3D25E758}"/>
                </a:ext>
              </a:extLst>
            </p:cNvPr>
            <p:cNvPicPr>
              <a:picLocks noChangeAspect="1"/>
            </p:cNvPicPr>
            <p:nvPr/>
          </p:nvPicPr>
          <p:blipFill rotWithShape="1">
            <a:blip r:embed="rId7">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62" name="TextBox 61">
              <a:extLst>
                <a:ext uri="{FF2B5EF4-FFF2-40B4-BE49-F238E27FC236}">
                  <a16:creationId xmlns:a16="http://schemas.microsoft.com/office/drawing/2014/main" id="{8815296B-6A22-4053-8F0C-D35EB156F79B}"/>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63" name="Group 62">
            <a:extLst>
              <a:ext uri="{FF2B5EF4-FFF2-40B4-BE49-F238E27FC236}">
                <a16:creationId xmlns:a16="http://schemas.microsoft.com/office/drawing/2014/main" id="{1313BA9A-0946-4B69-A149-7D04F82A48C5}"/>
              </a:ext>
            </a:extLst>
          </p:cNvPr>
          <p:cNvGrpSpPr/>
          <p:nvPr/>
        </p:nvGrpSpPr>
        <p:grpSpPr>
          <a:xfrm rot="10374921" flipV="1">
            <a:off x="419481" y="1206020"/>
            <a:ext cx="3550560" cy="2651760"/>
            <a:chOff x="1758356" y="1446550"/>
            <a:chExt cx="3550560" cy="2651760"/>
          </a:xfrm>
        </p:grpSpPr>
        <p:pic>
          <p:nvPicPr>
            <p:cNvPr id="64" name="Picture 63">
              <a:extLst>
                <a:ext uri="{FF2B5EF4-FFF2-40B4-BE49-F238E27FC236}">
                  <a16:creationId xmlns:a16="http://schemas.microsoft.com/office/drawing/2014/main" id="{771F9E9D-E0EC-43AF-9DAF-924A23390938}"/>
                </a:ext>
              </a:extLst>
            </p:cNvPr>
            <p:cNvPicPr>
              <a:picLocks noChangeAspect="1"/>
            </p:cNvPicPr>
            <p:nvPr/>
          </p:nvPicPr>
          <p:blipFill rotWithShape="1">
            <a:blip r:embed="rId7">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65" name="TextBox 64">
              <a:extLst>
                <a:ext uri="{FF2B5EF4-FFF2-40B4-BE49-F238E27FC236}">
                  <a16:creationId xmlns:a16="http://schemas.microsoft.com/office/drawing/2014/main" id="{758D0B35-DBDB-4A50-B231-EC4D4D950855}"/>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66" name="Picture 65">
            <a:extLst>
              <a:ext uri="{FF2B5EF4-FFF2-40B4-BE49-F238E27FC236}">
                <a16:creationId xmlns:a16="http://schemas.microsoft.com/office/drawing/2014/main" id="{F3E2C173-101F-46AD-9189-B3BFADCF335E}"/>
              </a:ext>
            </a:extLst>
          </p:cNvPr>
          <p:cNvPicPr>
            <a:picLocks noChangeAspect="1"/>
          </p:cNvPicPr>
          <p:nvPr/>
        </p:nvPicPr>
        <p:blipFill>
          <a:blip r:embed="rId8"/>
          <a:stretch>
            <a:fillRect/>
          </a:stretch>
        </p:blipFill>
        <p:spPr>
          <a:xfrm>
            <a:off x="3766861" y="75402"/>
            <a:ext cx="4676037" cy="1316850"/>
          </a:xfrm>
          <a:prstGeom prst="rect">
            <a:avLst/>
          </a:prstGeom>
        </p:spPr>
      </p:pic>
    </p:spTree>
    <p:custDataLst>
      <p:tags r:id="rId1"/>
    </p:custData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14:bounceEnd="40000">
                                          <p:cBhvr additive="base">
                                            <p:cTn id="7" dur="75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par>
                                    <p:cTn id="9" presetID="2" presetClass="entr" presetSubtype="4" fill="hold" nodeType="withEffect" p14:presetBounceEnd="40000">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14:bounceEnd="40000">
                                          <p:cBhvr additive="base">
                                            <p:cTn id="11" dur="75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uỷn.wav"/>
                                            </p:tgtEl>
                                          </p:cMediaNode>
                                        </p:audio>
                                      </p:subTnLst>
                                    </p:cTn>
                                  </p:par>
                                  <p:par>
                                    <p:cTn id="13" presetID="2" presetClass="entr" presetSubtype="4" fill="hold" nodeType="withEffect" p14:presetBounceEnd="40000">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14:bounceEnd="40000">
                                          <p:cBhvr additive="base">
                                            <p:cTn id="15" dur="75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circle(in)">
                                          <p:cBhvr>
                                            <p:cTn id="21" dur="500"/>
                                            <p:tgtEl>
                                              <p:spTgt spid="63"/>
                                            </p:tgtEl>
                                          </p:cBhvr>
                                        </p:animEffect>
                                      </p:childTnLst>
                                      <p:subTnLst>
                                        <p:audio>
                                          <p:cMediaNode>
                                            <p:cTn display="0" masterRel="sameClick">
                                              <p:stCondLst>
                                                <p:cond evt="begin" delay="0">
                                                  <p:tn val="19"/>
                                                </p:cond>
                                              </p:stCondLst>
                                              <p:endCondLst>
                                                <p:cond evt="onStopAudio" delay="0">
                                                  <p:tgtEl>
                                                    <p:sldTgt/>
                                                  </p:tgtEl>
                                                </p:cond>
                                              </p:endCondLst>
                                            </p:cTn>
                                            <p:tgtEl>
                                              <p:sndTgt r:embed="rId4"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circle(in)">
                                          <p:cBhvr>
                                            <p:cTn id="26" dur="500"/>
                                            <p:tgtEl>
                                              <p:spTgt spid="60"/>
                                            </p:tgtEl>
                                          </p:cBhvr>
                                        </p:animEffect>
                                      </p:childTnLst>
                                      <p:subTnLst>
                                        <p:audio>
                                          <p:cMediaNode>
                                            <p:cTn display="0" masterRel="sameClick">
                                              <p:stCondLst>
                                                <p:cond evt="begin" delay="0">
                                                  <p:tn val="24"/>
                                                </p:cond>
                                              </p:stCondLst>
                                              <p:endCondLst>
                                                <p:cond evt="onStopAudio" delay="0">
                                                  <p:tgtEl>
                                                    <p:sldTgt/>
                                                  </p:tgtEl>
                                                </p:cond>
                                              </p:endCondLst>
                                            </p:cTn>
                                            <p:tgtEl>
                                              <p:sndTgt r:embed="rId4"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circle(in)">
                                          <p:cBhvr>
                                            <p:cTn id="31" dur="500"/>
                                            <p:tgtEl>
                                              <p:spTgt spid="57"/>
                                            </p:tgtEl>
                                          </p:cBhvr>
                                        </p:animEffect>
                                      </p:childTnLst>
                                      <p:subTnLst>
                                        <p:audio>
                                          <p:cMediaNode>
                                            <p:cTn display="0" masterRel="sameClick">
                                              <p:stCondLst>
                                                <p:cond evt="begin" delay="0">
                                                  <p:tn val="29"/>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ppt_x"/>
                                              </p:val>
                                            </p:tav>
                                            <p:tav tm="100000">
                                              <p:val>
                                                <p:strVal val="#ppt_x"/>
                                              </p:val>
                                            </p:tav>
                                          </p:tavLst>
                                        </p:anim>
                                        <p:anim calcmode="lin" valueType="num">
                                          <p:cBhvr additive="base">
                                            <p:cTn id="8" dur="750" fill="hold"/>
                                            <p:tgtEl>
                                              <p:spTgt spid="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uỷn.wav"/>
                                            </p:tgtEl>
                                          </p:cMediaNode>
                                        </p:audio>
                                      </p:sub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750" fill="hold"/>
                                            <p:tgtEl>
                                              <p:spTgt spid="55"/>
                                            </p:tgtEl>
                                            <p:attrNameLst>
                                              <p:attrName>ppt_x</p:attrName>
                                            </p:attrNameLst>
                                          </p:cBhvr>
                                          <p:tavLst>
                                            <p:tav tm="0">
                                              <p:val>
                                                <p:strVal val="#ppt_x"/>
                                              </p:val>
                                            </p:tav>
                                            <p:tav tm="100000">
                                              <p:val>
                                                <p:strVal val="#ppt_x"/>
                                              </p:val>
                                            </p:tav>
                                          </p:tavLst>
                                        </p:anim>
                                        <p:anim calcmode="lin" valueType="num">
                                          <p:cBhvr additive="base">
                                            <p:cTn id="12" dur="750" fill="hold"/>
                                            <p:tgtEl>
                                              <p:spTgt spid="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uỷn.wav"/>
                                            </p:tgtEl>
                                          </p:cMediaNode>
                                        </p:audio>
                                      </p:subTnLst>
                                    </p:cTn>
                                  </p:par>
                                  <p:par>
                                    <p:cTn id="13" presetID="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750" fill="hold"/>
                                            <p:tgtEl>
                                              <p:spTgt spid="56"/>
                                            </p:tgtEl>
                                            <p:attrNameLst>
                                              <p:attrName>ppt_x</p:attrName>
                                            </p:attrNameLst>
                                          </p:cBhvr>
                                          <p:tavLst>
                                            <p:tav tm="0">
                                              <p:val>
                                                <p:strVal val="#ppt_x"/>
                                              </p:val>
                                            </p:tav>
                                            <p:tav tm="100000">
                                              <p:val>
                                                <p:strVal val="#ppt_x"/>
                                              </p:val>
                                            </p:tav>
                                          </p:tavLst>
                                        </p:anim>
                                        <p:anim calcmode="lin" valueType="num">
                                          <p:cBhvr additive="base">
                                            <p:cTn id="16" dur="750" fill="hold"/>
                                            <p:tgtEl>
                                              <p:spTgt spid="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9"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circle(in)">
                                          <p:cBhvr>
                                            <p:cTn id="21" dur="500"/>
                                            <p:tgtEl>
                                              <p:spTgt spid="63"/>
                                            </p:tgtEl>
                                          </p:cBhvr>
                                        </p:animEffect>
                                      </p:childTnLst>
                                      <p:subTnLst>
                                        <p:audio>
                                          <p:cMediaNode>
                                            <p:cTn display="0" masterRel="sameClick">
                                              <p:stCondLst>
                                                <p:cond evt="begin" delay="0">
                                                  <p:tn val="19"/>
                                                </p:cond>
                                              </p:stCondLst>
                                              <p:endCondLst>
                                                <p:cond evt="onStopAudio" delay="0">
                                                  <p:tgtEl>
                                                    <p:sldTgt/>
                                                  </p:tgtEl>
                                                </p:cond>
                                              </p:endCondLst>
                                            </p:cTn>
                                            <p:tgtEl>
                                              <p:sndTgt r:embed="rId10"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circle(in)">
                                          <p:cBhvr>
                                            <p:cTn id="26" dur="500"/>
                                            <p:tgtEl>
                                              <p:spTgt spid="60"/>
                                            </p:tgtEl>
                                          </p:cBhvr>
                                        </p:animEffect>
                                      </p:childTnLst>
                                      <p:subTnLst>
                                        <p:audio>
                                          <p:cMediaNode>
                                            <p:cTn display="0" masterRel="sameClick">
                                              <p:stCondLst>
                                                <p:cond evt="begin" delay="0">
                                                  <p:tn val="24"/>
                                                </p:cond>
                                              </p:stCondLst>
                                              <p:endCondLst>
                                                <p:cond evt="onStopAudio" delay="0">
                                                  <p:tgtEl>
                                                    <p:sldTgt/>
                                                  </p:tgtEl>
                                                </p:cond>
                                              </p:endCondLst>
                                            </p:cTn>
                                            <p:tgtEl>
                                              <p:sndTgt r:embed="rId10"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circle(in)">
                                          <p:cBhvr>
                                            <p:cTn id="31" dur="500"/>
                                            <p:tgtEl>
                                              <p:spTgt spid="57"/>
                                            </p:tgtEl>
                                          </p:cBhvr>
                                        </p:animEffect>
                                      </p:childTnLst>
                                      <p:subTnLst>
                                        <p:audio>
                                          <p:cMediaNode>
                                            <p:cTn display="0" masterRel="sameClick">
                                              <p:stCondLst>
                                                <p:cond evt="begin" delay="0">
                                                  <p:tn val="29"/>
                                                </p:cond>
                                              </p:stCondLst>
                                              <p:endCondLst>
                                                <p:cond evt="onStopAudio" delay="0">
                                                  <p:tgtEl>
                                                    <p:sldTgt/>
                                                  </p:tgtEl>
                                                </p:cond>
                                              </p:endCondLst>
                                            </p:cTn>
                                            <p:tgtEl>
                                              <p:sndTgt r:embed="rId10"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Luyện viết đoạn (Tiết 4)[20240502101137816].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474</Words>
  <Application>Microsoft Office PowerPoint</Application>
  <PresentationFormat>Widescreen</PresentationFormat>
  <Paragraphs>36</Paragraphs>
  <Slides>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微软雅黑</vt:lpstr>
      <vt:lpstr>宋体</vt:lpstr>
      <vt:lpstr>Arial</vt:lpstr>
      <vt:lpstr>Calibri</vt:lpstr>
      <vt:lpstr>Cambria</vt:lpstr>
      <vt:lpstr>Ikaros-Regular</vt:lpstr>
      <vt:lpstr>Nunito black</vt:lpstr>
      <vt:lpstr>OpenSans</vt:lpstr>
      <vt:lpstr>Times New Roman</vt:lpstr>
      <vt:lpstr>仓耳玄三M W05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19</cp:revision>
  <dcterms:created xsi:type="dcterms:W3CDTF">2022-08-29T03:05:19Z</dcterms:created>
  <dcterms:modified xsi:type="dcterms:W3CDTF">2024-05-02T03:12:15Z</dcterms:modified>
</cp:coreProperties>
</file>