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notesSlides/notesSlide1.xml" ContentType="application/vnd.openxmlformats-officedocument.presentationml.notesSlide+xml"/>
  <Override PartName="/ppt/tags/tag5.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ags/tag6.xml" ContentType="application/vnd.openxmlformats-officedocument.presentationml.tags+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314" r:id="rId2"/>
    <p:sldId id="293" r:id="rId3"/>
    <p:sldId id="289" r:id="rId4"/>
    <p:sldId id="294" r:id="rId5"/>
    <p:sldId id="295" r:id="rId6"/>
    <p:sldId id="296" r:id="rId7"/>
    <p:sldId id="297" r:id="rId8"/>
    <p:sldId id="298" r:id="rId9"/>
  </p:sldIdLst>
  <p:sldSz cx="12192000" cy="6858000"/>
  <p:notesSz cx="6858000" cy="9144000"/>
  <p:custDataLst>
    <p:tags r:id="rId1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9" d="100"/>
          <a:sy n="59" d="100"/>
        </p:scale>
        <p:origin x="316"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D79281-2616-463B-8722-EAC63B0C3735}" type="datetimeFigureOut">
              <a:rPr lang="en-US" smtClean="0"/>
              <a:t>13-May-24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EE76FE-2538-4C2F-9231-6E2A814EB33F}" type="slidenum">
              <a:rPr lang="en-US" smtClean="0"/>
              <a:t>‹#›</a:t>
            </a:fld>
            <a:endParaRPr lang="en-US"/>
          </a:p>
        </p:txBody>
      </p:sp>
    </p:spTree>
    <p:extLst>
      <p:ext uri="{BB962C8B-B14F-4D97-AF65-F5344CB8AC3E}">
        <p14:creationId xmlns:p14="http://schemas.microsoft.com/office/powerpoint/2010/main" val="10424057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E883279-36AD-41C4-A996-A6E09D4E541A}"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B0604020202020204"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B0604020202020204" charset="-122"/>
              <a:cs typeface="+mn-cs"/>
            </a:endParaRPr>
          </a:p>
        </p:txBody>
      </p:sp>
    </p:spTree>
    <p:extLst>
      <p:ext uri="{BB962C8B-B14F-4D97-AF65-F5344CB8AC3E}">
        <p14:creationId xmlns:p14="http://schemas.microsoft.com/office/powerpoint/2010/main" val="12258637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E7FA9C3-9DBD-4BDA-9EC1-25EF88B1020D}"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B0604020202020204"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B0604020202020204" charset="-122"/>
              <a:cs typeface="+mn-cs"/>
            </a:endParaRPr>
          </a:p>
        </p:txBody>
      </p:sp>
    </p:spTree>
    <p:extLst>
      <p:ext uri="{BB962C8B-B14F-4D97-AF65-F5344CB8AC3E}">
        <p14:creationId xmlns:p14="http://schemas.microsoft.com/office/powerpoint/2010/main" val="2055551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E7FA9C3-9DBD-4BDA-9EC1-25EF88B1020D}"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B0604020202020204"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B0604020202020204" charset="-122"/>
              <a:cs typeface="+mn-cs"/>
            </a:endParaRPr>
          </a:p>
        </p:txBody>
      </p:sp>
    </p:spTree>
    <p:extLst>
      <p:ext uri="{BB962C8B-B14F-4D97-AF65-F5344CB8AC3E}">
        <p14:creationId xmlns:p14="http://schemas.microsoft.com/office/powerpoint/2010/main" val="31312446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E7FA9C3-9DBD-4BDA-9EC1-25EF88B1020D}"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B0604020202020204"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B0604020202020204" charset="-122"/>
              <a:cs typeface="+mn-cs"/>
            </a:endParaRPr>
          </a:p>
        </p:txBody>
      </p:sp>
    </p:spTree>
    <p:extLst>
      <p:ext uri="{BB962C8B-B14F-4D97-AF65-F5344CB8AC3E}">
        <p14:creationId xmlns:p14="http://schemas.microsoft.com/office/powerpoint/2010/main" val="12351492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E7FA9C3-9DBD-4BDA-9EC1-25EF88B1020D}"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B0604020202020204"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B0604020202020204" charset="-122"/>
              <a:cs typeface="+mn-cs"/>
            </a:endParaRPr>
          </a:p>
        </p:txBody>
      </p:sp>
    </p:spTree>
    <p:extLst>
      <p:ext uri="{BB962C8B-B14F-4D97-AF65-F5344CB8AC3E}">
        <p14:creationId xmlns:p14="http://schemas.microsoft.com/office/powerpoint/2010/main" val="6562796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E7FA9C3-9DBD-4BDA-9EC1-25EF88B1020D}"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B0604020202020204"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B0604020202020204" charset="-122"/>
              <a:cs typeface="+mn-cs"/>
            </a:endParaRPr>
          </a:p>
        </p:txBody>
      </p:sp>
    </p:spTree>
    <p:extLst>
      <p:ext uri="{BB962C8B-B14F-4D97-AF65-F5344CB8AC3E}">
        <p14:creationId xmlns:p14="http://schemas.microsoft.com/office/powerpoint/2010/main" val="32425314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E7FA9C3-9DBD-4BDA-9EC1-25EF88B1020D}"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B0604020202020204"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B0604020202020204" charset="-122"/>
              <a:cs typeface="+mn-cs"/>
            </a:endParaRPr>
          </a:p>
        </p:txBody>
      </p:sp>
    </p:spTree>
    <p:extLst>
      <p:ext uri="{BB962C8B-B14F-4D97-AF65-F5344CB8AC3E}">
        <p14:creationId xmlns:p14="http://schemas.microsoft.com/office/powerpoint/2010/main" val="909510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spTree>
    <p:extLst>
      <p:ext uri="{BB962C8B-B14F-4D97-AF65-F5344CB8AC3E}">
        <p14:creationId xmlns:p14="http://schemas.microsoft.com/office/powerpoint/2010/main" val="2104688593"/>
      </p:ext>
    </p:extLst>
  </p:cSld>
  <p:clrMapOvr>
    <a:masterClrMapping/>
  </p:clrMapOvr>
  <mc:AlternateContent xmlns:mc="http://schemas.openxmlformats.org/markup-compatibility/2006" xmlns:p14="http://schemas.microsoft.com/office/powerpoint/2010/main">
    <mc:Choice Requires="p14">
      <p:transition spd="slow" p14:dur="1500" advTm="0">
        <p:split orient="vert"/>
      </p:transition>
    </mc:Choice>
    <mc:Fallback xmlns="">
      <p:transition spd="slow" advTm="0">
        <p:split orient="ver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52368739"/>
      </p:ext>
    </p:extLst>
  </p:cSld>
  <p:clrMapOvr>
    <a:masterClrMapping/>
  </p:clrMapOvr>
  <mc:AlternateContent xmlns:mc="http://schemas.openxmlformats.org/markup-compatibility/2006" xmlns:p14="http://schemas.microsoft.com/office/powerpoint/2010/main">
    <mc:Choice Requires="p14">
      <p:transition spd="slow" p14:dur="1500" advTm="0">
        <p:split orient="vert"/>
      </p:transition>
    </mc:Choice>
    <mc:Fallback xmlns="">
      <p:transition spd="slow" advTm="0">
        <p:split orient="ver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Tree>
    <p:extLst>
      <p:ext uri="{BB962C8B-B14F-4D97-AF65-F5344CB8AC3E}">
        <p14:creationId xmlns:p14="http://schemas.microsoft.com/office/powerpoint/2010/main" val="3597232685"/>
      </p:ext>
    </p:extLst>
  </p:cSld>
  <p:clrMapOvr>
    <a:masterClrMapping/>
  </p:clrMapOvr>
  <mc:AlternateContent xmlns:mc="http://schemas.openxmlformats.org/markup-compatibility/2006" xmlns:p14="http://schemas.microsoft.com/office/powerpoint/2010/main">
    <mc:Choice Requires="p14">
      <p:transition spd="slow" p14:dur="1500" advTm="0">
        <p:split orient="vert"/>
      </p:transition>
    </mc:Choice>
    <mc:Fallback xmlns="">
      <p:transition spd="slow" advTm="0">
        <p:split orient="ver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Tree>
    <p:extLst>
      <p:ext uri="{BB962C8B-B14F-4D97-AF65-F5344CB8AC3E}">
        <p14:creationId xmlns:p14="http://schemas.microsoft.com/office/powerpoint/2010/main" val="3019465600"/>
      </p:ext>
    </p:extLst>
  </p:cSld>
  <p:clrMapOvr>
    <a:masterClrMapping/>
  </p:clrMapOvr>
  <mc:AlternateContent xmlns:mc="http://schemas.openxmlformats.org/markup-compatibility/2006" xmlns:p14="http://schemas.microsoft.com/office/powerpoint/2010/main">
    <mc:Choice Requires="p14">
      <p:transition spd="slow" p14:dur="1500" advTm="0">
        <p:split orient="vert"/>
      </p:transition>
    </mc:Choice>
    <mc:Fallback xmlns="">
      <p:transition spd="slow" advTm="0">
        <p:split orient="ver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Tree>
    <p:extLst>
      <p:ext uri="{BB962C8B-B14F-4D97-AF65-F5344CB8AC3E}">
        <p14:creationId xmlns:p14="http://schemas.microsoft.com/office/powerpoint/2010/main" val="368752659"/>
      </p:ext>
    </p:extLst>
  </p:cSld>
  <p:clrMapOvr>
    <a:masterClrMapping/>
  </p:clrMapOvr>
  <mc:AlternateContent xmlns:mc="http://schemas.openxmlformats.org/markup-compatibility/2006" xmlns:p14="http://schemas.microsoft.com/office/powerpoint/2010/main">
    <mc:Choice Requires="p14">
      <p:transition spd="slow" p14:dur="1500" advTm="0">
        <p:split orient="vert"/>
      </p:transition>
    </mc:Choice>
    <mc:Fallback xmlns="">
      <p:transition spd="slow" advTm="0">
        <p:split orient="ver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Tree>
    <p:extLst>
      <p:ext uri="{BB962C8B-B14F-4D97-AF65-F5344CB8AC3E}">
        <p14:creationId xmlns:p14="http://schemas.microsoft.com/office/powerpoint/2010/main" val="11009701"/>
      </p:ext>
    </p:extLst>
  </p:cSld>
  <p:clrMapOvr>
    <a:masterClrMapping/>
  </p:clrMapOvr>
  <mc:AlternateContent xmlns:mc="http://schemas.openxmlformats.org/markup-compatibility/2006" xmlns:p14="http://schemas.microsoft.com/office/powerpoint/2010/main">
    <mc:Choice Requires="p14">
      <p:transition spd="slow" p14:dur="1500" advTm="0">
        <p:split orient="vert"/>
      </p:transition>
    </mc:Choice>
    <mc:Fallback xmlns="">
      <p:transition spd="slow" advTm="0">
        <p:split orient="ver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7027419"/>
      </p:ext>
    </p:extLst>
  </p:cSld>
  <p:clrMapOvr>
    <a:masterClrMapping/>
  </p:clrMapOvr>
  <mc:AlternateContent xmlns:mc="http://schemas.openxmlformats.org/markup-compatibility/2006" xmlns:p14="http://schemas.microsoft.com/office/powerpoint/2010/main">
    <mc:Choice Requires="p14">
      <p:transition spd="slow" p14:dur="1500" advTm="0">
        <p:split orient="vert"/>
      </p:transition>
    </mc:Choice>
    <mc:Fallback xmlns="">
      <p:transition spd="slow" advTm="0">
        <p:split orient="ver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5_自定义版式">
    <p:spTree>
      <p:nvGrpSpPr>
        <p:cNvPr id="1" name=""/>
        <p:cNvGrpSpPr/>
        <p:nvPr/>
      </p:nvGrpSpPr>
      <p:grpSpPr>
        <a:xfrm>
          <a:off x="0" y="0"/>
          <a:ext cx="0" cy="0"/>
          <a:chOff x="0" y="0"/>
          <a:chExt cx="0" cy="0"/>
        </a:xfrm>
      </p:grpSpPr>
    </p:spTree>
    <p:extLst>
      <p:ext uri="{BB962C8B-B14F-4D97-AF65-F5344CB8AC3E}">
        <p14:creationId xmlns:p14="http://schemas.microsoft.com/office/powerpoint/2010/main" val="4176725523"/>
      </p:ext>
    </p:extLst>
  </p:cSld>
  <p:clrMapOvr>
    <a:masterClrMapping/>
  </p:clrMapOvr>
  <mc:AlternateContent xmlns:mc="http://schemas.openxmlformats.org/markup-compatibility/2006" xmlns:p14="http://schemas.microsoft.com/office/powerpoint/2010/main">
    <mc:Choice Requires="p14">
      <p:transition spd="slow" p14:dur="1500" advTm="0">
        <p:split orient="vert"/>
      </p:transition>
    </mc:Choice>
    <mc:Fallback xmlns="">
      <p:transition spd="slow" advTm="0">
        <p:split orient="ver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6_自定义版式">
    <p:spTree>
      <p:nvGrpSpPr>
        <p:cNvPr id="1" name=""/>
        <p:cNvGrpSpPr/>
        <p:nvPr/>
      </p:nvGrpSpPr>
      <p:grpSpPr>
        <a:xfrm>
          <a:off x="0" y="0"/>
          <a:ext cx="0" cy="0"/>
          <a:chOff x="0" y="0"/>
          <a:chExt cx="0" cy="0"/>
        </a:xfrm>
      </p:grpSpPr>
    </p:spTree>
    <p:extLst>
      <p:ext uri="{BB962C8B-B14F-4D97-AF65-F5344CB8AC3E}">
        <p14:creationId xmlns:p14="http://schemas.microsoft.com/office/powerpoint/2010/main" val="761466093"/>
      </p:ext>
    </p:extLst>
  </p:cSld>
  <p:clrMapOvr>
    <a:masterClrMapping/>
  </p:clrMapOvr>
  <mc:AlternateContent xmlns:mc="http://schemas.openxmlformats.org/markup-compatibility/2006" xmlns:p14="http://schemas.microsoft.com/office/powerpoint/2010/main">
    <mc:Choice Requires="p14">
      <p:transition spd="slow" p14:dur="1500" advTm="0">
        <p:split orient="vert"/>
      </p:transition>
    </mc:Choice>
    <mc:Fallback xmlns="">
      <p:transition spd="slow" advTm="0">
        <p:split orient="ver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7_自定义版式">
    <p:spTree>
      <p:nvGrpSpPr>
        <p:cNvPr id="1" name=""/>
        <p:cNvGrpSpPr/>
        <p:nvPr/>
      </p:nvGrpSpPr>
      <p:grpSpPr>
        <a:xfrm>
          <a:off x="0" y="0"/>
          <a:ext cx="0" cy="0"/>
          <a:chOff x="0" y="0"/>
          <a:chExt cx="0" cy="0"/>
        </a:xfrm>
      </p:grpSpPr>
    </p:spTree>
    <p:extLst>
      <p:ext uri="{BB962C8B-B14F-4D97-AF65-F5344CB8AC3E}">
        <p14:creationId xmlns:p14="http://schemas.microsoft.com/office/powerpoint/2010/main" val="3486118439"/>
      </p:ext>
    </p:extLst>
  </p:cSld>
  <p:clrMapOvr>
    <a:masterClrMapping/>
  </p:clrMapOvr>
  <mc:AlternateContent xmlns:mc="http://schemas.openxmlformats.org/markup-compatibility/2006" xmlns:p14="http://schemas.microsoft.com/office/powerpoint/2010/main">
    <mc:Choice Requires="p14">
      <p:transition spd="slow" p14:dur="1500" advTm="0">
        <p:split orient="vert"/>
      </p:transition>
    </mc:Choice>
    <mc:Fallback xmlns="">
      <p:transition spd="slow" advTm="0">
        <p:split orient="ver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02736A"/>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12867870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1" r:id="rId10"/>
  </p:sldLayoutIdLst>
  <mc:AlternateContent xmlns:mc="http://schemas.openxmlformats.org/markup-compatibility/2006" xmlns:p14="http://schemas.microsoft.com/office/powerpoint/2010/main">
    <mc:Choice Requires="p14">
      <p:transition spd="slow" p14:dur="1500" advTm="0">
        <p:split orient="vert"/>
      </p:transition>
    </mc:Choice>
    <mc:Fallback xmlns="">
      <p:transition spd="slow" advTm="0">
        <p:split orient="vert"/>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0.xml"/><Relationship Id="rId1" Type="http://schemas.openxmlformats.org/officeDocument/2006/relationships/tags" Target="../tags/tag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9.xml"/><Relationship Id="rId2" Type="http://schemas.openxmlformats.org/officeDocument/2006/relationships/tags" Target="../tags/tag4.xml"/><Relationship Id="rId1" Type="http://schemas.openxmlformats.org/officeDocument/2006/relationships/tags" Target="../tags/tag3.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0.xml"/><Relationship Id="rId1" Type="http://schemas.openxmlformats.org/officeDocument/2006/relationships/tags" Target="../tags/tag5.xml"/><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0.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0.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0.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0.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0.xml"/><Relationship Id="rId1" Type="http://schemas.openxmlformats.org/officeDocument/2006/relationships/tags" Target="../tags/tag6.xml"/><Relationship Id="rId5" Type="http://schemas.openxmlformats.org/officeDocument/2006/relationships/image" Target="../media/image7.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screenshot of a video game&#10;&#10;Description automatically generated with low confidence">
            <a:extLst>
              <a:ext uri="{FF2B5EF4-FFF2-40B4-BE49-F238E27FC236}">
                <a16:creationId xmlns:a16="http://schemas.microsoft.com/office/drawing/2014/main" id="{40E3A9F1-4B85-1518-8581-A479D2F012E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954" y="4474"/>
            <a:ext cx="12176094" cy="6849053"/>
          </a:xfrm>
          <a:prstGeom prst="rect">
            <a:avLst/>
          </a:prstGeom>
        </p:spPr>
      </p:pic>
      <p:sp>
        <p:nvSpPr>
          <p:cNvPr id="4" name="Rectangle 3">
            <a:extLst>
              <a:ext uri="{FF2B5EF4-FFF2-40B4-BE49-F238E27FC236}">
                <a16:creationId xmlns:a16="http://schemas.microsoft.com/office/drawing/2014/main" id="{6F87CAA1-2A30-15DE-46EF-BC77529C41F0}"/>
              </a:ext>
            </a:extLst>
          </p:cNvPr>
          <p:cNvSpPr>
            <a:spLocks noChangeArrowheads="1"/>
          </p:cNvSpPr>
          <p:nvPr/>
        </p:nvSpPr>
        <p:spPr bwMode="auto">
          <a:xfrm>
            <a:off x="1998791" y="1277007"/>
            <a:ext cx="8194421" cy="456041"/>
          </a:xfrm>
          <a:prstGeom prst="rect">
            <a:avLst/>
          </a:prstGeom>
          <a:noFill/>
          <a:ln>
            <a:noFill/>
          </a:ln>
          <a:effec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defRPr/>
            </a:pPr>
            <a:r>
              <a:rPr lang="en-US" altLang="en-US" sz="2394" b="1">
                <a:solidFill>
                  <a:srgbClr val="002060"/>
                </a:solidFill>
                <a:latin typeface="Times New Roman" panose="02020603050405020304" pitchFamily="18" charset="0"/>
                <a:cs typeface="Times New Roman" panose="02020603050405020304" pitchFamily="18" charset="0"/>
              </a:rPr>
              <a:t>ỦY BAN NHÂN DÂN QUẬN LONG BIÊN</a:t>
            </a:r>
          </a:p>
          <a:p>
            <a:pPr algn="ctr">
              <a:spcBef>
                <a:spcPct val="0"/>
              </a:spcBef>
              <a:buFontTx/>
              <a:buNone/>
              <a:defRPr/>
            </a:pPr>
            <a:r>
              <a:rPr lang="en-US" altLang="en-US" sz="2394" b="1">
                <a:solidFill>
                  <a:srgbClr val="002060"/>
                </a:solidFill>
                <a:latin typeface="Times New Roman" panose="02020603050405020304" pitchFamily="18" charset="0"/>
                <a:cs typeface="Times New Roman" panose="02020603050405020304" pitchFamily="18" charset="0"/>
              </a:rPr>
              <a:t>TRƯỜNG TIỂU HỌC ĐÔ THỊ VIỆT HƯNG</a:t>
            </a:r>
          </a:p>
        </p:txBody>
      </p:sp>
      <p:sp>
        <p:nvSpPr>
          <p:cNvPr id="5" name="Rectangle 4">
            <a:extLst>
              <a:ext uri="{FF2B5EF4-FFF2-40B4-BE49-F238E27FC236}">
                <a16:creationId xmlns:a16="http://schemas.microsoft.com/office/drawing/2014/main" id="{9C042B2C-75C6-02A5-EC11-D148A90624DC}"/>
              </a:ext>
            </a:extLst>
          </p:cNvPr>
          <p:cNvSpPr/>
          <p:nvPr/>
        </p:nvSpPr>
        <p:spPr>
          <a:xfrm>
            <a:off x="1820873" y="3936358"/>
            <a:ext cx="8550262" cy="2822771"/>
          </a:xfrm>
          <a:prstGeom prst="rect">
            <a:avLst/>
          </a:prstGeom>
          <a:noFill/>
        </p:spPr>
        <p:txBody>
          <a:bodyPr spcFirstLastPara="1" wrap="none">
            <a:prstTxWarp prst="textArchUp">
              <a:avLst>
                <a:gd name="adj" fmla="val 10750156"/>
              </a:avLst>
            </a:prstTxWarp>
            <a:spAutoFit/>
          </a:bodyPr>
          <a:lstStyle/>
          <a:p>
            <a:pPr algn="ctr" eaLnBrk="1" hangingPunct="1">
              <a:spcBef>
                <a:spcPct val="50000"/>
              </a:spcBef>
              <a:defRPr/>
            </a:pPr>
            <a:r>
              <a:rPr lang="en-US" sz="5388" b="1" dirty="0">
                <a:ln w="24500" cmpd="dbl">
                  <a:solidFill>
                    <a:srgbClr val="FF0000"/>
                  </a:solidFill>
                  <a:prstDash val="solid"/>
                  <a:miter lim="800000"/>
                </a:ln>
                <a:solidFill>
                  <a:srgbClr val="FF0000"/>
                </a:solidFill>
                <a:effectLst>
                  <a:outerShdw blurRad="38100" dist="38100" dir="7020000" algn="tl">
                    <a:srgbClr val="000000">
                      <a:alpha val="35000"/>
                    </a:srgbClr>
                  </a:outerShdw>
                </a:effectLst>
                <a:latin typeface="Times New Roman" pitchFamily="18" charset="0"/>
                <a:cs typeface="Times New Roman" pitchFamily="18" charset="0"/>
              </a:rPr>
              <a:t>BÀI GIẢNG ĐIỆN TỬ</a:t>
            </a:r>
          </a:p>
          <a:p>
            <a:pPr algn="ctr" eaLnBrk="1" hangingPunct="1">
              <a:spcBef>
                <a:spcPct val="50000"/>
              </a:spcBef>
              <a:defRPr/>
            </a:pPr>
            <a:r>
              <a:rPr lang="en-US" sz="5388" b="1">
                <a:ln w="24500" cmpd="dbl">
                  <a:solidFill>
                    <a:srgbClr val="FF0000"/>
                  </a:solidFill>
                  <a:prstDash val="solid"/>
                  <a:miter lim="800000"/>
                </a:ln>
                <a:solidFill>
                  <a:srgbClr val="FF0000"/>
                </a:solidFill>
                <a:effectLst>
                  <a:outerShdw blurRad="38100" dist="38100" dir="7020000" algn="tl">
                    <a:srgbClr val="000000">
                      <a:alpha val="35000"/>
                    </a:srgbClr>
                  </a:outerShdw>
                </a:effectLst>
                <a:latin typeface="Times New Roman" pitchFamily="18" charset="0"/>
                <a:cs typeface="Times New Roman" pitchFamily="18" charset="0"/>
              </a:rPr>
              <a:t>KHỐI </a:t>
            </a:r>
            <a:r>
              <a:rPr lang="en-US" sz="5388" b="1" dirty="0">
                <a:ln w="24500" cmpd="dbl">
                  <a:solidFill>
                    <a:srgbClr val="FF0000"/>
                  </a:solidFill>
                  <a:prstDash val="solid"/>
                  <a:miter lim="800000"/>
                </a:ln>
                <a:solidFill>
                  <a:srgbClr val="FF0000"/>
                </a:solidFill>
                <a:effectLst>
                  <a:outerShdw blurRad="38100" dist="38100" dir="7020000" algn="tl">
                    <a:srgbClr val="000000">
                      <a:alpha val="35000"/>
                    </a:srgbClr>
                  </a:outerShdw>
                </a:effectLst>
                <a:latin typeface="Times New Roman" pitchFamily="18" charset="0"/>
                <a:cs typeface="Times New Roman" pitchFamily="18" charset="0"/>
              </a:rPr>
              <a:t>3</a:t>
            </a:r>
          </a:p>
        </p:txBody>
      </p:sp>
      <p:pic>
        <p:nvPicPr>
          <p:cNvPr id="6" name="Hình ảnh 3">
            <a:extLst>
              <a:ext uri="{FF2B5EF4-FFF2-40B4-BE49-F238E27FC236}">
                <a16:creationId xmlns:a16="http://schemas.microsoft.com/office/drawing/2014/main" id="{1D06DA11-F90D-FF11-5748-7BDE94480BF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631271" y="820061"/>
            <a:ext cx="1306897" cy="13406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Hình chữ nhật 1">
            <a:extLst>
              <a:ext uri="{FF2B5EF4-FFF2-40B4-BE49-F238E27FC236}">
                <a16:creationId xmlns:a16="http://schemas.microsoft.com/office/drawing/2014/main" id="{2ED74E39-3004-EA47-095A-D77D1F42A02C}"/>
              </a:ext>
            </a:extLst>
          </p:cNvPr>
          <p:cNvSpPr/>
          <p:nvPr/>
        </p:nvSpPr>
        <p:spPr>
          <a:xfrm>
            <a:off x="3487976" y="4900336"/>
            <a:ext cx="5045273" cy="1105137"/>
          </a:xfrm>
          <a:prstGeom prst="rect">
            <a:avLst/>
          </a:prstGeom>
          <a:noFill/>
        </p:spPr>
        <p:txBody>
          <a:bodyPr wrap="none" lIns="91208" tIns="45606" rIns="91208" bIns="45606">
            <a:spAutoFit/>
          </a:bodyPr>
          <a:lstStyle/>
          <a:p>
            <a:pPr algn="ctr">
              <a:defRPr/>
            </a:pPr>
            <a:r>
              <a:rPr lang="en-US" sz="6583" b="1">
                <a:ln w="10160">
                  <a:solidFill>
                    <a:schemeClr val="accent6">
                      <a:lumMod val="50000"/>
                    </a:schemeClr>
                  </a:solidFill>
                  <a:prstDash val="solid"/>
                </a:ln>
                <a:solidFill>
                  <a:srgbClr val="FFC000"/>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MÔN: TOÁN</a:t>
            </a:r>
            <a:endParaRPr lang="vi-VN" sz="6583" b="1">
              <a:ln w="10160">
                <a:solidFill>
                  <a:schemeClr val="accent6">
                    <a:lumMod val="50000"/>
                  </a:schemeClr>
                </a:solidFill>
                <a:prstDash val="solid"/>
              </a:ln>
              <a:solidFill>
                <a:srgbClr val="FFC000"/>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333063429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PA_任意多边形 8"/>
          <p:cNvSpPr/>
          <p:nvPr>
            <p:custDataLst>
              <p:tags r:id="rId2"/>
            </p:custDataLst>
          </p:nvPr>
        </p:nvSpPr>
        <p:spPr bwMode="auto">
          <a:xfrm>
            <a:off x="631854" y="0"/>
            <a:ext cx="11692226" cy="6471920"/>
          </a:xfrm>
          <a:custGeom>
            <a:avLst/>
            <a:gdLst>
              <a:gd name="T0" fmla="*/ 2061 w 2368"/>
              <a:gd name="T1" fmla="*/ 709 h 1583"/>
              <a:gd name="T2" fmla="*/ 1558 w 2368"/>
              <a:gd name="T3" fmla="*/ 270 h 1583"/>
              <a:gd name="T4" fmla="*/ 1308 w 2368"/>
              <a:gd name="T5" fmla="*/ 54 h 1583"/>
              <a:gd name="T6" fmla="*/ 1121 w 2368"/>
              <a:gd name="T7" fmla="*/ 136 h 1583"/>
              <a:gd name="T8" fmla="*/ 773 w 2368"/>
              <a:gd name="T9" fmla="*/ 0 h 1583"/>
              <a:gd name="T10" fmla="*/ 258 w 2368"/>
              <a:gd name="T11" fmla="*/ 514 h 1583"/>
              <a:gd name="T12" fmla="*/ 270 w 2368"/>
              <a:gd name="T13" fmla="*/ 622 h 1583"/>
              <a:gd name="T14" fmla="*/ 0 w 2368"/>
              <a:gd name="T15" fmla="*/ 1002 h 1583"/>
              <a:gd name="T16" fmla="*/ 403 w 2368"/>
              <a:gd name="T17" fmla="*/ 1406 h 1583"/>
              <a:gd name="T18" fmla="*/ 723 w 2368"/>
              <a:gd name="T19" fmla="*/ 1247 h 1583"/>
              <a:gd name="T20" fmla="*/ 1156 w 2368"/>
              <a:gd name="T21" fmla="*/ 1583 h 1583"/>
              <a:gd name="T22" fmla="*/ 1512 w 2368"/>
              <a:gd name="T23" fmla="*/ 1406 h 1583"/>
              <a:gd name="T24" fmla="*/ 2018 w 2368"/>
              <a:gd name="T25" fmla="*/ 1406 h 1583"/>
              <a:gd name="T26" fmla="*/ 2368 w 2368"/>
              <a:gd name="T27" fmla="*/ 1056 h 1583"/>
              <a:gd name="T28" fmla="*/ 2061 w 2368"/>
              <a:gd name="T29" fmla="*/ 709 h 1583"/>
              <a:gd name="connsiteX0" fmla="*/ 8704 w 10000"/>
              <a:gd name="connsiteY0" fmla="*/ 4479 h 10000"/>
              <a:gd name="connsiteX1" fmla="*/ 6492 w 10000"/>
              <a:gd name="connsiteY1" fmla="*/ 2461 h 10000"/>
              <a:gd name="connsiteX2" fmla="*/ 5524 w 10000"/>
              <a:gd name="connsiteY2" fmla="*/ 341 h 10000"/>
              <a:gd name="connsiteX3" fmla="*/ 4734 w 10000"/>
              <a:gd name="connsiteY3" fmla="*/ 859 h 10000"/>
              <a:gd name="connsiteX4" fmla="*/ 3264 w 10000"/>
              <a:gd name="connsiteY4" fmla="*/ 0 h 10000"/>
              <a:gd name="connsiteX5" fmla="*/ 1090 w 10000"/>
              <a:gd name="connsiteY5" fmla="*/ 3247 h 10000"/>
              <a:gd name="connsiteX6" fmla="*/ 1140 w 10000"/>
              <a:gd name="connsiteY6" fmla="*/ 3929 h 10000"/>
              <a:gd name="connsiteX7" fmla="*/ 0 w 10000"/>
              <a:gd name="connsiteY7" fmla="*/ 6330 h 10000"/>
              <a:gd name="connsiteX8" fmla="*/ 1702 w 10000"/>
              <a:gd name="connsiteY8" fmla="*/ 8882 h 10000"/>
              <a:gd name="connsiteX9" fmla="*/ 3053 w 10000"/>
              <a:gd name="connsiteY9" fmla="*/ 7877 h 10000"/>
              <a:gd name="connsiteX10" fmla="*/ 4882 w 10000"/>
              <a:gd name="connsiteY10" fmla="*/ 10000 h 10000"/>
              <a:gd name="connsiteX11" fmla="*/ 6385 w 10000"/>
              <a:gd name="connsiteY11" fmla="*/ 8882 h 10000"/>
              <a:gd name="connsiteX12" fmla="*/ 8522 w 10000"/>
              <a:gd name="connsiteY12" fmla="*/ 8882 h 10000"/>
              <a:gd name="connsiteX13" fmla="*/ 10000 w 10000"/>
              <a:gd name="connsiteY13" fmla="*/ 6671 h 10000"/>
              <a:gd name="connsiteX14" fmla="*/ 8704 w 10000"/>
              <a:gd name="connsiteY14" fmla="*/ 4479 h 10000"/>
              <a:gd name="connsiteX0-1" fmla="*/ 8704 w 10000"/>
              <a:gd name="connsiteY0-2" fmla="*/ 4479 h 10000"/>
              <a:gd name="connsiteX1-3" fmla="*/ 6492 w 10000"/>
              <a:gd name="connsiteY1-4" fmla="*/ 2461 h 10000"/>
              <a:gd name="connsiteX2-5" fmla="*/ 5872 w 10000"/>
              <a:gd name="connsiteY2-6" fmla="*/ 776 h 10000"/>
              <a:gd name="connsiteX3-7" fmla="*/ 4734 w 10000"/>
              <a:gd name="connsiteY3-8" fmla="*/ 859 h 10000"/>
              <a:gd name="connsiteX4-9" fmla="*/ 3264 w 10000"/>
              <a:gd name="connsiteY4-10" fmla="*/ 0 h 10000"/>
              <a:gd name="connsiteX5-11" fmla="*/ 1090 w 10000"/>
              <a:gd name="connsiteY5-12" fmla="*/ 3247 h 10000"/>
              <a:gd name="connsiteX6-13" fmla="*/ 1140 w 10000"/>
              <a:gd name="connsiteY6-14" fmla="*/ 3929 h 10000"/>
              <a:gd name="connsiteX7-15" fmla="*/ 0 w 10000"/>
              <a:gd name="connsiteY7-16" fmla="*/ 6330 h 10000"/>
              <a:gd name="connsiteX8-17" fmla="*/ 1702 w 10000"/>
              <a:gd name="connsiteY8-18" fmla="*/ 8882 h 10000"/>
              <a:gd name="connsiteX9-19" fmla="*/ 3053 w 10000"/>
              <a:gd name="connsiteY9-20" fmla="*/ 7877 h 10000"/>
              <a:gd name="connsiteX10-21" fmla="*/ 4882 w 10000"/>
              <a:gd name="connsiteY10-22" fmla="*/ 10000 h 10000"/>
              <a:gd name="connsiteX11-23" fmla="*/ 6385 w 10000"/>
              <a:gd name="connsiteY11-24" fmla="*/ 8882 h 10000"/>
              <a:gd name="connsiteX12-25" fmla="*/ 8522 w 10000"/>
              <a:gd name="connsiteY12-26" fmla="*/ 8882 h 10000"/>
              <a:gd name="connsiteX13-27" fmla="*/ 10000 w 10000"/>
              <a:gd name="connsiteY13-28" fmla="*/ 6671 h 10000"/>
              <a:gd name="connsiteX14-29" fmla="*/ 8704 w 10000"/>
              <a:gd name="connsiteY14-30" fmla="*/ 4479 h 10000"/>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 ang="0">
                <a:pos x="connsiteX14-29" y="connsiteY14-30"/>
              </a:cxn>
            </a:cxnLst>
            <a:rect l="l" t="t" r="r" b="b"/>
            <a:pathLst>
              <a:path w="10000" h="10000">
                <a:moveTo>
                  <a:pt x="8704" y="4479"/>
                </a:moveTo>
                <a:cubicBezTo>
                  <a:pt x="8518" y="2950"/>
                  <a:pt x="7561" y="2530"/>
                  <a:pt x="6492" y="2461"/>
                </a:cubicBezTo>
                <a:cubicBezTo>
                  <a:pt x="6416" y="1690"/>
                  <a:pt x="6165" y="1043"/>
                  <a:pt x="5872" y="776"/>
                </a:cubicBezTo>
                <a:cubicBezTo>
                  <a:pt x="5579" y="509"/>
                  <a:pt x="4928" y="543"/>
                  <a:pt x="4734" y="859"/>
                </a:cubicBezTo>
                <a:cubicBezTo>
                  <a:pt x="4345" y="328"/>
                  <a:pt x="3830" y="0"/>
                  <a:pt x="3264" y="0"/>
                </a:cubicBezTo>
                <a:cubicBezTo>
                  <a:pt x="2065" y="0"/>
                  <a:pt x="1090" y="1453"/>
                  <a:pt x="1090" y="3247"/>
                </a:cubicBezTo>
                <a:cubicBezTo>
                  <a:pt x="1090" y="3481"/>
                  <a:pt x="1111" y="3708"/>
                  <a:pt x="1140" y="3929"/>
                </a:cubicBezTo>
                <a:cubicBezTo>
                  <a:pt x="477" y="4277"/>
                  <a:pt x="0" y="5218"/>
                  <a:pt x="0" y="6330"/>
                </a:cubicBezTo>
                <a:cubicBezTo>
                  <a:pt x="0" y="7738"/>
                  <a:pt x="764" y="8882"/>
                  <a:pt x="1702" y="8882"/>
                </a:cubicBezTo>
                <a:cubicBezTo>
                  <a:pt x="2255" y="8882"/>
                  <a:pt x="2745" y="8484"/>
                  <a:pt x="3053" y="7877"/>
                </a:cubicBezTo>
                <a:cubicBezTo>
                  <a:pt x="3264" y="9097"/>
                  <a:pt x="4003" y="10000"/>
                  <a:pt x="4882" y="10000"/>
                </a:cubicBezTo>
                <a:cubicBezTo>
                  <a:pt x="5494" y="10000"/>
                  <a:pt x="6039" y="9558"/>
                  <a:pt x="6385" y="8882"/>
                </a:cubicBezTo>
                <a:lnTo>
                  <a:pt x="8522" y="8882"/>
                </a:lnTo>
                <a:cubicBezTo>
                  <a:pt x="9337" y="8882"/>
                  <a:pt x="10000" y="7890"/>
                  <a:pt x="10000" y="6671"/>
                </a:cubicBezTo>
                <a:cubicBezTo>
                  <a:pt x="10000" y="5540"/>
                  <a:pt x="9434" y="4611"/>
                  <a:pt x="8704" y="4479"/>
                </a:cubicBezTo>
                <a:close/>
              </a:path>
            </a:pathLst>
          </a:custGeom>
          <a:solidFill>
            <a:schemeClr val="accent4">
              <a:lumMod val="20000"/>
              <a:lumOff val="80000"/>
            </a:schemeClr>
          </a:solidFill>
          <a:ln w="63500">
            <a:solidFill>
              <a:srgbClr val="F23D3B"/>
            </a:solidFill>
            <a:round/>
          </a:ln>
          <a:effectLst>
            <a:outerShdw blurRad="63500" sx="102000" sy="102000" algn="ctr" rotWithShape="0">
              <a:prstClr val="black">
                <a:alpha val="40000"/>
              </a:prstClr>
            </a:outerShdw>
          </a:effec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black"/>
              </a:solidFill>
              <a:effectLst/>
              <a:uLnTx/>
              <a:uFillTx/>
              <a:latin typeface="Calibri"/>
              <a:ea typeface="宋体" panose="02010600030101010101" pitchFamily="2" charset="-122"/>
              <a:cs typeface="+mn-cs"/>
            </a:endParaRPr>
          </a:p>
        </p:txBody>
      </p:sp>
      <p:pic>
        <p:nvPicPr>
          <p:cNvPr id="3" name="Picture 2">
            <a:extLst>
              <a:ext uri="{FF2B5EF4-FFF2-40B4-BE49-F238E27FC236}">
                <a16:creationId xmlns:a16="http://schemas.microsoft.com/office/drawing/2014/main" id="{D90124A7-6D16-49DC-8095-EA6F7225B9E7}"/>
              </a:ext>
            </a:extLst>
          </p:cNvPr>
          <p:cNvPicPr>
            <a:picLocks noChangeAspect="1"/>
          </p:cNvPicPr>
          <p:nvPr/>
        </p:nvPicPr>
        <p:blipFill>
          <a:blip r:embed="rId5"/>
          <a:stretch>
            <a:fillRect/>
          </a:stretch>
        </p:blipFill>
        <p:spPr>
          <a:xfrm>
            <a:off x="4441366" y="1441441"/>
            <a:ext cx="3596952" cy="1572904"/>
          </a:xfrm>
          <a:prstGeom prst="rect">
            <a:avLst/>
          </a:prstGeom>
        </p:spPr>
      </p:pic>
      <p:pic>
        <p:nvPicPr>
          <p:cNvPr id="5" name="Picture 4">
            <a:extLst>
              <a:ext uri="{FF2B5EF4-FFF2-40B4-BE49-F238E27FC236}">
                <a16:creationId xmlns:a16="http://schemas.microsoft.com/office/drawing/2014/main" id="{30106392-8335-9730-D4FA-7958B0123183}"/>
              </a:ext>
            </a:extLst>
          </p:cNvPr>
          <p:cNvPicPr>
            <a:picLocks noChangeAspect="1"/>
          </p:cNvPicPr>
          <p:nvPr/>
        </p:nvPicPr>
        <p:blipFill>
          <a:blip r:embed="rId6"/>
          <a:stretch>
            <a:fillRect/>
          </a:stretch>
        </p:blipFill>
        <p:spPr>
          <a:xfrm>
            <a:off x="1278955" y="2854752"/>
            <a:ext cx="10205589" cy="1853345"/>
          </a:xfrm>
          <a:prstGeom prst="rect">
            <a:avLst/>
          </a:prstGeom>
        </p:spPr>
      </p:pic>
      <p:sp>
        <p:nvSpPr>
          <p:cNvPr id="6" name="TextBox 5">
            <a:extLst>
              <a:ext uri="{FF2B5EF4-FFF2-40B4-BE49-F238E27FC236}">
                <a16:creationId xmlns:a16="http://schemas.microsoft.com/office/drawing/2014/main" id="{3445A40A-E2DF-7DE5-9768-84C14A02EEEF}"/>
              </a:ext>
            </a:extLst>
          </p:cNvPr>
          <p:cNvSpPr txBox="1"/>
          <p:nvPr/>
        </p:nvSpPr>
        <p:spPr>
          <a:xfrm>
            <a:off x="5486400" y="4410075"/>
            <a:ext cx="2066925" cy="584775"/>
          </a:xfrm>
          <a:prstGeom prst="rect">
            <a:avLst/>
          </a:prstGeom>
          <a:noFill/>
        </p:spPr>
        <p:txBody>
          <a:bodyPr wrap="square" rtlCol="0">
            <a:spAutoFit/>
          </a:bodyPr>
          <a:lstStyle/>
          <a:p>
            <a:r>
              <a:rPr lang="en-US" sz="3200" dirty="0"/>
              <a:t>(</a:t>
            </a:r>
            <a:r>
              <a:rPr lang="en-US" sz="3200" dirty="0" err="1"/>
              <a:t>Tiết</a:t>
            </a:r>
            <a:r>
              <a:rPr lang="en-US" sz="3200" dirty="0"/>
              <a:t> 2)</a:t>
            </a:r>
          </a:p>
        </p:txBody>
      </p:sp>
    </p:spTree>
    <p:custDataLst>
      <p:tags r:id="rId1"/>
    </p:custDataLst>
    <p:extLst>
      <p:ext uri="{BB962C8B-B14F-4D97-AF65-F5344CB8AC3E}">
        <p14:creationId xmlns:p14="http://schemas.microsoft.com/office/powerpoint/2010/main" val="226644251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fade">
                                      <p:cBhvr>
                                        <p:cTn id="7" dur="750"/>
                                        <p:tgtEl>
                                          <p:spTgt spid="23"/>
                                        </p:tgtEl>
                                      </p:cBhvr>
                                    </p:animEffect>
                                    <p:anim calcmode="lin" valueType="num">
                                      <p:cBhvr>
                                        <p:cTn id="8" dur="750" fill="hold"/>
                                        <p:tgtEl>
                                          <p:spTgt spid="23"/>
                                        </p:tgtEl>
                                        <p:attrNameLst>
                                          <p:attrName>ppt_x</p:attrName>
                                        </p:attrNameLst>
                                      </p:cBhvr>
                                      <p:tavLst>
                                        <p:tav tm="0">
                                          <p:val>
                                            <p:strVal val="#ppt_x"/>
                                          </p:val>
                                        </p:tav>
                                        <p:tav tm="100000">
                                          <p:val>
                                            <p:strVal val="#ppt_x"/>
                                          </p:val>
                                        </p:tav>
                                      </p:tavLst>
                                    </p:anim>
                                    <p:anim calcmode="lin" valueType="num">
                                      <p:cBhvr>
                                        <p:cTn id="9" dur="750" fill="hold"/>
                                        <p:tgtEl>
                                          <p:spTgt spid="2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5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wipe(down)">
                                      <p:cBhvr>
                                        <p:cTn id="19" dur="500"/>
                                        <p:tgtEl>
                                          <p:spTgt spid="5"/>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fade">
                                      <p:cBhvr>
                                        <p:cTn id="24"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Rounded Corners 28">
            <a:extLst>
              <a:ext uri="{FF2B5EF4-FFF2-40B4-BE49-F238E27FC236}">
                <a16:creationId xmlns:a16="http://schemas.microsoft.com/office/drawing/2014/main" id="{523B75CC-5FAC-4B7E-ABF3-84F8BEE54373}"/>
              </a:ext>
            </a:extLst>
          </p:cNvPr>
          <p:cNvSpPr/>
          <p:nvPr/>
        </p:nvSpPr>
        <p:spPr>
          <a:xfrm>
            <a:off x="636368" y="228600"/>
            <a:ext cx="10727738" cy="6343650"/>
          </a:xfrm>
          <a:prstGeom prst="roundRect">
            <a:avLst/>
          </a:prstGeom>
          <a:solidFill>
            <a:schemeClr val="bg1"/>
          </a:solidFill>
          <a:ln>
            <a:solidFill>
              <a:srgbClr val="FFF2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pic>
        <p:nvPicPr>
          <p:cNvPr id="8" name="图片 7" descr="6"/>
          <p:cNvPicPr>
            <a:picLocks noChangeAspect="1"/>
          </p:cNvPicPr>
          <p:nvPr/>
        </p:nvPicPr>
        <p:blipFill>
          <a:blip r:embed="rId4"/>
          <a:srcRect r="74368"/>
          <a:stretch>
            <a:fillRect/>
          </a:stretch>
        </p:blipFill>
        <p:spPr>
          <a:xfrm>
            <a:off x="-3810" y="4604385"/>
            <a:ext cx="1602105" cy="2278380"/>
          </a:xfrm>
          <a:prstGeom prst="rect">
            <a:avLst/>
          </a:prstGeom>
        </p:spPr>
      </p:pic>
      <p:sp>
        <p:nvSpPr>
          <p:cNvPr id="35" name="Oval 34">
            <a:extLst>
              <a:ext uri="{FF2B5EF4-FFF2-40B4-BE49-F238E27FC236}">
                <a16:creationId xmlns:a16="http://schemas.microsoft.com/office/drawing/2014/main" id="{FFE93AAD-7D9B-4221-A5C3-13D0DDFB008C}"/>
              </a:ext>
            </a:extLst>
          </p:cNvPr>
          <p:cNvSpPr/>
          <p:nvPr/>
        </p:nvSpPr>
        <p:spPr>
          <a:xfrm>
            <a:off x="1123021" y="305982"/>
            <a:ext cx="541949" cy="461665"/>
          </a:xfrm>
          <a:prstGeom prst="ellipse">
            <a:avLst/>
          </a:prstGeom>
          <a:solidFill>
            <a:srgbClr val="FF0000"/>
          </a:solidFill>
          <a:ln w="12700" cap="flat" cmpd="sng" algn="ctr">
            <a:solidFill>
              <a:srgbClr val="FF0000"/>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3</a:t>
            </a:r>
          </a:p>
        </p:txBody>
      </p:sp>
      <p:sp>
        <p:nvSpPr>
          <p:cNvPr id="36" name="TextBox 35">
            <a:extLst>
              <a:ext uri="{FF2B5EF4-FFF2-40B4-BE49-F238E27FC236}">
                <a16:creationId xmlns:a16="http://schemas.microsoft.com/office/drawing/2014/main" id="{9397EB67-6759-40DD-9FEB-4B7911005DA6}"/>
              </a:ext>
            </a:extLst>
          </p:cNvPr>
          <p:cNvSpPr txBox="1"/>
          <p:nvPr/>
        </p:nvSpPr>
        <p:spPr>
          <a:xfrm>
            <a:off x="1664970" y="285575"/>
            <a:ext cx="9339238" cy="95410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vi-VN" sz="2800" b="1" i="0" u="none" strike="noStrike" kern="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Dưới đây là bảng số liệu thống kê số người đến khám răng tại một phòng khám nha khoa vào các ngày trong một tuần:</a:t>
            </a:r>
          </a:p>
        </p:txBody>
      </p:sp>
      <p:pic>
        <p:nvPicPr>
          <p:cNvPr id="6" name="Picture 5">
            <a:extLst>
              <a:ext uri="{FF2B5EF4-FFF2-40B4-BE49-F238E27FC236}">
                <a16:creationId xmlns:a16="http://schemas.microsoft.com/office/drawing/2014/main" id="{20B8681C-0FA7-95E1-9494-21F2EDCEADC9}"/>
              </a:ext>
            </a:extLst>
          </p:cNvPr>
          <p:cNvPicPr>
            <a:picLocks noChangeAspect="1"/>
          </p:cNvPicPr>
          <p:nvPr/>
        </p:nvPicPr>
        <p:blipFill>
          <a:blip r:embed="rId5"/>
          <a:stretch>
            <a:fillRect/>
          </a:stretch>
        </p:blipFill>
        <p:spPr>
          <a:xfrm>
            <a:off x="3248025" y="1176338"/>
            <a:ext cx="5810250" cy="3187691"/>
          </a:xfrm>
          <a:prstGeom prst="rect">
            <a:avLst/>
          </a:prstGeom>
        </p:spPr>
      </p:pic>
      <p:sp>
        <p:nvSpPr>
          <p:cNvPr id="12" name="TextBox 11">
            <a:extLst>
              <a:ext uri="{FF2B5EF4-FFF2-40B4-BE49-F238E27FC236}">
                <a16:creationId xmlns:a16="http://schemas.microsoft.com/office/drawing/2014/main" id="{B162FA21-247A-B743-5A07-36CD0FA2B6AF}"/>
              </a:ext>
            </a:extLst>
          </p:cNvPr>
          <p:cNvSpPr txBox="1"/>
          <p:nvPr/>
        </p:nvSpPr>
        <p:spPr>
          <a:xfrm>
            <a:off x="1524000" y="4395787"/>
            <a:ext cx="10020299" cy="2462213"/>
          </a:xfrm>
          <a:prstGeom prst="rect">
            <a:avLst/>
          </a:prstGeom>
          <a:noFill/>
        </p:spPr>
        <p:txBody>
          <a:bodyPr wrap="square" rtlCol="0">
            <a:spAutoFit/>
          </a:bodyPr>
          <a:lstStyle/>
          <a:p>
            <a:pPr algn="l"/>
            <a:r>
              <a:rPr lang="vi-VN" sz="2200" b="1" i="0" dirty="0">
                <a:solidFill>
                  <a:srgbClr val="000000"/>
                </a:solidFill>
                <a:effectLst/>
                <a:latin typeface="Calibri" panose="020F0502020204030204" pitchFamily="34" charset="0"/>
                <a:cs typeface="Calibri" panose="020F0502020204030204" pitchFamily="34" charset="0"/>
              </a:rPr>
              <a:t>Đọc bảng trên và trả lời các câu hỏi:</a:t>
            </a:r>
          </a:p>
          <a:p>
            <a:pPr algn="l"/>
            <a:r>
              <a:rPr lang="vi-VN" sz="2200" b="1" i="0" dirty="0">
                <a:solidFill>
                  <a:srgbClr val="000000"/>
                </a:solidFill>
                <a:effectLst/>
                <a:latin typeface="Calibri" panose="020F0502020204030204" pitchFamily="34" charset="0"/>
                <a:cs typeface="Calibri" panose="020F0502020204030204" pitchFamily="34" charset="0"/>
              </a:rPr>
              <a:t>a) Có bao nhiêu người đến khám răng trong ngày thứ Hai?</a:t>
            </a:r>
          </a:p>
          <a:p>
            <a:pPr algn="l"/>
            <a:r>
              <a:rPr lang="vi-VN" sz="2200" b="1" i="0" dirty="0">
                <a:solidFill>
                  <a:srgbClr val="000000"/>
                </a:solidFill>
                <a:effectLst/>
                <a:latin typeface="Calibri" panose="020F0502020204030204" pitchFamily="34" charset="0"/>
                <a:cs typeface="Calibri" panose="020F0502020204030204" pitchFamily="34" charset="0"/>
              </a:rPr>
              <a:t>b) Số người đến khám răng trong ngày thứ Chủ Nhật nhiều hơn trong ngày thứ Hai là bao nhiêu người?</a:t>
            </a:r>
          </a:p>
          <a:p>
            <a:pPr algn="l"/>
            <a:r>
              <a:rPr lang="vi-VN" sz="2200" b="1" i="0" dirty="0">
                <a:solidFill>
                  <a:srgbClr val="000000"/>
                </a:solidFill>
                <a:effectLst/>
                <a:latin typeface="Calibri" panose="020F0502020204030204" pitchFamily="34" charset="0"/>
                <a:cs typeface="Calibri" panose="020F0502020204030204" pitchFamily="34" charset="0"/>
              </a:rPr>
              <a:t>c) Ngày nào chỉ có 2 người đến khám răng?</a:t>
            </a:r>
          </a:p>
          <a:p>
            <a:pPr algn="l"/>
            <a:r>
              <a:rPr lang="vi-VN" sz="2200" b="1" i="0" dirty="0">
                <a:solidFill>
                  <a:srgbClr val="000000"/>
                </a:solidFill>
                <a:effectLst/>
                <a:latin typeface="Calibri" panose="020F0502020204030204" pitchFamily="34" charset="0"/>
                <a:cs typeface="Calibri" panose="020F0502020204030204" pitchFamily="34" charset="0"/>
              </a:rPr>
              <a:t>d) Có bao nhiêu người đến khám răng trong cả tuần?</a:t>
            </a:r>
            <a:br>
              <a:rPr lang="vi-VN" sz="2200" b="1" i="0" dirty="0">
                <a:solidFill>
                  <a:srgbClr val="000000"/>
                </a:solidFill>
                <a:effectLst/>
                <a:latin typeface="Calibri" panose="020F0502020204030204" pitchFamily="34" charset="0"/>
                <a:cs typeface="Calibri" panose="020F0502020204030204" pitchFamily="34" charset="0"/>
              </a:rPr>
            </a:br>
            <a:endParaRPr lang="en-US" sz="2200" b="1" dirty="0">
              <a:latin typeface="Calibri" panose="020F0502020204030204" pitchFamily="34" charset="0"/>
              <a:cs typeface="Calibri" panose="020F0502020204030204" pitchFamily="34" charset="0"/>
            </a:endParaRPr>
          </a:p>
        </p:txBody>
      </p:sp>
    </p:spTree>
    <p:custDataLst>
      <p:tags r:id="rId1"/>
    </p:custDataLst>
    <p:extLst>
      <p:ext uri="{BB962C8B-B14F-4D97-AF65-F5344CB8AC3E}">
        <p14:creationId xmlns:p14="http://schemas.microsoft.com/office/powerpoint/2010/main" val="282006907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arn(inVertical)">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Rounded Corners 28">
            <a:extLst>
              <a:ext uri="{FF2B5EF4-FFF2-40B4-BE49-F238E27FC236}">
                <a16:creationId xmlns:a16="http://schemas.microsoft.com/office/drawing/2014/main" id="{523B75CC-5FAC-4B7E-ABF3-84F8BEE54373}"/>
              </a:ext>
            </a:extLst>
          </p:cNvPr>
          <p:cNvSpPr/>
          <p:nvPr/>
        </p:nvSpPr>
        <p:spPr>
          <a:xfrm>
            <a:off x="636368" y="228600"/>
            <a:ext cx="10727738" cy="6343650"/>
          </a:xfrm>
          <a:prstGeom prst="roundRect">
            <a:avLst/>
          </a:prstGeom>
          <a:solidFill>
            <a:schemeClr val="bg1"/>
          </a:solidFill>
          <a:ln>
            <a:solidFill>
              <a:srgbClr val="FFF2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pic>
        <p:nvPicPr>
          <p:cNvPr id="8" name="图片 7" descr="6"/>
          <p:cNvPicPr>
            <a:picLocks noChangeAspect="1"/>
          </p:cNvPicPr>
          <p:nvPr/>
        </p:nvPicPr>
        <p:blipFill>
          <a:blip r:embed="rId3"/>
          <a:srcRect r="74368"/>
          <a:stretch>
            <a:fillRect/>
          </a:stretch>
        </p:blipFill>
        <p:spPr>
          <a:xfrm>
            <a:off x="-3810" y="4604385"/>
            <a:ext cx="1602105" cy="2278380"/>
          </a:xfrm>
          <a:prstGeom prst="rect">
            <a:avLst/>
          </a:prstGeom>
        </p:spPr>
      </p:pic>
      <p:pic>
        <p:nvPicPr>
          <p:cNvPr id="6" name="Picture 5">
            <a:extLst>
              <a:ext uri="{FF2B5EF4-FFF2-40B4-BE49-F238E27FC236}">
                <a16:creationId xmlns:a16="http://schemas.microsoft.com/office/drawing/2014/main" id="{20B8681C-0FA7-95E1-9494-21F2EDCEADC9}"/>
              </a:ext>
            </a:extLst>
          </p:cNvPr>
          <p:cNvPicPr>
            <a:picLocks noChangeAspect="1"/>
          </p:cNvPicPr>
          <p:nvPr/>
        </p:nvPicPr>
        <p:blipFill>
          <a:blip r:embed="rId4"/>
          <a:stretch>
            <a:fillRect/>
          </a:stretch>
        </p:blipFill>
        <p:spPr>
          <a:xfrm>
            <a:off x="3009900" y="465857"/>
            <a:ext cx="6219825" cy="3412397"/>
          </a:xfrm>
          <a:prstGeom prst="rect">
            <a:avLst/>
          </a:prstGeom>
        </p:spPr>
      </p:pic>
      <p:sp>
        <p:nvSpPr>
          <p:cNvPr id="12" name="TextBox 11">
            <a:extLst>
              <a:ext uri="{FF2B5EF4-FFF2-40B4-BE49-F238E27FC236}">
                <a16:creationId xmlns:a16="http://schemas.microsoft.com/office/drawing/2014/main" id="{B162FA21-247A-B743-5A07-36CD0FA2B6AF}"/>
              </a:ext>
            </a:extLst>
          </p:cNvPr>
          <p:cNvSpPr txBox="1"/>
          <p:nvPr/>
        </p:nvSpPr>
        <p:spPr>
          <a:xfrm>
            <a:off x="1762125" y="4214812"/>
            <a:ext cx="10020299" cy="95410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vi-VN" sz="2800" b="1"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Đọc bảng trên và trả lời các câu hỏi:</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vi-VN" sz="2800" b="1"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a) Có bao nhiêu người đến khám răng trong ngày thứ Hai?</a:t>
            </a:r>
          </a:p>
        </p:txBody>
      </p:sp>
      <p:sp>
        <p:nvSpPr>
          <p:cNvPr id="3" name="Rectangle: Rounded Corners 2">
            <a:extLst>
              <a:ext uri="{FF2B5EF4-FFF2-40B4-BE49-F238E27FC236}">
                <a16:creationId xmlns:a16="http://schemas.microsoft.com/office/drawing/2014/main" id="{B800097A-288B-F8BA-6209-8013725C3A9C}"/>
              </a:ext>
            </a:extLst>
          </p:cNvPr>
          <p:cNvSpPr/>
          <p:nvPr/>
        </p:nvSpPr>
        <p:spPr>
          <a:xfrm>
            <a:off x="4533900" y="3086099"/>
            <a:ext cx="542925" cy="714375"/>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4" name="TextBox 3">
            <a:extLst>
              <a:ext uri="{FF2B5EF4-FFF2-40B4-BE49-F238E27FC236}">
                <a16:creationId xmlns:a16="http://schemas.microsoft.com/office/drawing/2014/main" id="{16B65B14-F5ED-6F55-8D09-8B4777EA68A8}"/>
              </a:ext>
            </a:extLst>
          </p:cNvPr>
          <p:cNvSpPr txBox="1"/>
          <p:nvPr/>
        </p:nvSpPr>
        <p:spPr>
          <a:xfrm>
            <a:off x="2076450" y="5324475"/>
            <a:ext cx="8172450" cy="584775"/>
          </a:xfrm>
          <a:prstGeom prst="rect">
            <a:avLst/>
          </a:prstGeom>
          <a:noFill/>
        </p:spPr>
        <p:txBody>
          <a:bodyPr wrap="square" rtlCol="0">
            <a:spAutoFit/>
          </a:bodyPr>
          <a:lstStyle/>
          <a:p>
            <a:r>
              <a:rPr lang="vi-VN" sz="3200" b="1" dirty="0">
                <a:solidFill>
                  <a:srgbClr val="FF0000"/>
                </a:solidFill>
                <a:latin typeface="Calibri" panose="020F0502020204030204" pitchFamily="34" charset="0"/>
                <a:cs typeface="Calibri" panose="020F0502020204030204" pitchFamily="34" charset="0"/>
              </a:rPr>
              <a:t>Có 7 người đến khám răng trong ngày thứ Hai.</a:t>
            </a:r>
          </a:p>
        </p:txBody>
      </p:sp>
    </p:spTree>
    <p:extLst>
      <p:ext uri="{BB962C8B-B14F-4D97-AF65-F5344CB8AC3E}">
        <p14:creationId xmlns:p14="http://schemas.microsoft.com/office/powerpoint/2010/main" val="163845576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Rounded Corners 28">
            <a:extLst>
              <a:ext uri="{FF2B5EF4-FFF2-40B4-BE49-F238E27FC236}">
                <a16:creationId xmlns:a16="http://schemas.microsoft.com/office/drawing/2014/main" id="{523B75CC-5FAC-4B7E-ABF3-84F8BEE54373}"/>
              </a:ext>
            </a:extLst>
          </p:cNvPr>
          <p:cNvSpPr/>
          <p:nvPr/>
        </p:nvSpPr>
        <p:spPr>
          <a:xfrm>
            <a:off x="636368" y="228600"/>
            <a:ext cx="10727738" cy="6343650"/>
          </a:xfrm>
          <a:prstGeom prst="roundRect">
            <a:avLst/>
          </a:prstGeom>
          <a:solidFill>
            <a:schemeClr val="bg1"/>
          </a:solidFill>
          <a:ln>
            <a:solidFill>
              <a:srgbClr val="FFF2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pic>
        <p:nvPicPr>
          <p:cNvPr id="8" name="图片 7" descr="6"/>
          <p:cNvPicPr>
            <a:picLocks noChangeAspect="1"/>
          </p:cNvPicPr>
          <p:nvPr/>
        </p:nvPicPr>
        <p:blipFill>
          <a:blip r:embed="rId3"/>
          <a:srcRect r="74368"/>
          <a:stretch>
            <a:fillRect/>
          </a:stretch>
        </p:blipFill>
        <p:spPr>
          <a:xfrm>
            <a:off x="-3810" y="4604385"/>
            <a:ext cx="1602105" cy="2278380"/>
          </a:xfrm>
          <a:prstGeom prst="rect">
            <a:avLst/>
          </a:prstGeom>
        </p:spPr>
      </p:pic>
      <p:pic>
        <p:nvPicPr>
          <p:cNvPr id="6" name="Picture 5">
            <a:extLst>
              <a:ext uri="{FF2B5EF4-FFF2-40B4-BE49-F238E27FC236}">
                <a16:creationId xmlns:a16="http://schemas.microsoft.com/office/drawing/2014/main" id="{20B8681C-0FA7-95E1-9494-21F2EDCEADC9}"/>
              </a:ext>
            </a:extLst>
          </p:cNvPr>
          <p:cNvPicPr>
            <a:picLocks noChangeAspect="1"/>
          </p:cNvPicPr>
          <p:nvPr/>
        </p:nvPicPr>
        <p:blipFill>
          <a:blip r:embed="rId4"/>
          <a:stretch>
            <a:fillRect/>
          </a:stretch>
        </p:blipFill>
        <p:spPr>
          <a:xfrm>
            <a:off x="3009900" y="465857"/>
            <a:ext cx="6219825" cy="3412397"/>
          </a:xfrm>
          <a:prstGeom prst="rect">
            <a:avLst/>
          </a:prstGeom>
        </p:spPr>
      </p:pic>
      <p:sp>
        <p:nvSpPr>
          <p:cNvPr id="12" name="TextBox 11">
            <a:extLst>
              <a:ext uri="{FF2B5EF4-FFF2-40B4-BE49-F238E27FC236}">
                <a16:creationId xmlns:a16="http://schemas.microsoft.com/office/drawing/2014/main" id="{B162FA21-247A-B743-5A07-36CD0FA2B6AF}"/>
              </a:ext>
            </a:extLst>
          </p:cNvPr>
          <p:cNvSpPr txBox="1"/>
          <p:nvPr/>
        </p:nvSpPr>
        <p:spPr>
          <a:xfrm>
            <a:off x="1381125" y="4138612"/>
            <a:ext cx="10020299" cy="954107"/>
          </a:xfrm>
          <a:prstGeom prst="rect">
            <a:avLst/>
          </a:prstGeom>
          <a:noFill/>
        </p:spPr>
        <p:txBody>
          <a:bodyPr wrap="square" rtlCol="0">
            <a:spAutoFit/>
          </a:bodyPr>
          <a:lstStyle/>
          <a:p>
            <a:pPr lvl="0"/>
            <a:r>
              <a:rPr lang="vi-VN" sz="2800" b="1" dirty="0">
                <a:solidFill>
                  <a:srgbClr val="000000"/>
                </a:solidFill>
                <a:latin typeface="Calibri" panose="020F0502020204030204" pitchFamily="34" charset="0"/>
                <a:cs typeface="Calibri" panose="020F0502020204030204" pitchFamily="34" charset="0"/>
              </a:rPr>
              <a:t>b) Số người đến khám răng trong ngày thứ Chủ Nhật nhiều hơn trong ngày thứ Hai là bao nhiêu người?</a:t>
            </a:r>
          </a:p>
        </p:txBody>
      </p:sp>
      <p:sp>
        <p:nvSpPr>
          <p:cNvPr id="4" name="TextBox 3">
            <a:extLst>
              <a:ext uri="{FF2B5EF4-FFF2-40B4-BE49-F238E27FC236}">
                <a16:creationId xmlns:a16="http://schemas.microsoft.com/office/drawing/2014/main" id="{16B65B14-F5ED-6F55-8D09-8B4777EA68A8}"/>
              </a:ext>
            </a:extLst>
          </p:cNvPr>
          <p:cNvSpPr txBox="1"/>
          <p:nvPr/>
        </p:nvSpPr>
        <p:spPr>
          <a:xfrm>
            <a:off x="1838325" y="5219700"/>
            <a:ext cx="8172450" cy="954107"/>
          </a:xfrm>
          <a:prstGeom prst="rect">
            <a:avLst/>
          </a:prstGeom>
          <a:noFill/>
        </p:spPr>
        <p:txBody>
          <a:bodyPr wrap="square" rtlCol="0">
            <a:spAutoFit/>
          </a:bodyPr>
          <a:lstStyle/>
          <a:p>
            <a:pPr lvl="0" algn="ctr"/>
            <a:r>
              <a:rPr lang="vi-VN" sz="2800" b="1" dirty="0">
                <a:solidFill>
                  <a:srgbClr val="FF0000"/>
                </a:solidFill>
                <a:latin typeface="Calibri" panose="020F0502020204030204" pitchFamily="34" charset="0"/>
                <a:cs typeface="Calibri" panose="020F0502020204030204" pitchFamily="34" charset="0"/>
              </a:rPr>
              <a:t>Số người đến khám răng trong ngày thứ Chủ Nhật nhiều hơn trong ngày thứ Hai </a:t>
            </a:r>
            <a:r>
              <a:rPr lang="en-US" sz="2800" b="1" dirty="0" err="1">
                <a:solidFill>
                  <a:srgbClr val="FF0000"/>
                </a:solidFill>
                <a:latin typeface="Calibri" panose="020F0502020204030204" pitchFamily="34" charset="0"/>
                <a:cs typeface="Calibri" panose="020F0502020204030204" pitchFamily="34" charset="0"/>
              </a:rPr>
              <a:t>là</a:t>
            </a:r>
            <a:r>
              <a:rPr lang="en-US" sz="2800" b="1" dirty="0">
                <a:solidFill>
                  <a:srgbClr val="FF0000"/>
                </a:solidFill>
                <a:latin typeface="Calibri" panose="020F0502020204030204" pitchFamily="34" charset="0"/>
                <a:cs typeface="Calibri" panose="020F0502020204030204" pitchFamily="34" charset="0"/>
              </a:rPr>
              <a:t>: 14 – 7 = 7 </a:t>
            </a:r>
            <a:r>
              <a:rPr lang="en-US" sz="2800" b="1" dirty="0" err="1">
                <a:solidFill>
                  <a:srgbClr val="FF0000"/>
                </a:solidFill>
                <a:latin typeface="Calibri" panose="020F0502020204030204" pitchFamily="34" charset="0"/>
                <a:cs typeface="Calibri" panose="020F0502020204030204" pitchFamily="34" charset="0"/>
              </a:rPr>
              <a:t>người</a:t>
            </a:r>
            <a:endParaRPr kumimoji="0" lang="vi-VN" sz="2800" b="1" i="0" u="none" strike="noStrike" kern="1200" cap="none" spc="0" normalizeH="0" baseline="0" noProof="0" dirty="0">
              <a:ln>
                <a:noFill/>
              </a:ln>
              <a:solidFill>
                <a:srgbClr val="FF0000"/>
              </a:solidFill>
              <a:effectLst/>
              <a:uLnTx/>
              <a:uFillTx/>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9780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Rounded Corners 28">
            <a:extLst>
              <a:ext uri="{FF2B5EF4-FFF2-40B4-BE49-F238E27FC236}">
                <a16:creationId xmlns:a16="http://schemas.microsoft.com/office/drawing/2014/main" id="{523B75CC-5FAC-4B7E-ABF3-84F8BEE54373}"/>
              </a:ext>
            </a:extLst>
          </p:cNvPr>
          <p:cNvSpPr/>
          <p:nvPr/>
        </p:nvSpPr>
        <p:spPr>
          <a:xfrm>
            <a:off x="636368" y="228600"/>
            <a:ext cx="10727738" cy="6343650"/>
          </a:xfrm>
          <a:prstGeom prst="roundRect">
            <a:avLst/>
          </a:prstGeom>
          <a:solidFill>
            <a:schemeClr val="bg1"/>
          </a:solidFill>
          <a:ln>
            <a:solidFill>
              <a:srgbClr val="FFF2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pic>
        <p:nvPicPr>
          <p:cNvPr id="8" name="图片 7" descr="6"/>
          <p:cNvPicPr>
            <a:picLocks noChangeAspect="1"/>
          </p:cNvPicPr>
          <p:nvPr/>
        </p:nvPicPr>
        <p:blipFill>
          <a:blip r:embed="rId3"/>
          <a:srcRect r="74368"/>
          <a:stretch>
            <a:fillRect/>
          </a:stretch>
        </p:blipFill>
        <p:spPr>
          <a:xfrm>
            <a:off x="-3810" y="4604385"/>
            <a:ext cx="1602105" cy="2278380"/>
          </a:xfrm>
          <a:prstGeom prst="rect">
            <a:avLst/>
          </a:prstGeom>
        </p:spPr>
      </p:pic>
      <p:pic>
        <p:nvPicPr>
          <p:cNvPr id="6" name="Picture 5">
            <a:extLst>
              <a:ext uri="{FF2B5EF4-FFF2-40B4-BE49-F238E27FC236}">
                <a16:creationId xmlns:a16="http://schemas.microsoft.com/office/drawing/2014/main" id="{20B8681C-0FA7-95E1-9494-21F2EDCEADC9}"/>
              </a:ext>
            </a:extLst>
          </p:cNvPr>
          <p:cNvPicPr>
            <a:picLocks noChangeAspect="1"/>
          </p:cNvPicPr>
          <p:nvPr/>
        </p:nvPicPr>
        <p:blipFill>
          <a:blip r:embed="rId4"/>
          <a:stretch>
            <a:fillRect/>
          </a:stretch>
        </p:blipFill>
        <p:spPr>
          <a:xfrm>
            <a:off x="2828925" y="370607"/>
            <a:ext cx="6219825" cy="3412397"/>
          </a:xfrm>
          <a:prstGeom prst="rect">
            <a:avLst/>
          </a:prstGeom>
        </p:spPr>
      </p:pic>
      <p:sp>
        <p:nvSpPr>
          <p:cNvPr id="12" name="TextBox 11">
            <a:extLst>
              <a:ext uri="{FF2B5EF4-FFF2-40B4-BE49-F238E27FC236}">
                <a16:creationId xmlns:a16="http://schemas.microsoft.com/office/drawing/2014/main" id="{B162FA21-247A-B743-5A07-36CD0FA2B6AF}"/>
              </a:ext>
            </a:extLst>
          </p:cNvPr>
          <p:cNvSpPr txBox="1"/>
          <p:nvPr/>
        </p:nvSpPr>
        <p:spPr>
          <a:xfrm>
            <a:off x="2171701" y="4119562"/>
            <a:ext cx="10020299"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vi-VN" sz="2800" b="1" i="0" u="none" strike="noStrike" kern="1200" cap="none" spc="0" normalizeH="0" baseline="0" noProof="0">
                <a:ln>
                  <a:noFill/>
                </a:ln>
                <a:solidFill>
                  <a:srgbClr val="000000"/>
                </a:solidFill>
                <a:effectLst/>
                <a:uLnTx/>
                <a:uFillTx/>
                <a:latin typeface="Calibri" panose="020F0502020204030204" pitchFamily="34" charset="0"/>
                <a:ea typeface="+mn-ea"/>
                <a:cs typeface="Calibri" panose="020F0502020204030204" pitchFamily="34" charset="0"/>
              </a:rPr>
              <a:t>c) Ngày nào chỉ có 2 người đến khám răng?</a:t>
            </a:r>
            <a:endParaRPr kumimoji="0" lang="vi-VN" sz="2800" b="1"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endParaRPr>
          </a:p>
        </p:txBody>
      </p:sp>
      <p:sp>
        <p:nvSpPr>
          <p:cNvPr id="4" name="TextBox 3">
            <a:extLst>
              <a:ext uri="{FF2B5EF4-FFF2-40B4-BE49-F238E27FC236}">
                <a16:creationId xmlns:a16="http://schemas.microsoft.com/office/drawing/2014/main" id="{16B65B14-F5ED-6F55-8D09-8B4777EA68A8}"/>
              </a:ext>
            </a:extLst>
          </p:cNvPr>
          <p:cNvSpPr txBox="1"/>
          <p:nvPr/>
        </p:nvSpPr>
        <p:spPr>
          <a:xfrm>
            <a:off x="1971675" y="4924425"/>
            <a:ext cx="8172450" cy="523220"/>
          </a:xfrm>
          <a:prstGeom prst="rect">
            <a:avLst/>
          </a:prstGeom>
          <a:noFill/>
        </p:spPr>
        <p:txBody>
          <a:bodyPr wrap="square" rtlCol="0">
            <a:spAutoFit/>
          </a:bodyPr>
          <a:lstStyle/>
          <a:p>
            <a:pPr lvl="0" algn="ctr"/>
            <a:r>
              <a:rPr lang="vi-VN" sz="2800" b="1" dirty="0">
                <a:solidFill>
                  <a:srgbClr val="FF0000"/>
                </a:solidFill>
                <a:latin typeface="Calibri" panose="020F0502020204030204" pitchFamily="34" charset="0"/>
                <a:cs typeface="Calibri" panose="020F0502020204030204" pitchFamily="34" charset="0"/>
              </a:rPr>
              <a:t>Ngày thứ Năm chỉ có 2 người đến khám răng.</a:t>
            </a:r>
          </a:p>
        </p:txBody>
      </p:sp>
      <p:sp>
        <p:nvSpPr>
          <p:cNvPr id="2" name="Rectangle: Rounded Corners 1">
            <a:extLst>
              <a:ext uri="{FF2B5EF4-FFF2-40B4-BE49-F238E27FC236}">
                <a16:creationId xmlns:a16="http://schemas.microsoft.com/office/drawing/2014/main" id="{401C0353-3643-5FDD-1800-11AA260043C9}"/>
              </a:ext>
            </a:extLst>
          </p:cNvPr>
          <p:cNvSpPr/>
          <p:nvPr/>
        </p:nvSpPr>
        <p:spPr>
          <a:xfrm>
            <a:off x="6315075" y="2981324"/>
            <a:ext cx="542925" cy="714375"/>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Tree>
    <p:extLst>
      <p:ext uri="{BB962C8B-B14F-4D97-AF65-F5344CB8AC3E}">
        <p14:creationId xmlns:p14="http://schemas.microsoft.com/office/powerpoint/2010/main" val="294417020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Rounded Corners 28">
            <a:extLst>
              <a:ext uri="{FF2B5EF4-FFF2-40B4-BE49-F238E27FC236}">
                <a16:creationId xmlns:a16="http://schemas.microsoft.com/office/drawing/2014/main" id="{523B75CC-5FAC-4B7E-ABF3-84F8BEE54373}"/>
              </a:ext>
            </a:extLst>
          </p:cNvPr>
          <p:cNvSpPr/>
          <p:nvPr/>
        </p:nvSpPr>
        <p:spPr>
          <a:xfrm>
            <a:off x="636368" y="228600"/>
            <a:ext cx="10727738" cy="6343650"/>
          </a:xfrm>
          <a:prstGeom prst="roundRect">
            <a:avLst/>
          </a:prstGeom>
          <a:solidFill>
            <a:schemeClr val="bg1"/>
          </a:solidFill>
          <a:ln>
            <a:solidFill>
              <a:srgbClr val="FFF2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pic>
        <p:nvPicPr>
          <p:cNvPr id="8" name="图片 7" descr="6"/>
          <p:cNvPicPr>
            <a:picLocks noChangeAspect="1"/>
          </p:cNvPicPr>
          <p:nvPr/>
        </p:nvPicPr>
        <p:blipFill>
          <a:blip r:embed="rId3"/>
          <a:srcRect r="74368"/>
          <a:stretch>
            <a:fillRect/>
          </a:stretch>
        </p:blipFill>
        <p:spPr>
          <a:xfrm>
            <a:off x="-3810" y="4604385"/>
            <a:ext cx="1602105" cy="2278380"/>
          </a:xfrm>
          <a:prstGeom prst="rect">
            <a:avLst/>
          </a:prstGeom>
        </p:spPr>
      </p:pic>
      <p:pic>
        <p:nvPicPr>
          <p:cNvPr id="6" name="Picture 5">
            <a:extLst>
              <a:ext uri="{FF2B5EF4-FFF2-40B4-BE49-F238E27FC236}">
                <a16:creationId xmlns:a16="http://schemas.microsoft.com/office/drawing/2014/main" id="{20B8681C-0FA7-95E1-9494-21F2EDCEADC9}"/>
              </a:ext>
            </a:extLst>
          </p:cNvPr>
          <p:cNvPicPr>
            <a:picLocks noChangeAspect="1"/>
          </p:cNvPicPr>
          <p:nvPr/>
        </p:nvPicPr>
        <p:blipFill>
          <a:blip r:embed="rId4"/>
          <a:stretch>
            <a:fillRect/>
          </a:stretch>
        </p:blipFill>
        <p:spPr>
          <a:xfrm>
            <a:off x="2828925" y="370607"/>
            <a:ext cx="6219825" cy="3412397"/>
          </a:xfrm>
          <a:prstGeom prst="rect">
            <a:avLst/>
          </a:prstGeom>
        </p:spPr>
      </p:pic>
      <p:sp>
        <p:nvSpPr>
          <p:cNvPr id="12" name="TextBox 11">
            <a:extLst>
              <a:ext uri="{FF2B5EF4-FFF2-40B4-BE49-F238E27FC236}">
                <a16:creationId xmlns:a16="http://schemas.microsoft.com/office/drawing/2014/main" id="{B162FA21-247A-B743-5A07-36CD0FA2B6AF}"/>
              </a:ext>
            </a:extLst>
          </p:cNvPr>
          <p:cNvSpPr txBox="1"/>
          <p:nvPr/>
        </p:nvSpPr>
        <p:spPr>
          <a:xfrm>
            <a:off x="2171701" y="4119562"/>
            <a:ext cx="10020299"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vi-VN" sz="2800" b="1"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d) Có bao nhiêu người đến khám răng trong cả tuần?</a:t>
            </a:r>
          </a:p>
        </p:txBody>
      </p:sp>
      <p:sp>
        <p:nvSpPr>
          <p:cNvPr id="4" name="TextBox 3">
            <a:extLst>
              <a:ext uri="{FF2B5EF4-FFF2-40B4-BE49-F238E27FC236}">
                <a16:creationId xmlns:a16="http://schemas.microsoft.com/office/drawing/2014/main" id="{16B65B14-F5ED-6F55-8D09-8B4777EA68A8}"/>
              </a:ext>
            </a:extLst>
          </p:cNvPr>
          <p:cNvSpPr txBox="1"/>
          <p:nvPr/>
        </p:nvSpPr>
        <p:spPr>
          <a:xfrm>
            <a:off x="1971675" y="4924425"/>
            <a:ext cx="8172450" cy="954107"/>
          </a:xfrm>
          <a:prstGeom prst="rect">
            <a:avLst/>
          </a:prstGeom>
          <a:noFill/>
        </p:spPr>
        <p:txBody>
          <a:bodyPr wrap="square" rtlCol="0">
            <a:spAutoFit/>
          </a:bodyPr>
          <a:lstStyle/>
          <a:p>
            <a:pPr lvl="0" algn="ctr"/>
            <a:r>
              <a:rPr lang="vi-VN" sz="2800" b="1" dirty="0">
                <a:solidFill>
                  <a:srgbClr val="FF0000"/>
                </a:solidFill>
                <a:latin typeface="Calibri" panose="020F0502020204030204" pitchFamily="34" charset="0"/>
                <a:cs typeface="Calibri" panose="020F0502020204030204" pitchFamily="34" charset="0"/>
              </a:rPr>
              <a:t>Số người đến khám răng trong cả tuần là:</a:t>
            </a:r>
          </a:p>
          <a:p>
            <a:pPr lvl="0" algn="ctr"/>
            <a:r>
              <a:rPr lang="vi-VN" sz="2800" b="1" dirty="0">
                <a:solidFill>
                  <a:srgbClr val="FF0000"/>
                </a:solidFill>
                <a:latin typeface="Calibri" panose="020F0502020204030204" pitchFamily="34" charset="0"/>
                <a:cs typeface="Calibri" panose="020F0502020204030204" pitchFamily="34" charset="0"/>
              </a:rPr>
              <a:t>    7 + 5 + 3 + 2 + 6 + 8 + 14 = 45 (người)</a:t>
            </a:r>
          </a:p>
        </p:txBody>
      </p:sp>
    </p:spTree>
    <p:extLst>
      <p:ext uri="{BB962C8B-B14F-4D97-AF65-F5344CB8AC3E}">
        <p14:creationId xmlns:p14="http://schemas.microsoft.com/office/powerpoint/2010/main" val="374281673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Rounded Corners 28">
            <a:extLst>
              <a:ext uri="{FF2B5EF4-FFF2-40B4-BE49-F238E27FC236}">
                <a16:creationId xmlns:a16="http://schemas.microsoft.com/office/drawing/2014/main" id="{523B75CC-5FAC-4B7E-ABF3-84F8BEE54373}"/>
              </a:ext>
            </a:extLst>
          </p:cNvPr>
          <p:cNvSpPr/>
          <p:nvPr/>
        </p:nvSpPr>
        <p:spPr>
          <a:xfrm>
            <a:off x="636368" y="228600"/>
            <a:ext cx="10727738" cy="6343650"/>
          </a:xfrm>
          <a:prstGeom prst="roundRect">
            <a:avLst/>
          </a:prstGeom>
          <a:solidFill>
            <a:schemeClr val="bg1"/>
          </a:solidFill>
          <a:ln>
            <a:solidFill>
              <a:srgbClr val="FFF2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pic>
        <p:nvPicPr>
          <p:cNvPr id="8" name="图片 7" descr="6"/>
          <p:cNvPicPr>
            <a:picLocks noChangeAspect="1"/>
          </p:cNvPicPr>
          <p:nvPr/>
        </p:nvPicPr>
        <p:blipFill>
          <a:blip r:embed="rId4"/>
          <a:srcRect r="74368"/>
          <a:stretch>
            <a:fillRect/>
          </a:stretch>
        </p:blipFill>
        <p:spPr>
          <a:xfrm>
            <a:off x="-3810" y="4604385"/>
            <a:ext cx="1602105" cy="2278380"/>
          </a:xfrm>
          <a:prstGeom prst="rect">
            <a:avLst/>
          </a:prstGeom>
        </p:spPr>
      </p:pic>
      <p:sp>
        <p:nvSpPr>
          <p:cNvPr id="35" name="Oval 34">
            <a:extLst>
              <a:ext uri="{FF2B5EF4-FFF2-40B4-BE49-F238E27FC236}">
                <a16:creationId xmlns:a16="http://schemas.microsoft.com/office/drawing/2014/main" id="{FFE93AAD-7D9B-4221-A5C3-13D0DDFB008C}"/>
              </a:ext>
            </a:extLst>
          </p:cNvPr>
          <p:cNvSpPr/>
          <p:nvPr/>
        </p:nvSpPr>
        <p:spPr>
          <a:xfrm>
            <a:off x="1123021" y="305982"/>
            <a:ext cx="541949" cy="461665"/>
          </a:xfrm>
          <a:prstGeom prst="ellipse">
            <a:avLst/>
          </a:prstGeom>
          <a:solidFill>
            <a:srgbClr val="FF0000"/>
          </a:solidFill>
          <a:ln w="12700" cap="flat" cmpd="sng" algn="ctr">
            <a:solidFill>
              <a:srgbClr val="FF0000"/>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3</a:t>
            </a:r>
          </a:p>
        </p:txBody>
      </p:sp>
      <p:sp>
        <p:nvSpPr>
          <p:cNvPr id="36" name="TextBox 35">
            <a:extLst>
              <a:ext uri="{FF2B5EF4-FFF2-40B4-BE49-F238E27FC236}">
                <a16:creationId xmlns:a16="http://schemas.microsoft.com/office/drawing/2014/main" id="{9397EB67-6759-40DD-9FEB-4B7911005DA6}"/>
              </a:ext>
            </a:extLst>
          </p:cNvPr>
          <p:cNvSpPr txBox="1"/>
          <p:nvPr/>
        </p:nvSpPr>
        <p:spPr>
          <a:xfrm>
            <a:off x="1664970" y="285575"/>
            <a:ext cx="9339238" cy="138499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T</a:t>
            </a:r>
            <a:r>
              <a:rPr kumimoji="0" lang="vi-VN" sz="2800" b="1"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rộn các thẻ sau lại với nhau và rút ra một cách ngẫu nhiên một thẻ. Sử dụng các từ "chắc chắn", "có thể", "không thể" để mô tả khả năng rút ra được chiếc thẻ có hình chú thỏ.</a:t>
            </a:r>
          </a:p>
        </p:txBody>
      </p:sp>
      <p:pic>
        <p:nvPicPr>
          <p:cNvPr id="3" name="Picture 2">
            <a:extLst>
              <a:ext uri="{FF2B5EF4-FFF2-40B4-BE49-F238E27FC236}">
                <a16:creationId xmlns:a16="http://schemas.microsoft.com/office/drawing/2014/main" id="{ABA42C7E-750C-9012-D5ED-1A3EC7079CCD}"/>
              </a:ext>
            </a:extLst>
          </p:cNvPr>
          <p:cNvPicPr>
            <a:picLocks noChangeAspect="1"/>
          </p:cNvPicPr>
          <p:nvPr/>
        </p:nvPicPr>
        <p:blipFill>
          <a:blip r:embed="rId5"/>
          <a:stretch>
            <a:fillRect/>
          </a:stretch>
        </p:blipFill>
        <p:spPr>
          <a:xfrm>
            <a:off x="1400175" y="1857920"/>
            <a:ext cx="9410700" cy="3054226"/>
          </a:xfrm>
          <a:prstGeom prst="rect">
            <a:avLst/>
          </a:prstGeom>
        </p:spPr>
      </p:pic>
      <p:sp>
        <p:nvSpPr>
          <p:cNvPr id="4" name="TextBox 3">
            <a:extLst>
              <a:ext uri="{FF2B5EF4-FFF2-40B4-BE49-F238E27FC236}">
                <a16:creationId xmlns:a16="http://schemas.microsoft.com/office/drawing/2014/main" id="{48AF9D24-C970-4F78-B3AE-1CC8001E7CC6}"/>
              </a:ext>
            </a:extLst>
          </p:cNvPr>
          <p:cNvSpPr txBox="1"/>
          <p:nvPr/>
        </p:nvSpPr>
        <p:spPr>
          <a:xfrm>
            <a:off x="1362074" y="4943475"/>
            <a:ext cx="9439276" cy="954107"/>
          </a:xfrm>
          <a:prstGeom prst="rect">
            <a:avLst/>
          </a:prstGeom>
          <a:noFill/>
        </p:spPr>
        <p:txBody>
          <a:bodyPr wrap="square" rtlCol="0">
            <a:spAutoFit/>
          </a:bodyPr>
          <a:lstStyle/>
          <a:p>
            <a:pPr marL="457200" indent="-457200">
              <a:buFont typeface="Arial" panose="020B0604020202020204" pitchFamily="34" charset="0"/>
              <a:buChar char="•"/>
            </a:pPr>
            <a:r>
              <a:rPr lang="vi-VN" sz="2800" b="1" dirty="0">
                <a:solidFill>
                  <a:srgbClr val="FF0000"/>
                </a:solidFill>
                <a:latin typeface="Calibri" panose="020F0502020204030204" pitchFamily="34" charset="0"/>
                <a:cs typeface="Calibri" panose="020F0502020204030204" pitchFamily="34" charset="0"/>
              </a:rPr>
              <a:t>Có thể rút ra được một thẻ bất kỳ . </a:t>
            </a:r>
          </a:p>
          <a:p>
            <a:pPr marL="457200" indent="-457200">
              <a:buFont typeface="Arial" panose="020B0604020202020204" pitchFamily="34" charset="0"/>
              <a:buChar char="•"/>
            </a:pPr>
            <a:r>
              <a:rPr lang="vi-VN" sz="2800" b="1" dirty="0">
                <a:solidFill>
                  <a:srgbClr val="FF0000"/>
                </a:solidFill>
                <a:latin typeface="Calibri" panose="020F0502020204030204" pitchFamily="34" charset="0"/>
                <a:cs typeface="Calibri" panose="020F0502020204030204" pitchFamily="34" charset="0"/>
              </a:rPr>
              <a:t>Có thể rút ra được một thẻ có hình chú thỏ hoặc chú voi. </a:t>
            </a:r>
          </a:p>
        </p:txBody>
      </p:sp>
    </p:spTree>
    <p:custDataLst>
      <p:tags r:id="rId1"/>
    </p:custDataLst>
    <p:extLst>
      <p:ext uri="{BB962C8B-B14F-4D97-AF65-F5344CB8AC3E}">
        <p14:creationId xmlns:p14="http://schemas.microsoft.com/office/powerpoint/2010/main" val="243464504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wipe(down)">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wipe(down)">
                                      <p:cBhvr>
                                        <p:cTn id="17"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tags/tag1.xml><?xml version="1.0" encoding="utf-8"?>
<p:tagLst xmlns:a="http://schemas.openxmlformats.org/drawingml/2006/main" xmlns:r="http://schemas.openxmlformats.org/officeDocument/2006/relationships" xmlns:p="http://schemas.openxmlformats.org/presentationml/2006/main">
  <p:tag name="ARS_PPT_DBNAME" val="Tuần 35-Toán-Ôn tập một số yếu tố thống kê và xác suất (Tiết 2)[20240513220559584].mdb"/>
  <p:tag name="ARS_RESPONSE_PERSONNUM" val="100"/>
</p:tagLst>
</file>

<file path=ppt/tags/tag2.xml><?xml version="1.0" encoding="utf-8"?>
<p:tagLst xmlns:a="http://schemas.openxmlformats.org/drawingml/2006/main" xmlns:r="http://schemas.openxmlformats.org/officeDocument/2006/relationships" xmlns:p="http://schemas.openxmlformats.org/presentationml/2006/main">
  <p:tag name="ARS_RESPONSETYPE" val="None"/>
  <p:tag name="ARS_CHARTPARA_ITEMLABELFONTNAME" val="Arial"/>
  <p:tag name="ARS_CHARTPARA_ITEMLABELFONTSIZE" val="16"/>
  <p:tag name="ARS_CHARTPARA_ITEMLABELFONTBOLD" val="False"/>
  <p:tag name="ARS_CHARTPARA_ITEMLABELFONTITALIC" val="False"/>
  <p:tag name="ARS_CHARTPARA_ITEMLABELFONTCOLOR" val="-16777216"/>
  <p:tag name="ARS_CHARTPARA_DATALABELFONTNAME" val="Arial"/>
  <p:tag name="ARS_CHARTPARA_DATALABELFONTSIZE" val="14"/>
  <p:tag name="ARS_CHARTPARA_DATALABELFONTBOLD" val="False"/>
  <p:tag name="ARS_CHARTPARA_DATALABELFONTITALIC" val="False"/>
  <p:tag name="ARS_CHARTPARA_DATALABELFONTCOLOR" val="-16777216"/>
  <p:tag name="ARS_CHARTPARA_DATAFORMAT" val="ltNumberValue"/>
  <p:tag name="ARS_CHARTPARA_SHOWTIME" val="csStop"/>
  <p:tag name="ARS_CHARTPARA_NUMBERDEC" val="0"/>
  <p:tag name="ARS_CHARTPARA_DATAPERCENTBASE" val="crParticipant"/>
  <p:tag name="ARS_CHARTPARA_PERCENTDEC" val="1"/>
  <p:tag name="ARS_CHARTPARA_SHOW3D" val="0"/>
  <p:tag name="ARS_CHARTPARA_SHOWWINDOW" val="0"/>
  <p:tag name="ARS_CHARTPOINTWIDTH" val="0.5"/>
  <p:tag name="ARS_CHARTSHOWITEMTEXT" val="0"/>
</p:tagLst>
</file>

<file path=ppt/tags/tag3.xml><?xml version="1.0" encoding="utf-8"?>
<p:tagLst xmlns:a="http://schemas.openxmlformats.org/drawingml/2006/main" xmlns:r="http://schemas.openxmlformats.org/officeDocument/2006/relationships" xmlns:p="http://schemas.openxmlformats.org/presentationml/2006/main">
  <p:tag name="ARS_RESPONSETYPE" val="None"/>
  <p:tag name="ARS_CHARTPARA_ITEMLABELFONTNAME" val="Arial"/>
  <p:tag name="ARS_CHARTPARA_ITEMLABELFONTSIZE" val="16"/>
  <p:tag name="ARS_CHARTPARA_ITEMLABELFONTBOLD" val="False"/>
  <p:tag name="ARS_CHARTPARA_ITEMLABELFONTITALIC" val="False"/>
  <p:tag name="ARS_CHARTPARA_ITEMLABELFONTCOLOR" val="-16777216"/>
  <p:tag name="ARS_CHARTPARA_DATALABELFONTNAME" val="Arial"/>
  <p:tag name="ARS_CHARTPARA_DATALABELFONTSIZE" val="14"/>
  <p:tag name="ARS_CHARTPARA_DATALABELFONTBOLD" val="False"/>
  <p:tag name="ARS_CHARTPARA_DATALABELFONTITALIC" val="False"/>
  <p:tag name="ARS_CHARTPARA_DATALABELFONTCOLOR" val="-16777216"/>
  <p:tag name="ARS_CHARTPARA_DATAFORMAT" val="ltNumberValue"/>
  <p:tag name="ARS_CHARTPARA_SHOWTIME" val="csStop"/>
  <p:tag name="ARS_CHARTPARA_NUMBERDEC" val="0"/>
  <p:tag name="ARS_CHARTPARA_DATAPERCENTBASE" val="crParticipant"/>
  <p:tag name="ARS_CHARTPARA_PERCENTDEC" val="1"/>
  <p:tag name="ARS_CHARTPARA_SHOW3D" val="0"/>
  <p:tag name="ARS_CHARTPARA_SHOWWINDOW" val="0"/>
  <p:tag name="ARS_CHARTPOINTWIDTH" val="0.5"/>
  <p:tag name="ARS_CHARTSHOWITEMTEXT" val="0"/>
</p:tagLst>
</file>

<file path=ppt/tags/tag4.xml><?xml version="1.0" encoding="utf-8"?>
<p:tagLst xmlns:a="http://schemas.openxmlformats.org/drawingml/2006/main" xmlns:r="http://schemas.openxmlformats.org/officeDocument/2006/relationships" xmlns:p="http://schemas.openxmlformats.org/presentationml/2006/main">
  <p:tag name="PA" val="v4.0.0"/>
</p:tagLst>
</file>

<file path=ppt/tags/tag5.xml><?xml version="1.0" encoding="utf-8"?>
<p:tagLst xmlns:a="http://schemas.openxmlformats.org/drawingml/2006/main" xmlns:r="http://schemas.openxmlformats.org/officeDocument/2006/relationships" xmlns:p="http://schemas.openxmlformats.org/presentationml/2006/main">
  <p:tag name="ARS_RESPONSETYPE" val="None"/>
  <p:tag name="ARS_CHARTPARA_ITEMLABELFONTNAME" val="Arial"/>
  <p:tag name="ARS_CHARTPARA_ITEMLABELFONTSIZE" val="16"/>
  <p:tag name="ARS_CHARTPARA_ITEMLABELFONTBOLD" val="False"/>
  <p:tag name="ARS_CHARTPARA_ITEMLABELFONTITALIC" val="False"/>
  <p:tag name="ARS_CHARTPARA_ITEMLABELFONTCOLOR" val="-16777216"/>
  <p:tag name="ARS_CHARTPARA_DATALABELFONTNAME" val="Arial"/>
  <p:tag name="ARS_CHARTPARA_DATALABELFONTSIZE" val="14"/>
  <p:tag name="ARS_CHARTPARA_DATALABELFONTBOLD" val="False"/>
  <p:tag name="ARS_CHARTPARA_DATALABELFONTITALIC" val="False"/>
  <p:tag name="ARS_CHARTPARA_DATALABELFONTCOLOR" val="-16777216"/>
  <p:tag name="ARS_CHARTPARA_DATAFORMAT" val="ltNumberValue"/>
  <p:tag name="ARS_CHARTPARA_SHOWTIME" val="csStop"/>
  <p:tag name="ARS_CHARTPARA_NUMBERDEC" val="0"/>
  <p:tag name="ARS_CHARTPARA_DATAPERCENTBASE" val="crParticipant"/>
  <p:tag name="ARS_CHARTPARA_PERCENTDEC" val="1"/>
  <p:tag name="ARS_CHARTPARA_SHOW3D" val="0"/>
  <p:tag name="ARS_CHARTPARA_SHOWWINDOW" val="0"/>
  <p:tag name="ARS_CHARTPOINTWIDTH" val="0.5"/>
  <p:tag name="ARS_CHARTSHOWITEMTEXT" val="0"/>
</p:tagLst>
</file>

<file path=ppt/tags/tag6.xml><?xml version="1.0" encoding="utf-8"?>
<p:tagLst xmlns:a="http://schemas.openxmlformats.org/drawingml/2006/main" xmlns:r="http://schemas.openxmlformats.org/officeDocument/2006/relationships" xmlns:p="http://schemas.openxmlformats.org/presentationml/2006/main">
  <p:tag name="ARS_RESPONSETYPE" val="None"/>
  <p:tag name="ARS_CHARTPARA_ITEMLABELFONTNAME" val="Arial"/>
  <p:tag name="ARS_CHARTPARA_ITEMLABELFONTSIZE" val="16"/>
  <p:tag name="ARS_CHARTPARA_ITEMLABELFONTBOLD" val="False"/>
  <p:tag name="ARS_CHARTPARA_ITEMLABELFONTITALIC" val="False"/>
  <p:tag name="ARS_CHARTPARA_ITEMLABELFONTCOLOR" val="-16777216"/>
  <p:tag name="ARS_CHARTPARA_DATALABELFONTNAME" val="Arial"/>
  <p:tag name="ARS_CHARTPARA_DATALABELFONTSIZE" val="14"/>
  <p:tag name="ARS_CHARTPARA_DATALABELFONTBOLD" val="False"/>
  <p:tag name="ARS_CHARTPARA_DATALABELFONTITALIC" val="False"/>
  <p:tag name="ARS_CHARTPARA_DATALABELFONTCOLOR" val="-16777216"/>
  <p:tag name="ARS_CHARTPARA_DATAFORMAT" val="ltNumberValue"/>
  <p:tag name="ARS_CHARTPARA_SHOWTIME" val="csStop"/>
  <p:tag name="ARS_CHARTPARA_NUMBERDEC" val="0"/>
  <p:tag name="ARS_CHARTPARA_DATAPERCENTBASE" val="crParticipant"/>
  <p:tag name="ARS_CHARTPARA_PERCENTDEC" val="1"/>
  <p:tag name="ARS_CHARTPARA_SHOW3D" val="0"/>
  <p:tag name="ARS_CHARTPARA_SHOWWINDOW" val="0"/>
  <p:tag name="ARS_CHARTPOINTWIDTH" val="0.5"/>
  <p:tag name="ARS_CHARTSHOWITEMTEXT" val="0"/>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82</TotalTime>
  <Words>356</Words>
  <Application>Microsoft Office PowerPoint</Application>
  <PresentationFormat>Widescreen</PresentationFormat>
  <Paragraphs>34</Paragraphs>
  <Slides>8</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等线</vt:lpstr>
      <vt:lpstr>Arial</vt:lpstr>
      <vt:lpstr>Calibri</vt:lpstr>
      <vt:lpstr>Times New Roman</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Thao Tran</dc:creator>
  <cp:lastModifiedBy>Thu Trang Chử</cp:lastModifiedBy>
  <cp:revision>15</cp:revision>
  <dcterms:created xsi:type="dcterms:W3CDTF">2023-04-20T09:11:37Z</dcterms:created>
  <dcterms:modified xsi:type="dcterms:W3CDTF">2024-05-13T15:06:16Z</dcterms:modified>
</cp:coreProperties>
</file>