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14" r:id="rId3"/>
    <p:sldId id="257" r:id="rId4"/>
    <p:sldId id="324" r:id="rId5"/>
    <p:sldId id="361" r:id="rId6"/>
    <p:sldId id="362" r:id="rId7"/>
    <p:sldId id="363" r:id="rId8"/>
    <p:sldId id="290" r:id="rId9"/>
    <p:sldId id="325" r:id="rId10"/>
    <p:sldId id="329" r:id="rId11"/>
    <p:sldId id="364" r:id="rId12"/>
    <p:sldId id="365" r:id="rId13"/>
    <p:sldId id="3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7772-2B98-4433-A21C-EF494E83D497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00754-5479-4A46-B633-DDCE71DF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4196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1690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4785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8738-E448-67CD-E8D1-0374523A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B6BB0-9BCB-D5D8-3CDB-2C9E044D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8441-6622-3FB8-8F88-8E3091C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C165-CC68-D496-A909-F17745EB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31D6-3BAA-6886-4993-68969F81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699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6CBE-470C-0D98-BFA6-1C5B6686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BCF6-CC25-911C-0933-BCD12A42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1C6A-5C52-3AD0-2618-1BE409D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1E91F-E31E-FACC-718A-246A572C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AD00-3F12-21A3-7E37-B5AD5C7B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286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5006-18B0-545F-1505-BB6A548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1199-43D7-D32E-7555-962BBE78A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5EA1-0663-BFB8-723E-52B87FDD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0841-E3D1-4826-4298-66E311C9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4C7D-1243-0A8B-969E-92641075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480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7B1F-5C97-C509-D4AA-2A546FF6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830-FFBD-6996-D0A1-97628C289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9302-8F9F-675E-3167-02FBA866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D143F-554E-0EF5-E1F8-BABF5964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33B77-047A-03CA-D7CC-CB0A0E01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9E097-AB90-F9E6-FE1D-E612BD5F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127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3EB8-354A-A57A-5EA1-401A14D0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EF92-000F-8827-2451-3231AF64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06C31-FD6E-D4F9-F8E5-705506E84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C127-F64D-9586-5431-8A500558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2B82C-BC8B-A015-4231-AABEC1F5E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9C3C7-D514-09E1-1AD2-F179BC93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BA1DD-1742-682A-157E-BF388633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CAEC1-984F-AB72-6CAC-5C23A8C5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477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6DA-21DF-8259-8369-7229A65F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63036-BECF-4EC9-D50F-0D879377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49116-E6AE-4AA1-72DC-D1264A88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4008F-B4C2-C0E4-7988-420343B0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8764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8">
            <a:extLst>
              <a:ext uri="{FF2B5EF4-FFF2-40B4-BE49-F238E27FC236}">
                <a16:creationId xmlns:a16="http://schemas.microsoft.com/office/drawing/2014/main" id="{627C31EB-328B-6C00-790F-F744ACD9DFF6}"/>
              </a:ext>
            </a:extLst>
          </p:cNvPr>
          <p:cNvSpPr/>
          <p:nvPr userDrawn="1"/>
        </p:nvSpPr>
        <p:spPr>
          <a:xfrm>
            <a:off x="1" y="6331974"/>
            <a:ext cx="12192000" cy="526026"/>
          </a:xfrm>
          <a:prstGeom prst="roundRect">
            <a:avLst>
              <a:gd name="adj" fmla="val 0"/>
            </a:avLst>
          </a:prstGeom>
          <a:solidFill>
            <a:srgbClr val="21A3E7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圆角矩形 8">
            <a:extLst>
              <a:ext uri="{FF2B5EF4-FFF2-40B4-BE49-F238E27FC236}">
                <a16:creationId xmlns:a16="http://schemas.microsoft.com/office/drawing/2014/main" id="{CFBA56AE-CB6F-2CB0-8012-65BEE1994282}"/>
              </a:ext>
            </a:extLst>
          </p:cNvPr>
          <p:cNvSpPr/>
          <p:nvPr userDrawn="1"/>
        </p:nvSpPr>
        <p:spPr>
          <a:xfrm>
            <a:off x="0" y="0"/>
            <a:ext cx="12192000" cy="629265"/>
          </a:xfrm>
          <a:prstGeom prst="roundRect">
            <a:avLst>
              <a:gd name="adj" fmla="val 0"/>
            </a:avLst>
          </a:prstGeom>
          <a:solidFill>
            <a:srgbClr val="21A3E7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84247C8D-F009-FA76-19B2-91E88409D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339A933-0816-D129-1B98-C4A1E4A193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1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A1FA-0BD0-C82C-4B48-D77B96E1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DFEA-1E95-E4F1-83C2-B2A84DEE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E9CAF-D250-E92D-74D2-BEB719A1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FC42C-BFAA-1067-18C6-FB8D4214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C5B55-C866-903D-09B8-2E2990F8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B2EE4-A58E-7DC5-B317-04C84000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302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2024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B49E-5036-17B7-64AB-33F5ECEE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1CAE4-DA77-5657-5B95-3D562CBA3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C4C53-8F72-303C-B9CB-5583E3BD2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8174B-751B-ED2F-538C-D6CD2B07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23304-12C8-7452-FED1-0F2C4EE9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99FF5-C9FF-4792-9297-9324EBED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2579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AF77-D8FF-E7A0-6837-B75770A3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7571F-C644-7414-1CEB-AAF5B699C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E9AB3-9370-BD15-707D-21173E64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BEDEC-AA49-A744-D359-78A0ABC1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B32F-B973-4862-02D2-18E7D7D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16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58E9F-D288-CE9D-BEAF-89752F134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3EDAB-0E3F-ED75-071A-B00A2C81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0D442-5D58-9969-2935-133446E9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CB1FA-8AEF-4E14-A473-6B28A1B58A4B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36C6F-EC86-1AE4-7B13-189E6016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C2138-8D71-0058-13D8-33784DB7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62E70-2697-453D-BA23-C957B78F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52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8356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90246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90171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445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81045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2076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465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6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7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0" y="402771"/>
            <a:ext cx="10788260" cy="1247894"/>
            <a:chOff x="2128173" y="741620"/>
            <a:chExt cx="2222967" cy="12478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741620"/>
              <a:ext cx="2222967" cy="124789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874654"/>
              <a:ext cx="21572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Dưới đây là bảng số liệu thống kê lượng tinh dầu tràm của một cửa hàng đã bán được trong ba tháng cuối năm.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4390E9-1E2E-7765-AA6B-51100EEB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11" y="1911804"/>
            <a:ext cx="8058150" cy="1162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947F0-89F0-5D12-DC3E-BE3C5FED25B5}"/>
              </a:ext>
            </a:extLst>
          </p:cNvPr>
          <p:cNvSpPr txBox="1"/>
          <p:nvPr/>
        </p:nvSpPr>
        <p:spPr>
          <a:xfrm>
            <a:off x="685800" y="3374572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bảng trên, hãy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Tháng 11 cửa hàng bán được bao nhiêu mi-li-lít tinh dầu tràm?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D0CCF-4425-91A5-BD8A-627BB79811AC}"/>
              </a:ext>
            </a:extLst>
          </p:cNvPr>
          <p:cNvSpPr/>
          <p:nvPr/>
        </p:nvSpPr>
        <p:spPr>
          <a:xfrm>
            <a:off x="6858000" y="2057400"/>
            <a:ext cx="1578429" cy="957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0D08F-33AA-DB7A-AD05-CB108AD383E3}"/>
              </a:ext>
            </a:extLst>
          </p:cNvPr>
          <p:cNvSpPr txBox="1"/>
          <p:nvPr/>
        </p:nvSpPr>
        <p:spPr>
          <a:xfrm>
            <a:off x="1175657" y="4680857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Tháng 11 cửa hàng bán được 2 250 mi-li-lít tinh dầu tràm.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33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0" y="402771"/>
            <a:ext cx="10788260" cy="1247894"/>
            <a:chOff x="2128173" y="741620"/>
            <a:chExt cx="2222967" cy="12478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741620"/>
              <a:ext cx="2222967" cy="124789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874654"/>
              <a:ext cx="21572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Dưới đây là bảng số liệu thống kê lượng tinh dầu tràm của một cửa hàng đã bán được trong ba tháng cuối năm.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4390E9-1E2E-7765-AA6B-51100EEB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11" y="1911804"/>
            <a:ext cx="8058150" cy="1162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947F0-89F0-5D12-DC3E-BE3C5FED25B5}"/>
              </a:ext>
            </a:extLst>
          </p:cNvPr>
          <p:cNvSpPr txBox="1"/>
          <p:nvPr/>
        </p:nvSpPr>
        <p:spPr>
          <a:xfrm>
            <a:off x="685800" y="3374572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nào cửa hàng bán được nhiều tinh dầu tràm nhất?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0D08F-33AA-DB7A-AD05-CB108AD383E3}"/>
              </a:ext>
            </a:extLst>
          </p:cNvPr>
          <p:cNvSpPr txBox="1"/>
          <p:nvPr/>
        </p:nvSpPr>
        <p:spPr>
          <a:xfrm>
            <a:off x="1077684" y="4223657"/>
            <a:ext cx="1103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12 cửa hàng bán được nhiều tinh dầu tràm nhất.</a:t>
            </a:r>
          </a:p>
        </p:txBody>
      </p:sp>
    </p:spTree>
    <p:extLst>
      <p:ext uri="{BB962C8B-B14F-4D97-AF65-F5344CB8AC3E}">
        <p14:creationId xmlns:p14="http://schemas.microsoft.com/office/powerpoint/2010/main" val="2655721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0" y="402771"/>
            <a:ext cx="10788260" cy="1247894"/>
            <a:chOff x="2128173" y="741620"/>
            <a:chExt cx="2222967" cy="12478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741620"/>
              <a:ext cx="2222967" cy="124789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874654"/>
              <a:ext cx="21572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Dưới đây là bảng số liệu thống kê lượng tinh dầu tràm của một cửa hàng đã bán được trong ba tháng cuối năm.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4390E9-1E2E-7765-AA6B-51100EEB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611" y="1911804"/>
            <a:ext cx="8058150" cy="1162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947F0-89F0-5D12-DC3E-BE3C5FED25B5}"/>
              </a:ext>
            </a:extLst>
          </p:cNvPr>
          <p:cNvSpPr txBox="1"/>
          <p:nvPr/>
        </p:nvSpPr>
        <p:spPr>
          <a:xfrm>
            <a:off x="685800" y="3374572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Cả ba tháng cửa hàng bán được bao nhiêu mi-li-lít tinh dầu tràm?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0D08F-33AA-DB7A-AD05-CB108AD383E3}"/>
              </a:ext>
            </a:extLst>
          </p:cNvPr>
          <p:cNvSpPr txBox="1"/>
          <p:nvPr/>
        </p:nvSpPr>
        <p:spPr>
          <a:xfrm>
            <a:off x="424543" y="4528457"/>
            <a:ext cx="1202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mi-li-lít tinh dầu tràm cả ba tháng cửa hàng bán được là:</a:t>
            </a:r>
          </a:p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3 200 + 2 250 + 4 800 = 10 250 (ml)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30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-117659" y="1460171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1232952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7255400" y="3294503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2133123" y="4064116"/>
            <a:ext cx="7610114" cy="2931119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03" y="4149212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114930" y="1453584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4033203" y="3453605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5645250" y="1435423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634932" y="1546459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30625" y="3640507"/>
            <a:ext cx="503903" cy="33447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D043687-23C9-4743-2715-F9C19B3B2218}"/>
              </a:ext>
            </a:extLst>
          </p:cNvPr>
          <p:cNvGrpSpPr/>
          <p:nvPr/>
        </p:nvGrpSpPr>
        <p:grpSpPr>
          <a:xfrm>
            <a:off x="4617482" y="652464"/>
            <a:ext cx="2957035" cy="769441"/>
            <a:chOff x="4254685" y="1330137"/>
            <a:chExt cx="3436906" cy="769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9F2DB6-1850-EC17-DCA9-6DB8EA3B78A7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FA7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AA8C58F0-2283-9737-97E7-80B782725186}"/>
                </a:ext>
              </a:extLst>
            </p:cNvPr>
            <p:cNvSpPr txBox="1"/>
            <p:nvPr/>
          </p:nvSpPr>
          <p:spPr>
            <a:xfrm>
              <a:off x="4254685" y="1330137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Vogue-ExtraBold" panose="020B0500000000000000" pitchFamily="34" charset="0"/>
                  <a:cs typeface="Calibri" panose="020F0502020204030204" pitchFamily="34" charset="0"/>
                  <a:sym typeface="思源黑体 CN" panose="020B0500000000000000" pitchFamily="34" charset="-122"/>
                </a:rPr>
                <a:t>TOÁN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思源黑体 CN" panose="020B0500000000000000" pitchFamily="34" charset="-122"/>
              </a:endParaRPr>
            </a:p>
          </p:txBody>
        </p:sp>
      </p:grpSp>
      <p:sp>
        <p:nvSpPr>
          <p:cNvPr id="28" name="文本框 21">
            <a:extLst>
              <a:ext uri="{FF2B5EF4-FFF2-40B4-BE49-F238E27FC236}">
                <a16:creationId xmlns:a16="http://schemas.microsoft.com/office/drawing/2014/main" id="{583C4BF0-EB65-0593-CC3C-638A826CE9A0}"/>
              </a:ext>
            </a:extLst>
          </p:cNvPr>
          <p:cNvSpPr txBox="1"/>
          <p:nvPr/>
        </p:nvSpPr>
        <p:spPr>
          <a:xfrm>
            <a:off x="4480766" y="3832586"/>
            <a:ext cx="29570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思源黑体 CN" panose="020B0500000000000000" pitchFamily="34" charset="-122"/>
              </a:rPr>
              <a:t>(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思源黑体 CN" panose="020B0500000000000000" pitchFamily="34" charset="-122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思源黑体 CN" panose="020B0500000000000000" pitchFamily="34" charset="-122"/>
              </a:rPr>
              <a:t> 1)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FF60F-2370-1C25-C721-A9C061C59A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5575" y="2031060"/>
            <a:ext cx="8870449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1" y="666827"/>
            <a:ext cx="5196446" cy="983837"/>
            <a:chOff x="2128173" y="1005676"/>
            <a:chExt cx="1397525" cy="9838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1005676"/>
              <a:ext cx="535378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1059712"/>
              <a:ext cx="1356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a. </a:t>
              </a:r>
              <a:r>
                <a:rPr lang="en-US" sz="48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A01CE2-40D3-DDD2-D4B2-8DFA9AAB7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2" y="2062318"/>
            <a:ext cx="11565835" cy="23013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962DA74-3FAB-6A4B-BA89-B6694B562091}"/>
              </a:ext>
            </a:extLst>
          </p:cNvPr>
          <p:cNvSpPr/>
          <p:nvPr/>
        </p:nvSpPr>
        <p:spPr>
          <a:xfrm rot="388552">
            <a:off x="3273911" y="3150845"/>
            <a:ext cx="1161410" cy="9440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62 500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34D18C-78A7-C48F-2688-0D24CC192EF6}"/>
              </a:ext>
            </a:extLst>
          </p:cNvPr>
          <p:cNvSpPr/>
          <p:nvPr/>
        </p:nvSpPr>
        <p:spPr>
          <a:xfrm rot="388552">
            <a:off x="7209806" y="3190602"/>
            <a:ext cx="1161410" cy="9440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66 500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D4063-CA26-E049-50AA-2B2E770B1F79}"/>
              </a:ext>
            </a:extLst>
          </p:cNvPr>
          <p:cNvSpPr/>
          <p:nvPr/>
        </p:nvSpPr>
        <p:spPr>
          <a:xfrm rot="207725">
            <a:off x="9495806" y="3210482"/>
            <a:ext cx="1161410" cy="9440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68 000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09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1" y="666827"/>
            <a:ext cx="11136601" cy="983837"/>
            <a:chOff x="2128173" y="1005676"/>
            <a:chExt cx="2995062" cy="9838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1005676"/>
              <a:ext cx="281940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1059712"/>
              <a:ext cx="2954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tròn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62 000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83324C1-2CFD-01AB-C811-7401D8054576}"/>
              </a:ext>
            </a:extLst>
          </p:cNvPr>
          <p:cNvSpPr txBox="1"/>
          <p:nvPr/>
        </p:nvSpPr>
        <p:spPr>
          <a:xfrm>
            <a:off x="870857" y="2231571"/>
            <a:ext cx="1018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làm tròn số 62 000 đến hàng chục nghìn ta được: 60 000 (vì 2 &lt; 5)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28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1" y="666827"/>
            <a:ext cx="11136601" cy="1521202"/>
            <a:chOff x="2128173" y="1005676"/>
            <a:chExt cx="2995062" cy="15212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1005676"/>
              <a:ext cx="2819407" cy="1521202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1059712"/>
              <a:ext cx="29540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c) Sắp xếp các số dưới đây theo thứ tự từ bé đến lớn: 15 896, 15 968, 15 986, 15 698.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83324C1-2CFD-01AB-C811-7401D8054576}"/>
              </a:ext>
            </a:extLst>
          </p:cNvPr>
          <p:cNvSpPr txBox="1"/>
          <p:nvPr/>
        </p:nvSpPr>
        <p:spPr>
          <a:xfrm>
            <a:off x="870857" y="3058885"/>
            <a:ext cx="1018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15 698 &lt; 15 896 &lt; 15 968 &lt; 15 986.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 xếp các số theo thứ tự từ bé đến lớn là: 15 698, 15 896, 15 968, 15 986.</a:t>
            </a:r>
          </a:p>
        </p:txBody>
      </p:sp>
    </p:spTree>
    <p:extLst>
      <p:ext uri="{BB962C8B-B14F-4D97-AF65-F5344CB8AC3E}">
        <p14:creationId xmlns:p14="http://schemas.microsoft.com/office/powerpoint/2010/main" val="871131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1" y="666827"/>
            <a:ext cx="5196446" cy="983837"/>
            <a:chOff x="2128173" y="1005676"/>
            <a:chExt cx="1397525" cy="9838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1059712"/>
              <a:ext cx="1356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dirty="0" err="1">
                  <a:solidFill>
                    <a:srgbClr val="000000"/>
                  </a:solidFill>
                  <a:effectLst/>
                </a:rPr>
                <a:t>Đặt</a:t>
              </a:r>
              <a:r>
                <a:rPr lang="en-US" sz="4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</a:rPr>
                <a:t>tính</a:t>
              </a:r>
              <a:r>
                <a:rPr lang="en-US" sz="4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</a:rPr>
                <a:t>rồi</a:t>
              </a:r>
              <a:r>
                <a:rPr lang="en-US" sz="4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</a:rPr>
                <a:t>tính</a:t>
              </a:r>
              <a:r>
                <a:rPr lang="en-US" sz="4800" b="1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7212424-DBBA-0AA3-7A78-CEBD44BC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3" y="2249860"/>
            <a:ext cx="11832771" cy="27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9D3867-73D4-FB93-7FC7-E42E304775B3}"/>
              </a:ext>
            </a:extLst>
          </p:cNvPr>
          <p:cNvSpPr txBox="1"/>
          <p:nvPr/>
        </p:nvSpPr>
        <p:spPr>
          <a:xfrm>
            <a:off x="1832895" y="218129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39 178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00F4B-BFE1-351B-1F10-B137AD03AB67}"/>
              </a:ext>
            </a:extLst>
          </p:cNvPr>
          <p:cNvSpPr txBox="1"/>
          <p:nvPr/>
        </p:nvSpPr>
        <p:spPr>
          <a:xfrm>
            <a:off x="1878248" y="4133566"/>
            <a:ext cx="25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56 594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1D4C2-EEA6-8301-FDFC-02C145C49743}"/>
              </a:ext>
            </a:extLst>
          </p:cNvPr>
          <p:cNvSpPr txBox="1"/>
          <p:nvPr/>
        </p:nvSpPr>
        <p:spPr>
          <a:xfrm>
            <a:off x="1861458" y="3104621"/>
            <a:ext cx="276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17 416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0BA0D-C915-B227-33B3-C8C071DCD691}"/>
              </a:ext>
            </a:extLst>
          </p:cNvPr>
          <p:cNvSpPr txBox="1"/>
          <p:nvPr/>
        </p:nvSpPr>
        <p:spPr>
          <a:xfrm>
            <a:off x="1326489" y="258908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04765E-916F-201D-06E8-11C4E498034C}"/>
              </a:ext>
            </a:extLst>
          </p:cNvPr>
          <p:cNvCxnSpPr>
            <a:cxnSpLocks/>
          </p:cNvCxnSpPr>
          <p:nvPr/>
        </p:nvCxnSpPr>
        <p:spPr>
          <a:xfrm flipH="1">
            <a:off x="1832895" y="4072262"/>
            <a:ext cx="21593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A1BB0F-C956-2937-ACF9-2A4C642652FC}"/>
              </a:ext>
            </a:extLst>
          </p:cNvPr>
          <p:cNvSpPr txBox="1"/>
          <p:nvPr/>
        </p:nvSpPr>
        <p:spPr>
          <a:xfrm>
            <a:off x="8280937" y="218129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86 293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73968-EECA-1130-FD79-005619C2A5D8}"/>
              </a:ext>
            </a:extLst>
          </p:cNvPr>
          <p:cNvSpPr txBox="1"/>
          <p:nvPr/>
        </p:nvSpPr>
        <p:spPr>
          <a:xfrm>
            <a:off x="8329116" y="4133566"/>
            <a:ext cx="251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81 755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D4821-3918-5977-AA31-F118A5406BF2}"/>
              </a:ext>
            </a:extLst>
          </p:cNvPr>
          <p:cNvSpPr txBox="1"/>
          <p:nvPr/>
        </p:nvSpPr>
        <p:spPr>
          <a:xfrm>
            <a:off x="8654143" y="3148784"/>
            <a:ext cx="206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4 538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74D08-0ABF-DB72-D242-09D929F1409E}"/>
              </a:ext>
            </a:extLst>
          </p:cNvPr>
          <p:cNvSpPr txBox="1"/>
          <p:nvPr/>
        </p:nvSpPr>
        <p:spPr>
          <a:xfrm>
            <a:off x="7774531" y="258908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821442-108C-FAF5-C01B-353435839DCB}"/>
              </a:ext>
            </a:extLst>
          </p:cNvPr>
          <p:cNvCxnSpPr>
            <a:cxnSpLocks/>
          </p:cNvCxnSpPr>
          <p:nvPr/>
        </p:nvCxnSpPr>
        <p:spPr>
          <a:xfrm flipH="1">
            <a:off x="8439743" y="4080228"/>
            <a:ext cx="21593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0CE221-36BA-42AC-BA58-6B4D443B2326}"/>
              </a:ext>
            </a:extLst>
          </p:cNvPr>
          <p:cNvGrpSpPr/>
          <p:nvPr/>
        </p:nvGrpSpPr>
        <p:grpSpPr>
          <a:xfrm>
            <a:off x="674492" y="648557"/>
            <a:ext cx="4784200" cy="1193606"/>
            <a:chOff x="508237" y="1921322"/>
            <a:chExt cx="4784200" cy="119360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9436AE7-083E-4A8D-A0C9-78479988EE80}"/>
                </a:ext>
              </a:extLst>
            </p:cNvPr>
            <p:cNvSpPr/>
            <p:nvPr/>
          </p:nvSpPr>
          <p:spPr>
            <a:xfrm>
              <a:off x="508237" y="1921322"/>
              <a:ext cx="4707999" cy="1193606"/>
            </a:xfrm>
            <a:prstGeom prst="roundRect">
              <a:avLst/>
            </a:prstGeom>
            <a:solidFill>
              <a:srgbClr val="E0F3FC"/>
            </a:solidFill>
            <a:ln w="38100">
              <a:solidFill>
                <a:srgbClr val="21A3E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63F53E-2521-46B7-A77D-68ED0C188D3E}"/>
                </a:ext>
              </a:extLst>
            </p:cNvPr>
            <p:cNvSpPr txBox="1"/>
            <p:nvPr/>
          </p:nvSpPr>
          <p:spPr>
            <a:xfrm>
              <a:off x="750693" y="2203726"/>
              <a:ext cx="4541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39 178 + 17 416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6046F0-EC68-4A9E-ADD9-78387C5DC798}"/>
              </a:ext>
            </a:extLst>
          </p:cNvPr>
          <p:cNvGrpSpPr/>
          <p:nvPr/>
        </p:nvGrpSpPr>
        <p:grpSpPr>
          <a:xfrm>
            <a:off x="6884436" y="620862"/>
            <a:ext cx="5099885" cy="1193606"/>
            <a:chOff x="6718181" y="1893627"/>
            <a:chExt cx="5099885" cy="119360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BA0D0C2-4879-4330-855E-1EA84BD7706F}"/>
                </a:ext>
              </a:extLst>
            </p:cNvPr>
            <p:cNvSpPr/>
            <p:nvPr/>
          </p:nvSpPr>
          <p:spPr>
            <a:xfrm>
              <a:off x="6718181" y="1893627"/>
              <a:ext cx="4707999" cy="1193606"/>
            </a:xfrm>
            <a:prstGeom prst="roundRect">
              <a:avLst/>
            </a:prstGeom>
            <a:solidFill>
              <a:srgbClr val="E0F3FC"/>
            </a:solidFill>
            <a:ln w="38100">
              <a:solidFill>
                <a:srgbClr val="21A3E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BF42EA-0DFE-40B7-953D-426A9EDE1F2A}"/>
                </a:ext>
              </a:extLst>
            </p:cNvPr>
            <p:cNvSpPr txBox="1"/>
            <p:nvPr/>
          </p:nvSpPr>
          <p:spPr>
            <a:xfrm>
              <a:off x="7276322" y="2124417"/>
              <a:ext cx="4541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86 293 - 4 538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293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9D3867-73D4-FB93-7FC7-E42E304775B3}"/>
              </a:ext>
            </a:extLst>
          </p:cNvPr>
          <p:cNvSpPr txBox="1"/>
          <p:nvPr/>
        </p:nvSpPr>
        <p:spPr>
          <a:xfrm>
            <a:off x="1832895" y="218129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41 924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00F4B-BFE1-351B-1F10-B137AD03AB67}"/>
              </a:ext>
            </a:extLst>
          </p:cNvPr>
          <p:cNvSpPr txBox="1"/>
          <p:nvPr/>
        </p:nvSpPr>
        <p:spPr>
          <a:xfrm>
            <a:off x="1878248" y="4133566"/>
            <a:ext cx="25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83 848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1D4C2-EEA6-8301-FDFC-02C145C49743}"/>
              </a:ext>
            </a:extLst>
          </p:cNvPr>
          <p:cNvSpPr txBox="1"/>
          <p:nvPr/>
        </p:nvSpPr>
        <p:spPr>
          <a:xfrm>
            <a:off x="3633565" y="3179585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0BA0D-C915-B227-33B3-C8C071DCD691}"/>
              </a:ext>
            </a:extLst>
          </p:cNvPr>
          <p:cNvSpPr txBox="1"/>
          <p:nvPr/>
        </p:nvSpPr>
        <p:spPr>
          <a:xfrm>
            <a:off x="1326489" y="258908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04765E-916F-201D-06E8-11C4E498034C}"/>
              </a:ext>
            </a:extLst>
          </p:cNvPr>
          <p:cNvCxnSpPr>
            <a:cxnSpLocks/>
          </p:cNvCxnSpPr>
          <p:nvPr/>
        </p:nvCxnSpPr>
        <p:spPr>
          <a:xfrm flipH="1">
            <a:off x="1991701" y="4072114"/>
            <a:ext cx="21593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D9E76E-6E6C-4A5C-B1D1-A59B94C83596}"/>
              </a:ext>
            </a:extLst>
          </p:cNvPr>
          <p:cNvGrpSpPr/>
          <p:nvPr/>
        </p:nvGrpSpPr>
        <p:grpSpPr>
          <a:xfrm>
            <a:off x="761578" y="762584"/>
            <a:ext cx="4707999" cy="1193606"/>
            <a:chOff x="4281055" y="3429000"/>
            <a:chExt cx="4707999" cy="119360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35A0DC2-D7AB-4A8B-8CD8-E6A0DFA3F36F}"/>
                </a:ext>
              </a:extLst>
            </p:cNvPr>
            <p:cNvSpPr/>
            <p:nvPr/>
          </p:nvSpPr>
          <p:spPr>
            <a:xfrm>
              <a:off x="4281055" y="3429000"/>
              <a:ext cx="4707999" cy="1193606"/>
            </a:xfrm>
            <a:prstGeom prst="roundRect">
              <a:avLst/>
            </a:prstGeom>
            <a:solidFill>
              <a:srgbClr val="E0F3FC"/>
            </a:solidFill>
            <a:ln w="38100">
              <a:solidFill>
                <a:srgbClr val="21A3E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1E2F89-201C-4AF0-8F94-BE4376E7C748}"/>
                </a:ext>
              </a:extLst>
            </p:cNvPr>
            <p:cNvSpPr txBox="1"/>
            <p:nvPr/>
          </p:nvSpPr>
          <p:spPr>
            <a:xfrm>
              <a:off x="4399808" y="3656357"/>
              <a:ext cx="4541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41 924 x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7D001B-7359-4DD7-BF4E-C53335E72550}"/>
              </a:ext>
            </a:extLst>
          </p:cNvPr>
          <p:cNvGrpSpPr/>
          <p:nvPr/>
        </p:nvGrpSpPr>
        <p:grpSpPr>
          <a:xfrm>
            <a:off x="6929958" y="762584"/>
            <a:ext cx="4791126" cy="1193606"/>
            <a:chOff x="4281055" y="3429000"/>
            <a:chExt cx="4791126" cy="119360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0C4A9FD-4FE1-4EB8-A262-4687F946DF73}"/>
                </a:ext>
              </a:extLst>
            </p:cNvPr>
            <p:cNvSpPr/>
            <p:nvPr/>
          </p:nvSpPr>
          <p:spPr>
            <a:xfrm>
              <a:off x="4281055" y="3429000"/>
              <a:ext cx="4707999" cy="1193606"/>
            </a:xfrm>
            <a:prstGeom prst="roundRect">
              <a:avLst/>
            </a:prstGeom>
            <a:solidFill>
              <a:srgbClr val="E0F3FC"/>
            </a:solidFill>
            <a:ln w="38100">
              <a:solidFill>
                <a:srgbClr val="21A3E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C9B329-C9E5-4170-9AB9-605A2639E49D}"/>
                </a:ext>
              </a:extLst>
            </p:cNvPr>
            <p:cNvSpPr txBox="1"/>
            <p:nvPr/>
          </p:nvSpPr>
          <p:spPr>
            <a:xfrm>
              <a:off x="4530437" y="3634586"/>
              <a:ext cx="4541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35 920 : 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B1DDE3-43F0-45DB-83C9-0D2735733A78}"/>
              </a:ext>
            </a:extLst>
          </p:cNvPr>
          <p:cNvGrpSpPr/>
          <p:nvPr/>
        </p:nvGrpSpPr>
        <p:grpSpPr>
          <a:xfrm>
            <a:off x="8975500" y="2407169"/>
            <a:ext cx="858689" cy="2274978"/>
            <a:chOff x="4983480" y="2246811"/>
            <a:chExt cx="858689" cy="236214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FCBAA8-EA88-4AEA-AC8A-735491E5D68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8815ED-06FF-47B3-8F5B-5F5FD1081263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9D6EC11-B75F-470E-A8B3-B329585843CF}"/>
              </a:ext>
            </a:extLst>
          </p:cNvPr>
          <p:cNvSpPr txBox="1"/>
          <p:nvPr/>
        </p:nvSpPr>
        <p:spPr>
          <a:xfrm>
            <a:off x="6770914" y="2235141"/>
            <a:ext cx="375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35 920   5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FE8C70-BC34-4563-88F5-BB268D09A099}"/>
              </a:ext>
            </a:extLst>
          </p:cNvPr>
          <p:cNvSpPr txBox="1"/>
          <p:nvPr/>
        </p:nvSpPr>
        <p:spPr>
          <a:xfrm>
            <a:off x="7228582" y="2958822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54FDFA-A46A-4564-A7CC-5B7D4CB37063}"/>
              </a:ext>
            </a:extLst>
          </p:cNvPr>
          <p:cNvSpPr txBox="1"/>
          <p:nvPr/>
        </p:nvSpPr>
        <p:spPr>
          <a:xfrm>
            <a:off x="7628161" y="2949499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19DEC2-7912-454F-9277-901546E36481}"/>
              </a:ext>
            </a:extLst>
          </p:cNvPr>
          <p:cNvSpPr txBox="1"/>
          <p:nvPr/>
        </p:nvSpPr>
        <p:spPr>
          <a:xfrm>
            <a:off x="7685573" y="3555000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419F52-601B-4BB9-A954-92B44C32DB80}"/>
              </a:ext>
            </a:extLst>
          </p:cNvPr>
          <p:cNvSpPr txBox="1"/>
          <p:nvPr/>
        </p:nvSpPr>
        <p:spPr>
          <a:xfrm>
            <a:off x="8050371" y="3569034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E43322-4946-4120-8798-AAB2BE2A547E}"/>
              </a:ext>
            </a:extLst>
          </p:cNvPr>
          <p:cNvSpPr txBox="1"/>
          <p:nvPr/>
        </p:nvSpPr>
        <p:spPr>
          <a:xfrm>
            <a:off x="8975477" y="2958822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A73ED2-EE9E-4691-AE9B-F597E2E8A89B}"/>
              </a:ext>
            </a:extLst>
          </p:cNvPr>
          <p:cNvSpPr txBox="1"/>
          <p:nvPr/>
        </p:nvSpPr>
        <p:spPr>
          <a:xfrm>
            <a:off x="9444022" y="2958965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4615E3-3841-424C-BCB2-E26168FF0014}"/>
              </a:ext>
            </a:extLst>
          </p:cNvPr>
          <p:cNvSpPr txBox="1"/>
          <p:nvPr/>
        </p:nvSpPr>
        <p:spPr>
          <a:xfrm>
            <a:off x="9812715" y="2949499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E27354-501B-475E-B87A-21A2D07E033E}"/>
              </a:ext>
            </a:extLst>
          </p:cNvPr>
          <p:cNvSpPr txBox="1"/>
          <p:nvPr/>
        </p:nvSpPr>
        <p:spPr>
          <a:xfrm>
            <a:off x="8083016" y="4319212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F415D2-C9EB-42B1-94B2-066FA4FA595D}"/>
              </a:ext>
            </a:extLst>
          </p:cNvPr>
          <p:cNvSpPr txBox="1"/>
          <p:nvPr/>
        </p:nvSpPr>
        <p:spPr>
          <a:xfrm>
            <a:off x="8477797" y="4319212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BFADF5-E689-4E7A-80FD-26ADDF3EEFE3}"/>
              </a:ext>
            </a:extLst>
          </p:cNvPr>
          <p:cNvSpPr txBox="1"/>
          <p:nvPr/>
        </p:nvSpPr>
        <p:spPr>
          <a:xfrm>
            <a:off x="10191776" y="2938597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A1522-136E-4214-9041-A9F6A9DF69A5}"/>
              </a:ext>
            </a:extLst>
          </p:cNvPr>
          <p:cNvSpPr txBox="1"/>
          <p:nvPr/>
        </p:nvSpPr>
        <p:spPr>
          <a:xfrm>
            <a:off x="8525945" y="4899837"/>
            <a:ext cx="43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30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B2AA8F-5840-ACC9-18FE-955DC97C1542}"/>
              </a:ext>
            </a:extLst>
          </p:cNvPr>
          <p:cNvGrpSpPr/>
          <p:nvPr/>
        </p:nvGrpSpPr>
        <p:grpSpPr>
          <a:xfrm>
            <a:off x="253523" y="609610"/>
            <a:ext cx="841938" cy="923330"/>
            <a:chOff x="1197850" y="723100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B26270E-173A-25EB-CFAB-9119BCFBD516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D85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ECD98FB-8BF4-9D5D-C0FC-D3E175AFDCB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97850" y="723100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DA287-9A77-D3BB-15F7-989BDD944780}"/>
              </a:ext>
            </a:extLst>
          </p:cNvPr>
          <p:cNvGrpSpPr/>
          <p:nvPr/>
        </p:nvGrpSpPr>
        <p:grpSpPr>
          <a:xfrm>
            <a:off x="1229570" y="402771"/>
            <a:ext cx="10788260" cy="1247894"/>
            <a:chOff x="2128173" y="741620"/>
            <a:chExt cx="2222967" cy="12478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2FB6A3-DC6D-9DDD-37DF-7329723236F4}"/>
                </a:ext>
              </a:extLst>
            </p:cNvPr>
            <p:cNvSpPr/>
            <p:nvPr/>
          </p:nvSpPr>
          <p:spPr>
            <a:xfrm>
              <a:off x="2128173" y="741620"/>
              <a:ext cx="2222967" cy="124789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E827CC-FFEE-56B5-D1E1-B1AEA272D507}"/>
                </a:ext>
              </a:extLst>
            </p:cNvPr>
            <p:cNvSpPr txBox="1"/>
            <p:nvPr/>
          </p:nvSpPr>
          <p:spPr>
            <a:xfrm>
              <a:off x="2169209" y="874654"/>
              <a:ext cx="21572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3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Dưới đây là bảng số liệu thống kê lượng tinh dầu tràm của một cửa hàng đã bán được trong ba tháng cuối năm.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4390E9-1E2E-7765-AA6B-51100EEB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11" y="1911804"/>
            <a:ext cx="8058150" cy="1162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947F0-89F0-5D12-DC3E-BE3C5FED25B5}"/>
              </a:ext>
            </a:extLst>
          </p:cNvPr>
          <p:cNvSpPr txBox="1"/>
          <p:nvPr/>
        </p:nvSpPr>
        <p:spPr>
          <a:xfrm>
            <a:off x="762000" y="3657600"/>
            <a:ext cx="10940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bảng trên, hãy trả lời các câu hỏi:</a:t>
            </a:r>
          </a:p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Tháng 11 cửa hàng bán được bao nhiêu mi-li-lít tinh dầu tràm?</a:t>
            </a:r>
          </a:p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nào cửa hàng bán được nhiều tinh dầu tràm nhất?</a:t>
            </a:r>
          </a:p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Cả ba tháng cửa hàng bán được bao nhiêu mi-li-lít tinh dầu tràm?</a:t>
            </a:r>
          </a:p>
        </p:txBody>
      </p:sp>
    </p:spTree>
    <p:extLst>
      <p:ext uri="{BB962C8B-B14F-4D97-AF65-F5344CB8AC3E}">
        <p14:creationId xmlns:p14="http://schemas.microsoft.com/office/powerpoint/2010/main" val="727211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5-Toán-Ôn tập chung (Tiết 1)[2024051322030759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472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SVN-Cookies</vt:lpstr>
      <vt:lpstr>Times New Roman</vt:lpstr>
      <vt:lpstr>思源宋体 CN Light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20</cp:revision>
  <dcterms:created xsi:type="dcterms:W3CDTF">2023-04-20T10:38:17Z</dcterms:created>
  <dcterms:modified xsi:type="dcterms:W3CDTF">2024-05-13T15:05:02Z</dcterms:modified>
</cp:coreProperties>
</file>