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1"/>
  </p:notesMasterIdLst>
  <p:sldIdLst>
    <p:sldId id="2007577221" r:id="rId2"/>
    <p:sldId id="2007577216" r:id="rId3"/>
    <p:sldId id="4311" r:id="rId4"/>
    <p:sldId id="294" r:id="rId5"/>
    <p:sldId id="2007577223" r:id="rId6"/>
    <p:sldId id="2007577224" r:id="rId7"/>
    <p:sldId id="2007577225" r:id="rId8"/>
    <p:sldId id="2007577226" r:id="rId9"/>
    <p:sldId id="2007577227" r:id="rId10"/>
    <p:sldId id="2007577228" r:id="rId11"/>
    <p:sldId id="2007577229" r:id="rId12"/>
    <p:sldId id="2007577230" r:id="rId13"/>
    <p:sldId id="2007577231" r:id="rId14"/>
    <p:sldId id="2007577232" r:id="rId15"/>
    <p:sldId id="2007577233" r:id="rId16"/>
    <p:sldId id="2007577234" r:id="rId17"/>
    <p:sldId id="2007577235" r:id="rId18"/>
    <p:sldId id="296" r:id="rId19"/>
    <p:sldId id="297" r:id="rId20"/>
    <p:sldId id="348" r:id="rId21"/>
    <p:sldId id="2007577210" r:id="rId22"/>
    <p:sldId id="2007577211" r:id="rId23"/>
    <p:sldId id="2007577196" r:id="rId24"/>
    <p:sldId id="2007577213" r:id="rId25"/>
    <p:sldId id="3349" r:id="rId26"/>
    <p:sldId id="2007577214" r:id="rId27"/>
    <p:sldId id="2007577219" r:id="rId28"/>
    <p:sldId id="2007577189" r:id="rId29"/>
    <p:sldId id="32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36A"/>
    <a:srgbClr val="7CB953"/>
    <a:srgbClr val="40905E"/>
    <a:srgbClr val="D14415"/>
    <a:srgbClr val="F9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12" autoAdjust="0"/>
  </p:normalViewPr>
  <p:slideViewPr>
    <p:cSldViewPr snapToGrid="0">
      <p:cViewPr>
        <p:scale>
          <a:sx n="60" d="100"/>
          <a:sy n="60" d="100"/>
        </p:scale>
        <p:origin x="1098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7102-A02F-4D3C-81F4-B0AE1D587F0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609F-12CB-446A-B9B0-8B64AE82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Trường THCS Ngô Mây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Tổ Toán - Lí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Câu lạc bộ Vật lí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16275A-B736-44E4-B1A3-B6749C8187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2917-BE86-4A53-8FA0-B33914A90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7446-8517-4857-864D-E9BFBC0D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E75D-702D-44DA-A412-452D48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EA036-3AAF-4111-BC20-8ADC4328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1D11-631C-4954-BBC9-3A5CA48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2E02-7F76-4B6E-AA91-1C1B3300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240E6-5C92-4412-830A-4F070A425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C4224-87D2-42B4-811B-7B81EAA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5F91-A388-49DB-8DA6-C83EBFD9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70A4-DA2B-44F6-AD03-86BA4118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1D1AB-D202-4F7A-8E89-838FFD605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1D9D-3F68-4BFE-B315-FB83BF78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C341-9B42-4676-9AD7-243425A2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BB94-4164-4E25-A30A-35446E37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FA7B-0ABE-45AA-B256-A41E4F18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03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83127"/>
            <a:ext cx="587932" cy="7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CEBC-821F-41CD-8ADE-9DDCD65F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493-CB40-419F-B26C-C6253249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9C5-61B4-4D62-ABC3-4BDE08BA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4595-ED9C-4966-A706-288D3875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A5E64-3B58-49DA-9AAD-7642FE90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5EDF-CEDD-4886-90BF-28CF3B22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0A68D-F30B-434F-9F3B-BC165B42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56C3-0CE5-4B3E-B433-B65383E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0D9C-5C9F-4828-B0A1-77F10F33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4FF4-3A06-4504-8405-305C2F0F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229D-6D77-4FC7-B319-3519C574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18C7-6C5D-4076-B8B2-825D664F2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D97D-D7E0-48FF-B984-C37448FA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C3ACA-8DC6-43D4-81E9-7043F7F7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85AC9-5BBE-46BB-9D40-781F726D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27262-2C7D-4652-A517-4C1E41A5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EAE0-FFE6-413A-BDFC-DCE546E4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D9AA-61FC-4656-A1EB-5032F31F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157A6-762E-4504-B236-ED822C2D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5D0F7-EFD2-4901-B86C-E41A4B436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54CE3-E675-43D4-890E-DFF9D831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A2293-7A9E-4D19-B70E-4BE8996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6402-E8B4-48AE-B618-37B1756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99637-543F-45D8-9C78-D73FA249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D8F8-DB7F-433D-86DB-34345096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49B71-2713-4737-9DE8-4A1D6CCF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2F33-CC0E-4139-95EB-628A3874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80B2-FD65-4E3C-A03F-31D4283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20D64-BFD3-4D3C-AFE4-B359BB3B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835AB-545E-4C27-9F6A-2CB4454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1138-ADD0-49EA-B056-472C7E5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B66-6308-4C6E-A0A8-919D7A5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954B-5FCA-448B-A141-183B03EE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6C496-CB7B-49E1-B8DE-FAE1D2D5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66FF-F643-4DB3-B8C3-B18D5C4B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C868-733B-4A3C-BB77-0EE9805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05CE-85E9-4CB6-8F38-815A91CB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B9E8-CD33-4604-B842-7EEDC687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B70ED-8222-47DE-B9B8-2819B54E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D1E2-F7EB-47ED-9546-84355042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C0540-05ED-4323-80BC-A5F1E26D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6EBD6-A91F-4934-A67C-A3025674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2E04D-1024-4936-AEE3-73ED3DE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46EB8B-8482-4EC6-BA57-7A33786F28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0150-FC93-42B3-BF51-ED9E501C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2A373-72DE-461B-AB85-D9EDD709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6628-7A7D-4519-ABB7-F119FFDE7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1134-355C-454D-9580-4A50B7354FBB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B75D-7E8F-4B8B-AA85-882DD99D5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3296-FE27-4284-A418-6119795C9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2.xml"/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image" Target="../media/image10.emf"/><Relationship Id="rId15" Type="http://schemas.openxmlformats.org/officeDocument/2006/relationships/image" Target="../media/image13.gif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" y="-19050"/>
            <a:ext cx="12225867" cy="6877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84" y="1186495"/>
            <a:ext cx="8171444" cy="45790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179339" y="4023691"/>
            <a:ext cx="7430933" cy="283430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6" y="137578"/>
            <a:ext cx="1312238" cy="13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283070" y="4871535"/>
            <a:ext cx="8489580" cy="1138620"/>
          </a:xfrm>
          <a:prstGeom prst="rect">
            <a:avLst/>
          </a:prstGeom>
          <a:noFill/>
        </p:spPr>
        <p:txBody>
          <a:bodyPr wrap="squar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084638"/>
            <a:ext cx="8785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96976"/>
            <a:ext cx="8753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751" y="2679701"/>
            <a:ext cx="2835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86838" y="2671763"/>
            <a:ext cx="29273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5: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937881" y="1320007"/>
            <a:ext cx="8434387" cy="27892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chemeClr val="accent2"/>
                </a:solidFill>
              </a:rPr>
              <a:t>Tuyến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tiêu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hóa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gồm</a:t>
            </a:r>
            <a:r>
              <a:rPr lang="en-US" sz="2800" b="1" dirty="0">
                <a:solidFill>
                  <a:schemeClr val="accent2"/>
                </a:solidFill>
              </a:rPr>
              <a:t>  ……………………. </a:t>
            </a:r>
            <a:r>
              <a:rPr lang="en-US" sz="2800" b="1" dirty="0" err="1">
                <a:solidFill>
                  <a:schemeClr val="accent2"/>
                </a:solidFill>
              </a:rPr>
              <a:t>tiết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nước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bọt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gan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tiết</a:t>
            </a:r>
            <a:r>
              <a:rPr lang="en-US" sz="2800" b="1" dirty="0">
                <a:solidFill>
                  <a:schemeClr val="accent2"/>
                </a:solidFill>
              </a:rPr>
              <a:t> ……………… (</a:t>
            </a:r>
            <a:r>
              <a:rPr lang="en-US" sz="2800" b="1" dirty="0" err="1">
                <a:solidFill>
                  <a:schemeClr val="accent2"/>
                </a:solidFill>
              </a:rPr>
              <a:t>chứa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túi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mật</a:t>
            </a:r>
            <a:r>
              <a:rPr lang="en-US" sz="2800" b="1" dirty="0">
                <a:solidFill>
                  <a:schemeClr val="accent2"/>
                </a:solidFill>
              </a:rPr>
              <a:t>), </a:t>
            </a:r>
            <a:r>
              <a:rPr lang="en-US" sz="2800" b="1" dirty="0" err="1">
                <a:solidFill>
                  <a:schemeClr val="accent2"/>
                </a:solidFill>
              </a:rPr>
              <a:t>tụy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tiết</a:t>
            </a:r>
            <a:r>
              <a:rPr lang="en-US" sz="2800" b="1" dirty="0">
                <a:solidFill>
                  <a:schemeClr val="accent2"/>
                </a:solidFill>
              </a:rPr>
              <a:t> ………………</a:t>
            </a:r>
            <a:r>
              <a:rPr lang="vi-VN" sz="2800" b="1" dirty="0">
                <a:solidFill>
                  <a:schemeClr val="accent2"/>
                </a:solidFill>
              </a:rPr>
              <a:t>?</a:t>
            </a:r>
            <a:endParaRPr lang="vi-VN" sz="2800" b="1" dirty="0">
              <a:solidFill>
                <a:schemeClr val="accent2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36057" y="4899819"/>
            <a:ext cx="15906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255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256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258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260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50657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8240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46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47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49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51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824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8242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8219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" y="-55466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Oval 53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  <p:sp>
        <p:nvSpPr>
          <p:cNvPr id="65" name="AutoShape 93"/>
          <p:cNvSpPr>
            <a:spLocks noChangeArrowheads="1"/>
          </p:cNvSpPr>
          <p:nvPr/>
        </p:nvSpPr>
        <p:spPr bwMode="gray">
          <a:xfrm>
            <a:off x="5562601" y="1686022"/>
            <a:ext cx="2906713" cy="4998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tuyến</a:t>
            </a:r>
            <a:r>
              <a:rPr lang="en-US" sz="2600" b="1" dirty="0"/>
              <a:t> </a:t>
            </a:r>
            <a:r>
              <a:rPr lang="en-US" sz="2600" b="1" dirty="0" err="1"/>
              <a:t>nước</a:t>
            </a:r>
            <a:r>
              <a:rPr lang="en-US" sz="2600" b="1" dirty="0"/>
              <a:t> </a:t>
            </a:r>
            <a:r>
              <a:rPr lang="en-US" sz="2600" b="1" dirty="0" err="1"/>
              <a:t>bọt</a:t>
            </a:r>
            <a:endParaRPr lang="en-US" sz="2600" b="1" dirty="0"/>
          </a:p>
        </p:txBody>
      </p:sp>
      <p:sp>
        <p:nvSpPr>
          <p:cNvPr id="66" name="AutoShape 93"/>
          <p:cNvSpPr>
            <a:spLocks noChangeArrowheads="1"/>
          </p:cNvSpPr>
          <p:nvPr/>
        </p:nvSpPr>
        <p:spPr bwMode="gray">
          <a:xfrm>
            <a:off x="4480848" y="2498266"/>
            <a:ext cx="1577053" cy="5106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dịch</a:t>
            </a:r>
            <a:r>
              <a:rPr lang="en-US" sz="2600" b="1" dirty="0"/>
              <a:t> </a:t>
            </a:r>
            <a:r>
              <a:rPr lang="en-US" sz="2600" b="1" dirty="0" err="1"/>
              <a:t>mật</a:t>
            </a:r>
            <a:endParaRPr lang="en-US" sz="2600" b="1" dirty="0"/>
          </a:p>
        </p:txBody>
      </p:sp>
      <p:sp>
        <p:nvSpPr>
          <p:cNvPr id="67" name="AutoShape 93"/>
          <p:cNvSpPr>
            <a:spLocks noChangeArrowheads="1"/>
          </p:cNvSpPr>
          <p:nvPr/>
        </p:nvSpPr>
        <p:spPr bwMode="gray">
          <a:xfrm>
            <a:off x="2234412" y="3399523"/>
            <a:ext cx="1784115" cy="4671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dịch</a:t>
            </a:r>
            <a:r>
              <a:rPr lang="en-US" sz="2600" b="1" dirty="0"/>
              <a:t> </a:t>
            </a:r>
            <a:r>
              <a:rPr lang="en-US" sz="2600" b="1" dirty="0" err="1"/>
              <a:t>tụy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811544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160838"/>
            <a:ext cx="88630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96976"/>
            <a:ext cx="88630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9401" y="2703514"/>
            <a:ext cx="29130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67788" y="2713038"/>
            <a:ext cx="29114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6: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28801" y="1346200"/>
            <a:ext cx="8512175" cy="28146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Chức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năng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của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cơ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quan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tiêu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hóa</a:t>
            </a:r>
            <a:r>
              <a:rPr lang="en-US" sz="2400" b="1" dirty="0">
                <a:solidFill>
                  <a:srgbClr val="000099"/>
                </a:solidFill>
              </a:rPr>
              <a:t>?</a:t>
            </a:r>
            <a:endParaRPr lang="vi-VN" sz="2400" b="1" dirty="0">
              <a:solidFill>
                <a:srgbClr val="000099"/>
              </a:solidFill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Biến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đổi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thức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ăn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thành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dinh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dưỡng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cần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thiết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cơ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thể</a:t>
            </a:r>
            <a:r>
              <a:rPr lang="vi-VN" sz="2400" b="1" dirty="0">
                <a:solidFill>
                  <a:srgbClr val="000099"/>
                </a:solidFill>
              </a:rPr>
              <a:t>.                                               </a:t>
            </a:r>
            <a:endParaRPr lang="en-AU" sz="24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vi-VN" sz="2400" b="1" dirty="0">
                <a:solidFill>
                  <a:srgbClr val="000099"/>
                </a:solidFill>
              </a:rPr>
              <a:t>B. </a:t>
            </a:r>
            <a:r>
              <a:rPr lang="en-US" sz="2400" b="1" dirty="0" err="1">
                <a:solidFill>
                  <a:srgbClr val="000099"/>
                </a:solidFill>
              </a:rPr>
              <a:t>Thải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các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cạn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bã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ra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ngoài</a:t>
            </a:r>
            <a:r>
              <a:rPr lang="vi-VN" sz="2400" b="1" dirty="0">
                <a:solidFill>
                  <a:srgbClr val="000099"/>
                </a:solidFill>
              </a:rPr>
              <a:t>. </a:t>
            </a:r>
            <a:endParaRPr lang="en-AU" sz="24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vi-VN" sz="2400" b="1" dirty="0">
                <a:solidFill>
                  <a:srgbClr val="000099"/>
                </a:solidFill>
              </a:rPr>
              <a:t>C. </a:t>
            </a:r>
            <a:r>
              <a:rPr lang="en-US" sz="2400" b="1" dirty="0" err="1">
                <a:solidFill>
                  <a:srgbClr val="000099"/>
                </a:solidFill>
              </a:rPr>
              <a:t>Hấp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thu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thức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ăn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thành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dinh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dưỡng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cần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thiết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cơ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thể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và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thải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các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cạn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bã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ra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ngoài</a:t>
            </a:r>
            <a:r>
              <a:rPr lang="vi-VN" sz="2400" b="1" dirty="0">
                <a:solidFill>
                  <a:srgbClr val="000099"/>
                </a:solidFill>
              </a:rPr>
              <a:t>.                           </a:t>
            </a:r>
            <a:endParaRPr lang="en-AU" sz="24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vi-VN" sz="2400" b="1" dirty="0">
                <a:solidFill>
                  <a:srgbClr val="000099"/>
                </a:solidFill>
              </a:rPr>
              <a:t>D. </a:t>
            </a:r>
            <a:r>
              <a:rPr lang="en-US" sz="2400" b="1" dirty="0" err="1">
                <a:solidFill>
                  <a:srgbClr val="000099"/>
                </a:solidFill>
              </a:rPr>
              <a:t>Biến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đổi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thức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ăn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thành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dinh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dưỡng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cần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thiết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cơ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thể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và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thải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các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chất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cạn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bã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ra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ngoài</a:t>
            </a:r>
            <a:r>
              <a:rPr lang="en-US" sz="2400" b="1" dirty="0">
                <a:solidFill>
                  <a:srgbClr val="000099"/>
                </a:solidFill>
              </a:rPr>
              <a:t> .</a:t>
            </a:r>
            <a:r>
              <a:rPr lang="vi-VN" sz="2400" b="1" dirty="0">
                <a:solidFill>
                  <a:srgbClr val="000099"/>
                </a:solidFill>
              </a:rPr>
              <a:t> </a:t>
            </a:r>
            <a:endParaRPr lang="vi-VN" sz="2400" b="1" dirty="0">
              <a:solidFill>
                <a:srgbClr val="000099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55901" y="4879976"/>
            <a:ext cx="1590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3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2354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6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58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6085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41608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D</a:t>
            </a:r>
            <a:endParaRPr lang="en-US" sz="9600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2338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44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345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47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49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233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2340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2315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" y="-32543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6" name="Group 51"/>
          <p:cNvGrpSpPr>
            <a:grpSpLocks/>
          </p:cNvGrpSpPr>
          <p:nvPr/>
        </p:nvGrpSpPr>
        <p:grpSpPr bwMode="auto">
          <a:xfrm>
            <a:off x="9906001" y="120650"/>
            <a:ext cx="633413" cy="622300"/>
            <a:chOff x="2721" y="1062"/>
            <a:chExt cx="399" cy="392"/>
          </a:xfrm>
        </p:grpSpPr>
        <p:sp>
          <p:nvSpPr>
            <p:cNvPr id="12336" name="Oval 5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2337" name="Oval 5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1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7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8" y="3733801"/>
            <a:ext cx="8651874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96977"/>
            <a:ext cx="8651874" cy="1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778" y="2463798"/>
            <a:ext cx="2719388" cy="1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08269" y="2520156"/>
            <a:ext cx="2652714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7: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938341" y="1317838"/>
            <a:ext cx="8285954" cy="24159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</a:rPr>
              <a:t>Các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loài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động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vật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có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những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bộ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phận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nào</a:t>
            </a:r>
            <a:endParaRPr lang="vi-VN" sz="24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200" b="1" dirty="0">
                <a:solidFill>
                  <a:schemeClr val="accent6"/>
                </a:solidFill>
              </a:rPr>
              <a:t>A. </a:t>
            </a:r>
            <a:r>
              <a:rPr lang="en-US" sz="2200" b="1" dirty="0" err="1">
                <a:solidFill>
                  <a:schemeClr val="accent6"/>
                </a:solidFill>
              </a:rPr>
              <a:t>Cơ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quan</a:t>
            </a:r>
            <a:r>
              <a:rPr lang="en-US" sz="2200" b="1" dirty="0">
                <a:solidFill>
                  <a:schemeClr val="accent6"/>
                </a:solidFill>
              </a:rPr>
              <a:t> di </a:t>
            </a:r>
            <a:r>
              <a:rPr lang="en-US" sz="2200" b="1" dirty="0" err="1">
                <a:solidFill>
                  <a:schemeClr val="accent6"/>
                </a:solidFill>
              </a:rPr>
              <a:t>chuyển</a:t>
            </a:r>
            <a:r>
              <a:rPr lang="vi-VN" sz="2200" b="1" dirty="0">
                <a:solidFill>
                  <a:schemeClr val="accent6"/>
                </a:solidFill>
              </a:rPr>
              <a:t>.</a:t>
            </a:r>
            <a:endParaRPr lang="vi-VN" sz="22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200" b="1" dirty="0">
                <a:solidFill>
                  <a:schemeClr val="accent6"/>
                </a:solidFill>
              </a:rPr>
              <a:t>B. </a:t>
            </a:r>
            <a:r>
              <a:rPr lang="en-US" sz="2200" b="1" dirty="0" err="1">
                <a:solidFill>
                  <a:schemeClr val="accent6"/>
                </a:solidFill>
              </a:rPr>
              <a:t>Cơ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quan</a:t>
            </a:r>
            <a:r>
              <a:rPr lang="en-US" sz="2200" b="1" dirty="0">
                <a:solidFill>
                  <a:schemeClr val="accent6"/>
                </a:solidFill>
              </a:rPr>
              <a:t> di </a:t>
            </a:r>
            <a:r>
              <a:rPr lang="en-US" sz="2200" b="1" dirty="0" err="1">
                <a:solidFill>
                  <a:schemeClr val="accent6"/>
                </a:solidFill>
              </a:rPr>
              <a:t>chuyển</a:t>
            </a:r>
            <a:r>
              <a:rPr lang="en-US" sz="2200" b="1" dirty="0">
                <a:solidFill>
                  <a:schemeClr val="accent6"/>
                </a:solidFill>
              </a:rPr>
              <a:t>, </a:t>
            </a:r>
            <a:r>
              <a:rPr lang="en-US" sz="2200" b="1" dirty="0" err="1">
                <a:solidFill>
                  <a:schemeClr val="accent6"/>
                </a:solidFill>
              </a:rPr>
              <a:t>lớp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bao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phủ</a:t>
            </a:r>
            <a:r>
              <a:rPr lang="vi-VN" sz="2200" b="1" dirty="0">
                <a:solidFill>
                  <a:schemeClr val="accent6"/>
                </a:solidFill>
              </a:rPr>
              <a:t>.</a:t>
            </a:r>
            <a:endParaRPr lang="vi-VN" sz="22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200" b="1" dirty="0">
                <a:solidFill>
                  <a:schemeClr val="accent6"/>
                </a:solidFill>
              </a:rPr>
              <a:t>C. </a:t>
            </a:r>
            <a:r>
              <a:rPr lang="en-US" sz="2200" b="1" dirty="0" err="1">
                <a:solidFill>
                  <a:schemeClr val="accent6"/>
                </a:solidFill>
              </a:rPr>
              <a:t>Lớp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bao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phủ</a:t>
            </a:r>
            <a:r>
              <a:rPr lang="vi-VN" sz="2200" b="1" dirty="0">
                <a:solidFill>
                  <a:schemeClr val="accent6"/>
                </a:solidFill>
              </a:rPr>
              <a:t>.</a:t>
            </a:r>
            <a:endParaRPr lang="vi-VN" sz="22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200" b="1" dirty="0">
                <a:solidFill>
                  <a:schemeClr val="accent6"/>
                </a:solidFill>
              </a:rPr>
              <a:t>D. </a:t>
            </a:r>
            <a:r>
              <a:rPr lang="en-US" sz="2200" b="1" dirty="0" err="1">
                <a:solidFill>
                  <a:schemeClr val="accent6"/>
                </a:solidFill>
              </a:rPr>
              <a:t>Lớp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bao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phủ</a:t>
            </a:r>
            <a:r>
              <a:rPr lang="en-US" sz="2200" b="1" dirty="0">
                <a:solidFill>
                  <a:schemeClr val="accent6"/>
                </a:solidFill>
              </a:rPr>
              <a:t>, </a:t>
            </a:r>
            <a:r>
              <a:rPr lang="en-US" sz="2200" b="1" dirty="0" err="1">
                <a:solidFill>
                  <a:schemeClr val="accent6"/>
                </a:solidFill>
              </a:rPr>
              <a:t>đặc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điểm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bên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err="1">
                <a:solidFill>
                  <a:schemeClr val="accent6"/>
                </a:solidFill>
              </a:rPr>
              <a:t>ngoài</a:t>
            </a:r>
            <a:r>
              <a:rPr lang="vi-VN" sz="2400" b="1" dirty="0">
                <a:solidFill>
                  <a:schemeClr val="accent6"/>
                </a:solidFill>
              </a:rPr>
              <a:t>.</a:t>
            </a:r>
            <a:endParaRPr lang="vi-VN" sz="2400" b="1" dirty="0">
              <a:solidFill>
                <a:schemeClr val="accent6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0484" y="4704556"/>
            <a:ext cx="194151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375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376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378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380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6847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42370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B</a:t>
            </a:r>
            <a:endParaRPr lang="en-US" sz="9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3360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366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367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369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371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336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3362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3339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-99469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Oval 53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2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797418" y="1280840"/>
            <a:ext cx="8718182" cy="298636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chemeClr val="accent2"/>
                </a:solidFill>
              </a:rPr>
              <a:t>Sở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dụng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hợp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lí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động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vật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và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thực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vật</a:t>
            </a:r>
            <a:r>
              <a:rPr lang="en-US" sz="2200" b="1" dirty="0">
                <a:solidFill>
                  <a:schemeClr val="accent2"/>
                </a:solidFill>
              </a:rPr>
              <a:t>. </a:t>
            </a:r>
            <a:r>
              <a:rPr lang="en-US" sz="2200" b="1" dirty="0" err="1">
                <a:solidFill>
                  <a:schemeClr val="accent2"/>
                </a:solidFill>
              </a:rPr>
              <a:t>Chọn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đáp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án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sai</a:t>
            </a:r>
            <a:r>
              <a:rPr lang="en-US" sz="2200" b="1" dirty="0">
                <a:solidFill>
                  <a:schemeClr val="accent2"/>
                </a:solidFill>
              </a:rPr>
              <a:t>.</a:t>
            </a:r>
            <a:endParaRPr lang="vi-VN" sz="2200" b="1" dirty="0">
              <a:solidFill>
                <a:schemeClr val="accent2"/>
              </a:solidFill>
            </a:endParaRPr>
          </a:p>
          <a:p>
            <a:r>
              <a:rPr lang="en-AU" sz="2200" b="1" dirty="0">
                <a:solidFill>
                  <a:schemeClr val="accent2"/>
                </a:solidFill>
              </a:rPr>
              <a:t>A. </a:t>
            </a:r>
            <a:r>
              <a:rPr lang="en-US" sz="2200" b="1" dirty="0" err="1">
                <a:solidFill>
                  <a:schemeClr val="accent2"/>
                </a:solidFill>
              </a:rPr>
              <a:t>Không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lãng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phí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đồ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ăn</a:t>
            </a:r>
            <a:r>
              <a:rPr lang="en-US" sz="2200" b="1" dirty="0">
                <a:solidFill>
                  <a:schemeClr val="accent2"/>
                </a:solidFill>
              </a:rPr>
              <a:t>, </a:t>
            </a:r>
            <a:r>
              <a:rPr lang="en-US" sz="2200" b="1" dirty="0" err="1">
                <a:solidFill>
                  <a:schemeClr val="accent2"/>
                </a:solidFill>
              </a:rPr>
              <a:t>thức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uống</a:t>
            </a:r>
            <a:r>
              <a:rPr lang="vi-VN" sz="2200" b="1" dirty="0">
                <a:solidFill>
                  <a:schemeClr val="accent2"/>
                </a:solidFill>
              </a:rPr>
              <a:t>.</a:t>
            </a:r>
          </a:p>
          <a:p>
            <a:r>
              <a:rPr lang="en-AU" sz="2200" b="1" dirty="0">
                <a:solidFill>
                  <a:schemeClr val="accent2"/>
                </a:solidFill>
              </a:rPr>
              <a:t>B. </a:t>
            </a:r>
            <a:r>
              <a:rPr lang="en-US" sz="2200" b="1" dirty="0" err="1">
                <a:solidFill>
                  <a:schemeClr val="accent2"/>
                </a:solidFill>
              </a:rPr>
              <a:t>Không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sử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dụng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động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vật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hoang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dã</a:t>
            </a:r>
            <a:r>
              <a:rPr lang="vi-VN" sz="2200" b="1" dirty="0">
                <a:solidFill>
                  <a:schemeClr val="accent2"/>
                </a:solidFill>
              </a:rPr>
              <a:t>.</a:t>
            </a:r>
          </a:p>
          <a:p>
            <a:r>
              <a:rPr lang="en-AU" sz="2200" b="1" dirty="0">
                <a:solidFill>
                  <a:schemeClr val="accent2"/>
                </a:solidFill>
              </a:rPr>
              <a:t>C. </a:t>
            </a:r>
            <a:r>
              <a:rPr lang="en-US" sz="2200" b="1" dirty="0" err="1">
                <a:solidFill>
                  <a:schemeClr val="accent2"/>
                </a:solidFill>
              </a:rPr>
              <a:t>Thực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phẩm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thừa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đem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vứt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đi</a:t>
            </a:r>
            <a:r>
              <a:rPr lang="en-US" sz="2200" b="1" dirty="0">
                <a:solidFill>
                  <a:schemeClr val="accent2"/>
                </a:solidFill>
              </a:rPr>
              <a:t>.</a:t>
            </a:r>
            <a:endParaRPr lang="vi-VN" sz="2200" b="1" dirty="0">
              <a:solidFill>
                <a:schemeClr val="accent2"/>
              </a:solidFill>
            </a:endParaRPr>
          </a:p>
          <a:p>
            <a:r>
              <a:rPr lang="en-AU" sz="2200" b="1" dirty="0">
                <a:solidFill>
                  <a:schemeClr val="accent2"/>
                </a:solidFill>
              </a:rPr>
              <a:t>D. </a:t>
            </a:r>
            <a:r>
              <a:rPr lang="en-US" sz="2200" b="1" dirty="0" err="1">
                <a:solidFill>
                  <a:schemeClr val="accent2"/>
                </a:solidFill>
              </a:rPr>
              <a:t>Giữ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lại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cốc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nước</a:t>
            </a:r>
            <a:r>
              <a:rPr lang="en-US" sz="2200" b="1" dirty="0">
                <a:solidFill>
                  <a:schemeClr val="accent2"/>
                </a:solidFill>
              </a:rPr>
              <a:t> , chai </a:t>
            </a:r>
            <a:r>
              <a:rPr lang="en-US" sz="2200" b="1" dirty="0" err="1">
                <a:solidFill>
                  <a:schemeClr val="accent2"/>
                </a:solidFill>
              </a:rPr>
              <a:t>lọ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để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trồng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cây</a:t>
            </a:r>
            <a:r>
              <a:rPr lang="vi-VN" sz="2200" b="1" dirty="0">
                <a:solidFill>
                  <a:schemeClr val="accent2"/>
                </a:solidFill>
              </a:rPr>
              <a:t>.</a:t>
            </a:r>
            <a:endParaRPr lang="vi-VN" sz="2200" b="1" dirty="0">
              <a:solidFill>
                <a:schemeClr val="accent2"/>
              </a:solidFill>
            </a:endParaRPr>
          </a:p>
        </p:txBody>
      </p:sp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87" y="1196976"/>
            <a:ext cx="882720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1947" y="2691891"/>
            <a:ext cx="2964881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92184" y="2703038"/>
            <a:ext cx="3004190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8: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68528" y="4892597"/>
            <a:ext cx="1565429" cy="3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99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4400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402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404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4561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40084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C</a:t>
            </a:r>
            <a:endParaRPr lang="en-US" sz="9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4384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390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4391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393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395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4385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4386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4363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5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Oval 53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  <p:pic>
        <p:nvPicPr>
          <p:cNvPr id="65" name="Picture 3" descr="BAR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44" y="4109884"/>
            <a:ext cx="882720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86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64" grpId="0" animBg="1" autoUpdateAnimBg="0"/>
      <p:bldP spid="258058" grpId="0" animBg="1" autoUpdateAnimBg="0"/>
      <p:bldP spid="258140" grpId="0" animBg="1"/>
      <p:bldP spid="258141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9: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18609" y="4964905"/>
            <a:ext cx="1443036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47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448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0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2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6847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41608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C</a:t>
            </a:r>
            <a:endParaRPr lang="en-US" sz="9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6432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438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439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441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443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6433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6434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6411" name="Picture 6" descr="Bellcoll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" y="-92288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Oval 53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2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57550" y="1589088"/>
            <a:ext cx="1022350" cy="400110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4841E47-FC95-4342-A97B-0242AAE151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0868" y="1035050"/>
            <a:ext cx="5743575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1347866" y="1599820"/>
            <a:ext cx="1222375" cy="400110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5939" y="1620778"/>
            <a:ext cx="111522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7291843" y="1567681"/>
            <a:ext cx="156816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301696" y="2266362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689057" y="3093977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7703335" y="3480135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3288449" y="3644460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722394" y="3871882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301697" y="4129309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3288449" y="4579883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3313845" y="5200860"/>
            <a:ext cx="104946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339847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140" grpId="0" animBg="1"/>
      <p:bldP spid="258141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  <p:bldP spid="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6" grpId="0" animBg="1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3886201"/>
            <a:ext cx="82264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1196976"/>
            <a:ext cx="82264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6769" y="2520156"/>
            <a:ext cx="25463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63013" y="2525713"/>
            <a:ext cx="25463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10: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2208214" y="1366838"/>
            <a:ext cx="7845425" cy="25066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AU" sz="2300" b="1" dirty="0">
                <a:solidFill>
                  <a:schemeClr val="accent2"/>
                </a:solidFill>
              </a:rPr>
              <a:t>  </a:t>
            </a:r>
            <a:r>
              <a:rPr lang="en-US" sz="2300" b="1" dirty="0" err="1">
                <a:solidFill>
                  <a:schemeClr val="accent2"/>
                </a:solidFill>
              </a:rPr>
              <a:t>Chúng</a:t>
            </a:r>
            <a:r>
              <a:rPr lang="en-US" sz="2300" b="1" dirty="0">
                <a:solidFill>
                  <a:schemeClr val="accent2"/>
                </a:solidFill>
              </a:rPr>
              <a:t> ta </a:t>
            </a:r>
            <a:r>
              <a:rPr lang="en-US" sz="2300" b="1" dirty="0" err="1">
                <a:solidFill>
                  <a:schemeClr val="accent2"/>
                </a:solidFill>
              </a:rPr>
              <a:t>cần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làm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gì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để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bảo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vệ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cơ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quan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tiêu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hóa</a:t>
            </a:r>
            <a:r>
              <a:rPr lang="en-US" sz="2300" b="1" dirty="0">
                <a:solidFill>
                  <a:schemeClr val="accent2"/>
                </a:solidFill>
              </a:rPr>
              <a:t>?</a:t>
            </a:r>
            <a:endParaRPr lang="vi-VN" sz="2300" b="1" dirty="0">
              <a:solidFill>
                <a:schemeClr val="accent2"/>
              </a:solidFill>
            </a:endParaRPr>
          </a:p>
          <a:p>
            <a:r>
              <a:rPr lang="en-AU" sz="2300" b="1" dirty="0">
                <a:solidFill>
                  <a:schemeClr val="accent2"/>
                </a:solidFill>
              </a:rPr>
              <a:t>A. </a:t>
            </a:r>
            <a:r>
              <a:rPr lang="en-AU" sz="2300" b="1" dirty="0" err="1">
                <a:solidFill>
                  <a:schemeClr val="accent2"/>
                </a:solidFill>
              </a:rPr>
              <a:t>Ăn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nhiều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rau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xanh</a:t>
            </a:r>
            <a:r>
              <a:rPr lang="en-AU" sz="2300" b="1" dirty="0">
                <a:solidFill>
                  <a:schemeClr val="accent2"/>
                </a:solidFill>
              </a:rPr>
              <a:t>, </a:t>
            </a:r>
            <a:r>
              <a:rPr lang="en-AU" sz="2300" b="1" dirty="0" err="1">
                <a:solidFill>
                  <a:schemeClr val="accent2"/>
                </a:solidFill>
              </a:rPr>
              <a:t>hoa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quả</a:t>
            </a:r>
            <a:r>
              <a:rPr lang="vi-VN" sz="2300" b="1" dirty="0">
                <a:solidFill>
                  <a:schemeClr val="accent2"/>
                </a:solidFill>
              </a:rPr>
              <a:t>.</a:t>
            </a:r>
            <a:endParaRPr lang="vi-VN" sz="2300" b="1" dirty="0">
              <a:solidFill>
                <a:schemeClr val="accent2"/>
              </a:solidFill>
            </a:endParaRPr>
          </a:p>
          <a:p>
            <a:r>
              <a:rPr lang="en-AU" sz="2300" b="1" dirty="0">
                <a:solidFill>
                  <a:schemeClr val="accent2"/>
                </a:solidFill>
              </a:rPr>
              <a:t>B. </a:t>
            </a:r>
            <a:r>
              <a:rPr lang="en-AU" sz="2300" b="1" dirty="0" err="1">
                <a:solidFill>
                  <a:schemeClr val="accent2"/>
                </a:solidFill>
              </a:rPr>
              <a:t>Uống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nhiều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rượu</a:t>
            </a:r>
            <a:r>
              <a:rPr lang="en-AU" sz="2300" b="1" dirty="0">
                <a:solidFill>
                  <a:schemeClr val="accent2"/>
                </a:solidFill>
              </a:rPr>
              <a:t> </a:t>
            </a:r>
            <a:r>
              <a:rPr lang="en-AU" sz="2300" b="1" dirty="0" err="1">
                <a:solidFill>
                  <a:schemeClr val="accent2"/>
                </a:solidFill>
              </a:rPr>
              <a:t>bia</a:t>
            </a:r>
            <a:r>
              <a:rPr lang="vi-VN" sz="2300" b="1" dirty="0">
                <a:solidFill>
                  <a:schemeClr val="accent2"/>
                </a:solidFill>
              </a:rPr>
              <a:t>.</a:t>
            </a:r>
            <a:endParaRPr lang="vi-VN" sz="2300" b="1" dirty="0">
              <a:solidFill>
                <a:schemeClr val="accent2"/>
              </a:solidFill>
            </a:endParaRPr>
          </a:p>
          <a:p>
            <a:r>
              <a:rPr lang="en-AU" sz="2300" b="1" dirty="0">
                <a:solidFill>
                  <a:schemeClr val="accent2"/>
                </a:solidFill>
              </a:rPr>
              <a:t>C. </a:t>
            </a:r>
            <a:r>
              <a:rPr lang="en-US" sz="2300" b="1" dirty="0" err="1">
                <a:solidFill>
                  <a:schemeClr val="accent2"/>
                </a:solidFill>
              </a:rPr>
              <a:t>Ăn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đồ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ăn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dầu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mỡ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như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thịt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xiên</a:t>
            </a:r>
            <a:r>
              <a:rPr lang="en-US" sz="2300" b="1" dirty="0">
                <a:solidFill>
                  <a:schemeClr val="accent2"/>
                </a:solidFill>
              </a:rPr>
              <a:t>, ..</a:t>
            </a:r>
            <a:r>
              <a:rPr lang="vi-VN" sz="2300" b="1" dirty="0">
                <a:solidFill>
                  <a:schemeClr val="accent2"/>
                </a:solidFill>
              </a:rPr>
              <a:t>.</a:t>
            </a:r>
            <a:endParaRPr lang="vi-VN" sz="2300" b="1" dirty="0">
              <a:solidFill>
                <a:schemeClr val="accent2"/>
              </a:solidFill>
            </a:endParaRPr>
          </a:p>
          <a:p>
            <a:r>
              <a:rPr lang="en-US" sz="2300" b="1" dirty="0">
                <a:solidFill>
                  <a:schemeClr val="accent2"/>
                </a:solidFill>
              </a:rPr>
              <a:t>D. </a:t>
            </a:r>
            <a:r>
              <a:rPr lang="en-US" sz="2300" b="1" dirty="0" err="1">
                <a:solidFill>
                  <a:schemeClr val="accent2"/>
                </a:solidFill>
              </a:rPr>
              <a:t>Uống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nhiều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nước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ngọt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có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ga</a:t>
            </a:r>
            <a:r>
              <a:rPr lang="en-US" sz="2300" b="1" dirty="0">
                <a:solidFill>
                  <a:schemeClr val="accent2"/>
                </a:solidFill>
              </a:rPr>
              <a:t> .</a:t>
            </a:r>
            <a:endParaRPr lang="vi-VN" sz="2300" b="1" dirty="0">
              <a:solidFill>
                <a:schemeClr val="accent2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6682" y="4780757"/>
            <a:ext cx="17891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94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495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97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99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6847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40846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A</a:t>
            </a:r>
            <a:endParaRPr lang="en-US" sz="9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8479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485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8486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488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490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8480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8481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8459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87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08438"/>
            <a:ext cx="8829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96976"/>
            <a:ext cx="88296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8445" y="2610645"/>
            <a:ext cx="29749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54294" y="2605881"/>
            <a:ext cx="2971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11: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28801" y="1339850"/>
            <a:ext cx="8512175" cy="2668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600" b="1" dirty="0" err="1">
                <a:solidFill>
                  <a:schemeClr val="accent2"/>
                </a:solidFill>
              </a:rPr>
              <a:t>Cơ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quan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tuần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hoàn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có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những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bộ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phận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nào</a:t>
            </a:r>
            <a:r>
              <a:rPr lang="en-US" sz="2600" b="1" dirty="0">
                <a:solidFill>
                  <a:schemeClr val="accent2"/>
                </a:solidFill>
              </a:rPr>
              <a:t>?</a:t>
            </a:r>
            <a:r>
              <a:rPr lang="vi-VN" sz="2600" b="1" dirty="0">
                <a:solidFill>
                  <a:schemeClr val="accent2"/>
                </a:solidFill>
              </a:rPr>
              <a:t> </a:t>
            </a:r>
            <a:endParaRPr lang="vi-VN" sz="26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600" b="1" dirty="0">
                <a:solidFill>
                  <a:schemeClr val="accent2"/>
                </a:solidFill>
              </a:rPr>
              <a:t>A. </a:t>
            </a:r>
            <a:r>
              <a:rPr lang="en-US" sz="2600" b="1" dirty="0" err="1">
                <a:solidFill>
                  <a:schemeClr val="accent2"/>
                </a:solidFill>
              </a:rPr>
              <a:t>Máu</a:t>
            </a:r>
            <a:r>
              <a:rPr lang="en-US" sz="2600" b="1" dirty="0">
                <a:solidFill>
                  <a:schemeClr val="accent2"/>
                </a:solidFill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</a:rPr>
              <a:t>tim</a:t>
            </a:r>
            <a:r>
              <a:rPr lang="vi-VN" sz="2600" b="1" dirty="0">
                <a:solidFill>
                  <a:schemeClr val="accent2"/>
                </a:solidFill>
              </a:rPr>
              <a:t>.                   </a:t>
            </a:r>
            <a:endParaRPr lang="en-AU" sz="26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600" b="1" dirty="0">
                <a:solidFill>
                  <a:schemeClr val="accent2"/>
                </a:solidFill>
              </a:rPr>
              <a:t>B. </a:t>
            </a:r>
            <a:r>
              <a:rPr lang="en-US" sz="2600" b="1" dirty="0" err="1">
                <a:solidFill>
                  <a:schemeClr val="accent2"/>
                </a:solidFill>
              </a:rPr>
              <a:t>Các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mạch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máu</a:t>
            </a:r>
            <a:r>
              <a:rPr lang="en-US" sz="2600" b="1" dirty="0">
                <a:solidFill>
                  <a:schemeClr val="accent2"/>
                </a:solidFill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</a:rPr>
              <a:t>tim</a:t>
            </a:r>
            <a:r>
              <a:rPr lang="vi-VN" sz="2600" b="1" dirty="0">
                <a:solidFill>
                  <a:schemeClr val="accent2"/>
                </a:solidFill>
              </a:rPr>
              <a:t>. </a:t>
            </a:r>
            <a:endParaRPr lang="vi-VN" sz="26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600" b="1" dirty="0">
                <a:solidFill>
                  <a:schemeClr val="accent2"/>
                </a:solidFill>
              </a:rPr>
              <a:t>C. </a:t>
            </a:r>
            <a:r>
              <a:rPr lang="en-US" sz="2600" b="1" dirty="0" err="1">
                <a:solidFill>
                  <a:schemeClr val="accent2"/>
                </a:solidFill>
              </a:rPr>
              <a:t>Động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mạch</a:t>
            </a:r>
            <a:r>
              <a:rPr lang="en-US" sz="2600" b="1" dirty="0">
                <a:solidFill>
                  <a:schemeClr val="accent2"/>
                </a:solidFill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</a:rPr>
              <a:t>mao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mạch</a:t>
            </a:r>
            <a:r>
              <a:rPr lang="en-US" sz="2600" b="1" dirty="0">
                <a:solidFill>
                  <a:schemeClr val="accent2"/>
                </a:solidFill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</a:rPr>
              <a:t>tĩnh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mạch</a:t>
            </a:r>
            <a:r>
              <a:rPr lang="en-US" sz="2600" b="1" dirty="0">
                <a:solidFill>
                  <a:schemeClr val="accent2"/>
                </a:solidFill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</a:rPr>
              <a:t>tim</a:t>
            </a:r>
            <a:r>
              <a:rPr lang="vi-VN" sz="2600" b="1" dirty="0">
                <a:solidFill>
                  <a:schemeClr val="accent2"/>
                </a:solidFill>
              </a:rPr>
              <a:t>.                  </a:t>
            </a:r>
            <a:endParaRPr lang="en-AU" sz="26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600" b="1" dirty="0">
                <a:solidFill>
                  <a:schemeClr val="accent2"/>
                </a:solidFill>
              </a:rPr>
              <a:t>D. </a:t>
            </a:r>
            <a:r>
              <a:rPr lang="en-US" sz="2600" b="1" dirty="0">
                <a:solidFill>
                  <a:schemeClr val="accent2"/>
                </a:solidFill>
              </a:rPr>
              <a:t>Tim, </a:t>
            </a:r>
            <a:r>
              <a:rPr lang="en-US" sz="2600" b="1" dirty="0" err="1">
                <a:solidFill>
                  <a:schemeClr val="accent2"/>
                </a:solidFill>
              </a:rPr>
              <a:t>các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mao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mạch</a:t>
            </a:r>
            <a:r>
              <a:rPr lang="vi-VN" sz="2600" b="1" dirty="0">
                <a:solidFill>
                  <a:schemeClr val="accent2"/>
                </a:solidFill>
              </a:rPr>
              <a:t>.</a:t>
            </a:r>
            <a:endParaRPr lang="vi-VN" sz="2600" b="1" dirty="0">
              <a:solidFill>
                <a:schemeClr val="accent2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17801" y="4841876"/>
            <a:ext cx="1666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545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46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548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550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4561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38560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chemeClr val="accent2"/>
                </a:solidFill>
              </a:rPr>
              <a:t>B</a:t>
            </a:r>
            <a:endParaRPr lang="en-US" sz="9600" b="1" dirty="0">
              <a:solidFill>
                <a:schemeClr val="accent2"/>
              </a:solidFill>
            </a:endParaRP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20530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536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0537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539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541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053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20532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20507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32543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8" name="Group 51"/>
          <p:cNvGrpSpPr>
            <a:grpSpLocks/>
          </p:cNvGrpSpPr>
          <p:nvPr/>
        </p:nvGrpSpPr>
        <p:grpSpPr bwMode="auto">
          <a:xfrm>
            <a:off x="9906001" y="120650"/>
            <a:ext cx="633413" cy="622300"/>
            <a:chOff x="2721" y="1062"/>
            <a:chExt cx="399" cy="392"/>
          </a:xfrm>
        </p:grpSpPr>
        <p:sp>
          <p:nvSpPr>
            <p:cNvPr id="20528" name="Oval 5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9" name="Oval 5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75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7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84638"/>
            <a:ext cx="8677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96976"/>
            <a:ext cx="8677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1807" y="2642394"/>
            <a:ext cx="2879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05875" y="2574925"/>
            <a:ext cx="295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12: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2014539" y="1339850"/>
            <a:ext cx="8250237" cy="2744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300" b="1" dirty="0" err="1">
                <a:solidFill>
                  <a:schemeClr val="accent2"/>
                </a:solidFill>
              </a:rPr>
              <a:t>Cơ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quan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thần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kinh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gồm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những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bộ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phận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nào</a:t>
            </a:r>
            <a:r>
              <a:rPr lang="en-US" sz="2300" b="1" dirty="0">
                <a:solidFill>
                  <a:schemeClr val="accent2"/>
                </a:solidFill>
              </a:rPr>
              <a:t>?</a:t>
            </a:r>
            <a:endParaRPr lang="vi-VN" sz="2300" b="1" dirty="0">
              <a:solidFill>
                <a:schemeClr val="accent2"/>
              </a:solidFill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2300" b="1" dirty="0" err="1">
                <a:solidFill>
                  <a:schemeClr val="accent2"/>
                </a:solidFill>
              </a:rPr>
              <a:t>Hộp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sọ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não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các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dây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thần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kinh</a:t>
            </a:r>
            <a:r>
              <a:rPr lang="vi-VN" sz="2300" b="1" dirty="0">
                <a:solidFill>
                  <a:schemeClr val="accent2"/>
                </a:solidFill>
              </a:rPr>
              <a:t>.                   </a:t>
            </a:r>
            <a:endParaRPr lang="en-AU" sz="23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300" b="1" dirty="0">
                <a:solidFill>
                  <a:schemeClr val="accent2"/>
                </a:solidFill>
              </a:rPr>
              <a:t>B. </a:t>
            </a:r>
            <a:r>
              <a:rPr lang="en-US" sz="2300" b="1" dirty="0" err="1">
                <a:solidFill>
                  <a:schemeClr val="accent2"/>
                </a:solidFill>
              </a:rPr>
              <a:t>Não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các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dây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thần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kinh</a:t>
            </a:r>
            <a:r>
              <a:rPr lang="en-US" sz="2300" b="1" dirty="0">
                <a:solidFill>
                  <a:schemeClr val="accent2"/>
                </a:solidFill>
              </a:rPr>
              <a:t>.</a:t>
            </a:r>
            <a:endParaRPr lang="vi-VN" sz="23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300" b="1" dirty="0">
                <a:solidFill>
                  <a:schemeClr val="accent2"/>
                </a:solidFill>
              </a:rPr>
              <a:t>C. </a:t>
            </a:r>
            <a:r>
              <a:rPr lang="en-US" sz="2300" b="1" dirty="0" err="1">
                <a:solidFill>
                  <a:schemeClr val="accent2"/>
                </a:solidFill>
              </a:rPr>
              <a:t>Não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tủy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sống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các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dây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thần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kinh</a:t>
            </a:r>
            <a:r>
              <a:rPr lang="en-US" sz="2300" b="1" dirty="0">
                <a:solidFill>
                  <a:schemeClr val="accent2"/>
                </a:solidFill>
              </a:rPr>
              <a:t>.</a:t>
            </a:r>
            <a:r>
              <a:rPr lang="vi-VN" sz="2300" b="1" dirty="0">
                <a:solidFill>
                  <a:schemeClr val="accent2"/>
                </a:solidFill>
              </a:rPr>
              <a:t>                              </a:t>
            </a:r>
            <a:endParaRPr lang="en-AU" sz="23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vi-VN" sz="2300" b="1" dirty="0">
                <a:solidFill>
                  <a:schemeClr val="accent2"/>
                </a:solidFill>
              </a:rPr>
              <a:t>D. </a:t>
            </a:r>
            <a:r>
              <a:rPr lang="en-US" sz="2300" b="1" dirty="0" err="1">
                <a:solidFill>
                  <a:schemeClr val="accent2"/>
                </a:solidFill>
              </a:rPr>
              <a:t>Hộp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sọ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não</a:t>
            </a:r>
            <a:r>
              <a:rPr lang="en-US" sz="2300" b="1" dirty="0">
                <a:solidFill>
                  <a:schemeClr val="accent2"/>
                </a:solidFill>
              </a:rPr>
              <a:t>, </a:t>
            </a:r>
            <a:r>
              <a:rPr lang="en-US" sz="2300" b="1" dirty="0" err="1">
                <a:solidFill>
                  <a:schemeClr val="accent2"/>
                </a:solidFill>
              </a:rPr>
              <a:t>tủy</a:t>
            </a:r>
            <a:r>
              <a:rPr lang="en-US" sz="2300" b="1" dirty="0">
                <a:solidFill>
                  <a:schemeClr val="accent2"/>
                </a:solidFill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</a:rPr>
              <a:t>sống</a:t>
            </a:r>
            <a:r>
              <a:rPr lang="vi-VN" sz="2300" b="1" dirty="0">
                <a:solidFill>
                  <a:schemeClr val="accent2"/>
                </a:solidFill>
              </a:rPr>
              <a:t>. </a:t>
            </a:r>
            <a:endParaRPr lang="vi-VN" sz="2300" b="1" dirty="0">
              <a:solidFill>
                <a:schemeClr val="accent2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44788" y="4891088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569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70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572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574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4561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144964" y="4735514"/>
            <a:ext cx="3856037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0099"/>
                </a:solidFill>
              </a:rPr>
              <a:t>C</a:t>
            </a:r>
            <a:endParaRPr lang="en-US" sz="9600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21554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560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1561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563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565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1555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21556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21531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51"/>
          <p:cNvGrpSpPr>
            <a:grpSpLocks/>
          </p:cNvGrpSpPr>
          <p:nvPr/>
        </p:nvGrpSpPr>
        <p:grpSpPr bwMode="auto">
          <a:xfrm>
            <a:off x="9906001" y="120650"/>
            <a:ext cx="633413" cy="622300"/>
            <a:chOff x="2721" y="1062"/>
            <a:chExt cx="399" cy="392"/>
          </a:xfrm>
        </p:grpSpPr>
        <p:sp>
          <p:nvSpPr>
            <p:cNvPr id="21552" name="Oval 5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53" name="Oval 5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38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7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Ngược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Quay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nó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C3395-D90A-4E2C-A096-93E5BC0A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5B0A39F-8405-2669-6C36-20B2D3F62C4D}"/>
              </a:ext>
            </a:extLst>
          </p:cNvPr>
          <p:cNvSpPr/>
          <p:nvPr/>
        </p:nvSpPr>
        <p:spPr>
          <a:xfrm>
            <a:off x="1647371" y="212036"/>
            <a:ext cx="9073638" cy="49929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993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6EF1A-5723-4482-84AA-BE0F8F2FB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1069D-3B1F-4991-A4E8-C9DC4946D592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DBB8C-A8C5-1371-9ECD-290D9A93A2A3}"/>
              </a:ext>
            </a:extLst>
          </p:cNvPr>
          <p:cNvSpPr/>
          <p:nvPr/>
        </p:nvSpPr>
        <p:spPr>
          <a:xfrm>
            <a:off x="763667" y="535529"/>
            <a:ext cx="9497933" cy="4955108"/>
          </a:xfrm>
          <a:prstGeom prst="rect">
            <a:avLst/>
          </a:prstGeom>
        </p:spPr>
        <p:txBody>
          <a:bodyPr wrap="square" lIns="121827" tIns="60913" rIns="121827" bIns="60913">
            <a:spAutoFit/>
          </a:bodyPr>
          <a:lstStyle/>
          <a:p>
            <a:pPr marL="0" marR="0" lvl="0" indent="0" algn="just" defTabSz="12182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HS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nhưng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Đất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luôn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chúng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ta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cũng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theo.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vậy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tuy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ngồi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nhưng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đang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Trời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id="{2A891969-CECC-2740-A8E0-17F9D22F8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27" y="306137"/>
            <a:ext cx="1751063" cy="4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9A052-35E4-4E7F-9D56-56D9DC34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41A9FB-B568-480C-9F98-A4FAFA6C186C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DBB8C-A8C5-1371-9ECD-290D9A93A2A3}"/>
              </a:ext>
            </a:extLst>
          </p:cNvPr>
          <p:cNvSpPr/>
          <p:nvPr/>
        </p:nvSpPr>
        <p:spPr>
          <a:xfrm>
            <a:off x="789539" y="746073"/>
            <a:ext cx="9017069" cy="4493443"/>
          </a:xfrm>
          <a:prstGeom prst="rect">
            <a:avLst/>
          </a:prstGeom>
        </p:spPr>
        <p:txBody>
          <a:bodyPr wrap="square" lIns="121827" tIns="60913" rIns="121827" bIns="60913">
            <a:spAutoFit/>
          </a:bodyPr>
          <a:lstStyle/>
          <a:p>
            <a:pPr algn="just" defTabSz="12182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bốn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tây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bắc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. Khi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tây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trước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bắc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lưng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id="{2A891969-CECC-2740-A8E0-17F9D22F8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27" y="306137"/>
            <a:ext cx="1751063" cy="4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97B8A2-06E2-410E-823E-C253CD461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3443FD-ADC3-437A-ACFD-AB27D140D24F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34923-CD8C-462E-5996-C0196566E61A}"/>
              </a:ext>
            </a:extLst>
          </p:cNvPr>
          <p:cNvSpPr/>
          <p:nvPr/>
        </p:nvSpPr>
        <p:spPr>
          <a:xfrm>
            <a:off x="18992" y="0"/>
            <a:ext cx="12173008" cy="12627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H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oàn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sơ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đồ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sau: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858DD-3B57-4BFE-950B-E147655DE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5" y="1154817"/>
            <a:ext cx="8497539" cy="55539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43432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917B7-9287-4AEB-B37A-24A711B00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2518CC-C04B-41A3-AD20-27DC78F49E75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7D45E6-50EE-7AA9-4127-4C7116594B57}"/>
              </a:ext>
            </a:extLst>
          </p:cNvPr>
          <p:cNvSpPr/>
          <p:nvPr/>
        </p:nvSpPr>
        <p:spPr>
          <a:xfrm>
            <a:off x="1129697" y="1952147"/>
            <a:ext cx="9488557" cy="246490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39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B8B4A-3601-4A8D-A823-79816C6F1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50562F-9B19-4322-9519-9A48C8384D36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210118-D403-486D-8594-08B99B472E9E}"/>
              </a:ext>
            </a:extLst>
          </p:cNvPr>
          <p:cNvSpPr/>
          <p:nvPr/>
        </p:nvSpPr>
        <p:spPr>
          <a:xfrm>
            <a:off x="998806" y="1030355"/>
            <a:ext cx="10278835" cy="140473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ED75D4-862B-2F10-47C7-C3D8314484BF}"/>
              </a:ext>
            </a:extLst>
          </p:cNvPr>
          <p:cNvSpPr/>
          <p:nvPr/>
        </p:nvSpPr>
        <p:spPr>
          <a:xfrm>
            <a:off x="956582" y="3159304"/>
            <a:ext cx="10278835" cy="22926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97B8A2-06E2-410E-823E-C253CD461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3443FD-ADC3-437A-ACFD-AB27D140D24F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858DD-3B57-4BFE-950B-E147655DE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70" y="547382"/>
            <a:ext cx="9186857" cy="60044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34923-CD8C-462E-5996-C0196566E61A}"/>
              </a:ext>
            </a:extLst>
          </p:cNvPr>
          <p:cNvSpPr/>
          <p:nvPr/>
        </p:nvSpPr>
        <p:spPr>
          <a:xfrm>
            <a:off x="567632" y="1716258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Đới nóng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8A8448-FDBD-4063-9288-F3818A1EEE99}"/>
              </a:ext>
            </a:extLst>
          </p:cNvPr>
          <p:cNvSpPr/>
          <p:nvPr/>
        </p:nvSpPr>
        <p:spPr>
          <a:xfrm>
            <a:off x="567632" y="547382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Đới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ôn hoà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1A3935-9A39-461B-BBE6-53EA58866D68}"/>
              </a:ext>
            </a:extLst>
          </p:cNvPr>
          <p:cNvSpPr/>
          <p:nvPr/>
        </p:nvSpPr>
        <p:spPr>
          <a:xfrm>
            <a:off x="3099817" y="4600135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Đại dương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33D6A6-51AE-4E00-83F1-BEF006429AE5}"/>
              </a:ext>
            </a:extLst>
          </p:cNvPr>
          <p:cNvSpPr/>
          <p:nvPr/>
        </p:nvSpPr>
        <p:spPr>
          <a:xfrm>
            <a:off x="6279115" y="5778139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Đồi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71C47-172B-4A43-9912-8D5B345BE021}"/>
              </a:ext>
            </a:extLst>
          </p:cNvPr>
          <p:cNvSpPr/>
          <p:nvPr/>
        </p:nvSpPr>
        <p:spPr>
          <a:xfrm>
            <a:off x="7503004" y="4600135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Cao nguyên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15EA3-F963-481F-A181-E0A6EF72BC87}"/>
              </a:ext>
            </a:extLst>
          </p:cNvPr>
          <p:cNvSpPr/>
          <p:nvPr/>
        </p:nvSpPr>
        <p:spPr>
          <a:xfrm>
            <a:off x="9622748" y="427807"/>
            <a:ext cx="2197689" cy="152425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Trái Đất chuyển động quanh Mặt Trời.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2FCF52-4A06-4FCE-9856-B0738E48546B}"/>
              </a:ext>
            </a:extLst>
          </p:cNvPr>
          <p:cNvSpPr/>
          <p:nvPr/>
        </p:nvSpPr>
        <p:spPr>
          <a:xfrm>
            <a:off x="2176275" y="5465299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Sông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D1FD8-736E-46E7-BF2E-3F179C540172}"/>
              </a:ext>
            </a:extLst>
          </p:cNvPr>
          <p:cNvSpPr/>
          <p:nvPr/>
        </p:nvSpPr>
        <p:spPr>
          <a:xfrm>
            <a:off x="1251370" y="4572000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Hồ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8BEE01-9FED-475E-BF54-912E6CF2FE61}"/>
              </a:ext>
            </a:extLst>
          </p:cNvPr>
          <p:cNvSpPr/>
          <p:nvPr/>
        </p:nvSpPr>
        <p:spPr>
          <a:xfrm>
            <a:off x="567632" y="5536894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Suối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F7EBCB-A067-4CED-B214-387CF8AADC5E}"/>
              </a:ext>
            </a:extLst>
          </p:cNvPr>
          <p:cNvSpPr/>
          <p:nvPr/>
        </p:nvSpPr>
        <p:spPr>
          <a:xfrm>
            <a:off x="7947146" y="5778139"/>
            <a:ext cx="1486252" cy="7737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Núi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56707-AA11-4CB7-B0D9-48F9A0AED3D2}"/>
              </a:ext>
            </a:extLst>
          </p:cNvPr>
          <p:cNvSpPr/>
          <p:nvPr/>
        </p:nvSpPr>
        <p:spPr>
          <a:xfrm>
            <a:off x="5305315" y="5776"/>
            <a:ext cx="2197689" cy="152425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400" b="1" ker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Mặt Trăng chuyển động quanh Trái Đất.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02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69293-9EE4-465C-8106-D3B308F22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82419A-4733-42F6-BCF7-D5B134EAE88E}"/>
              </a:ext>
            </a:extLst>
          </p:cNvPr>
          <p:cNvSpPr/>
          <p:nvPr/>
        </p:nvSpPr>
        <p:spPr>
          <a:xfrm>
            <a:off x="299210" y="306137"/>
            <a:ext cx="11593580" cy="643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C40E2F4-9B52-89D6-9F1B-161AD9F03341}"/>
              </a:ext>
            </a:extLst>
          </p:cNvPr>
          <p:cNvSpPr/>
          <p:nvPr/>
        </p:nvSpPr>
        <p:spPr>
          <a:xfrm>
            <a:off x="1033671" y="808384"/>
            <a:ext cx="10429460" cy="508883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7BD49-A914-E041-70EB-1AA7282305A1}"/>
              </a:ext>
            </a:extLst>
          </p:cNvPr>
          <p:cNvSpPr txBox="1"/>
          <p:nvPr/>
        </p:nvSpPr>
        <p:spPr>
          <a:xfrm>
            <a:off x="1987825" y="1756104"/>
            <a:ext cx="9037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209345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shion Cute Mural Poster Background Material, Fashion Cute Mural Pictures  Download, Wall Painting, Kindergarten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1635" y="382024"/>
            <a:ext cx="9587341" cy="3046976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276">
              <a:defRPr/>
            </a:pP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93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44444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28954-C664-F49E-BF0A-5EC68CF2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5" name="圆角矩形 32">
            <a:extLst>
              <a:ext uri="{FF2B5EF4-FFF2-40B4-BE49-F238E27FC236}">
                <a16:creationId xmlns:a16="http://schemas.microsoft.com/office/drawing/2014/main" id="{74D555F6-ECE9-1FA9-74C0-21B26C9BD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43674" y="2313138"/>
            <a:ext cx="7596898" cy="1997605"/>
          </a:xfrm>
          <a:prstGeom prst="roundRect">
            <a:avLst/>
          </a:prstGeom>
          <a:solidFill>
            <a:srgbClr val="CBA4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kern="0" smtClean="0">
                <a:solidFill>
                  <a:prstClr val="white"/>
                </a:solidFill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ÔN TẬP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18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5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6078"/>
          <a:stretch>
            <a:fillRect/>
          </a:stretch>
        </p:blipFill>
        <p:spPr bwMode="auto">
          <a:xfrm>
            <a:off x="4660901" y="1603375"/>
            <a:ext cx="31591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969964"/>
            <a:ext cx="413861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8"/>
          <p:cNvSpPr>
            <a:spLocks noChangeArrowheads="1"/>
          </p:cNvSpPr>
          <p:nvPr/>
        </p:nvSpPr>
        <p:spPr bwMode="gray">
          <a:xfrm>
            <a:off x="9199563" y="6491288"/>
            <a:ext cx="1295400" cy="3048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49" name="Oval 9"/>
          <p:cNvSpPr>
            <a:spLocks noChangeArrowheads="1"/>
          </p:cNvSpPr>
          <p:nvPr/>
        </p:nvSpPr>
        <p:spPr bwMode="gray">
          <a:xfrm>
            <a:off x="9047164" y="5029200"/>
            <a:ext cx="1544637" cy="154463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255"/>
                  <a:invGamma/>
                </a:schemeClr>
              </a:gs>
            </a:gsLst>
            <a:path path="rect">
              <a:fillToRect l="100000" t="100000"/>
            </a:path>
          </a:gradFill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250" name="Oval 10"/>
          <p:cNvSpPr>
            <a:spLocks noChangeArrowheads="1"/>
          </p:cNvSpPr>
          <p:nvPr/>
        </p:nvSpPr>
        <p:spPr bwMode="gray">
          <a:xfrm>
            <a:off x="9080500" y="5065714"/>
            <a:ext cx="1473200" cy="1474787"/>
          </a:xfrm>
          <a:prstGeom prst="ellipse">
            <a:avLst/>
          </a:prstGeom>
          <a:gradFill rotWithShape="1">
            <a:gsLst>
              <a:gs pos="0">
                <a:schemeClr val="folHlink">
                  <a:alpha val="85001"/>
                </a:schemeClr>
              </a:gs>
              <a:gs pos="100000">
                <a:schemeClr val="folHlink">
                  <a:gamma/>
                  <a:shade val="63529"/>
                  <a:invGamma/>
                </a:schemeClr>
              </a:gs>
            </a:gsLst>
            <a:lin ang="2700000" scaled="1"/>
          </a:gradFill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251" name="Oval 11"/>
          <p:cNvSpPr>
            <a:spLocks noChangeArrowheads="1"/>
          </p:cNvSpPr>
          <p:nvPr/>
        </p:nvSpPr>
        <p:spPr bwMode="gray">
          <a:xfrm>
            <a:off x="9137651" y="5119688"/>
            <a:ext cx="1331913" cy="133191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2700000" scaled="1"/>
          </a:gradFill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04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31605" y="5070793"/>
            <a:ext cx="1075690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14"/>
          <p:cNvGrpSpPr>
            <a:grpSpLocks/>
          </p:cNvGrpSpPr>
          <p:nvPr/>
        </p:nvGrpSpPr>
        <p:grpSpPr bwMode="auto">
          <a:xfrm>
            <a:off x="7523164" y="5029200"/>
            <a:ext cx="1544637" cy="1766888"/>
            <a:chOff x="3024" y="2823"/>
            <a:chExt cx="973" cy="1113"/>
          </a:xfrm>
        </p:grpSpPr>
        <p:sp>
          <p:nvSpPr>
            <p:cNvPr id="4214" name="Oval 15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256" name="Oval 16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57" name="Oval 17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58" name="Oval 18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4218" name="Picture 19" descr="Picture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9" name="Text Box 20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3144" y="3213"/>
              <a:ext cx="7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Verdana" pitchFamily="34" charset="0"/>
                </a:rPr>
                <a:t>Cứu trợ </a:t>
              </a:r>
            </a:p>
          </p:txBody>
        </p:sp>
      </p:grpSp>
      <p:grpSp>
        <p:nvGrpSpPr>
          <p:cNvPr id="4106" name="Group 21"/>
          <p:cNvGrpSpPr>
            <a:grpSpLocks/>
          </p:cNvGrpSpPr>
          <p:nvPr/>
        </p:nvGrpSpPr>
        <p:grpSpPr bwMode="auto">
          <a:xfrm>
            <a:off x="3124200" y="5029200"/>
            <a:ext cx="1544638" cy="1766888"/>
            <a:chOff x="1776" y="2823"/>
            <a:chExt cx="973" cy="1113"/>
          </a:xfrm>
        </p:grpSpPr>
        <p:sp>
          <p:nvSpPr>
            <p:cNvPr id="4208" name="Oval 22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263" name="Oval 23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64" name="Oval 24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65" name="Oval 25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4212" name="Picture 2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3" name="Text Box 27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1937" y="3127"/>
              <a:ext cx="7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FF0000"/>
                  </a:solidFill>
                  <a:latin typeface="Verdana" pitchFamily="34" charset="0"/>
                </a:rPr>
                <a:t>Câu hỏi </a:t>
              </a:r>
            </a:p>
            <a:p>
              <a:pPr algn="ctr" eaLnBrk="1" hangingPunct="1"/>
              <a:r>
                <a:rPr lang="en-US" sz="1600" b="1">
                  <a:solidFill>
                    <a:srgbClr val="FF0000"/>
                  </a:solidFill>
                  <a:latin typeface="Verdana" pitchFamily="34" charset="0"/>
                </a:rPr>
                <a:t>phụ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4107" name="Group 28"/>
          <p:cNvGrpSpPr>
            <a:grpSpLocks/>
          </p:cNvGrpSpPr>
          <p:nvPr/>
        </p:nvGrpSpPr>
        <p:grpSpPr bwMode="auto">
          <a:xfrm>
            <a:off x="1579564" y="5014914"/>
            <a:ext cx="1544637" cy="1766887"/>
            <a:chOff x="555" y="2823"/>
            <a:chExt cx="973" cy="1113"/>
          </a:xfrm>
        </p:grpSpPr>
        <p:sp>
          <p:nvSpPr>
            <p:cNvPr id="4202" name="Oval 29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8FAF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270" name="Oval 3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71" name="Oval 3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72" name="Oval 3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4206" name="Picture 33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" name="Text Box 34">
              <a:hlinkClick r:id="" action="ppaction://noaction"/>
            </p:cNvPr>
            <p:cNvSpPr txBox="1">
              <a:spLocks noChangeArrowheads="1"/>
            </p:cNvSpPr>
            <p:nvPr/>
          </p:nvSpPr>
          <p:spPr bwMode="gray">
            <a:xfrm>
              <a:off x="605" y="3213"/>
              <a:ext cx="8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Verdana" pitchFamily="34" charset="0"/>
                </a:rPr>
                <a:t>Luật chơi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4108" name="Group 35"/>
          <p:cNvGrpSpPr>
            <a:grpSpLocks/>
          </p:cNvGrpSpPr>
          <p:nvPr/>
        </p:nvGrpSpPr>
        <p:grpSpPr bwMode="auto">
          <a:xfrm>
            <a:off x="4648200" y="4456114"/>
            <a:ext cx="2909004" cy="2706687"/>
            <a:chOff x="1872" y="1824"/>
            <a:chExt cx="2020" cy="1821"/>
          </a:xfrm>
        </p:grpSpPr>
        <p:sp>
          <p:nvSpPr>
            <p:cNvPr id="266276" name="AutoShape 36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77" name="AutoShape 37"/>
            <p:cNvSpPr>
              <a:spLocks noChangeArrowheads="1"/>
            </p:cNvSpPr>
            <p:nvPr/>
          </p:nvSpPr>
          <p:spPr bwMode="gray">
            <a:xfrm rot="5400000" flipH="1">
              <a:off x="3635" y="2494"/>
              <a:ext cx="309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278" name="AutoShape 38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96" name="Oval 3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97" name="Oval 40"/>
            <p:cNvSpPr>
              <a:spLocks noChangeArrowheads="1"/>
            </p:cNvSpPr>
            <p:nvPr/>
          </p:nvSpPr>
          <p:spPr bwMode="gray">
            <a:xfrm>
              <a:off x="2170" y="1915"/>
              <a:ext cx="1431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281" name="Oval 41"/>
            <p:cNvSpPr>
              <a:spLocks noChangeArrowheads="1"/>
            </p:cNvSpPr>
            <p:nvPr/>
          </p:nvSpPr>
          <p:spPr bwMode="gray">
            <a:xfrm>
              <a:off x="2255" y="2455"/>
              <a:ext cx="180" cy="34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99" name="Oval 42"/>
            <p:cNvSpPr>
              <a:spLocks noChangeArrowheads="1"/>
            </p:cNvSpPr>
            <p:nvPr/>
          </p:nvSpPr>
          <p:spPr bwMode="gray">
            <a:xfrm>
              <a:off x="2255" y="2457"/>
              <a:ext cx="180" cy="34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283" name="Oval 43"/>
            <p:cNvSpPr>
              <a:spLocks noChangeArrowheads="1"/>
            </p:cNvSpPr>
            <p:nvPr/>
          </p:nvSpPr>
          <p:spPr bwMode="gray">
            <a:xfrm>
              <a:off x="2337" y="2458"/>
              <a:ext cx="1096" cy="34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01" name="Oval 44"/>
            <p:cNvSpPr>
              <a:spLocks noChangeArrowheads="1"/>
            </p:cNvSpPr>
            <p:nvPr/>
          </p:nvSpPr>
          <p:spPr bwMode="gray">
            <a:xfrm>
              <a:off x="2337" y="2458"/>
              <a:ext cx="1096" cy="34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66285" name="Text Box 4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308601" y="5030789"/>
            <a:ext cx="1577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Bắt đầu</a:t>
            </a:r>
          </a:p>
        </p:txBody>
      </p:sp>
      <p:pic>
        <p:nvPicPr>
          <p:cNvPr id="266287" name="Picture 47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473701" y="1241426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1" name="Group 67"/>
          <p:cNvGrpSpPr>
            <a:grpSpLocks/>
          </p:cNvGrpSpPr>
          <p:nvPr/>
        </p:nvGrpSpPr>
        <p:grpSpPr bwMode="auto">
          <a:xfrm>
            <a:off x="2819400" y="3733800"/>
            <a:ext cx="1447800" cy="1219200"/>
            <a:chOff x="2721" y="1062"/>
            <a:chExt cx="399" cy="392"/>
          </a:xfrm>
        </p:grpSpPr>
        <p:sp>
          <p:nvSpPr>
            <p:cNvPr id="4191" name="Oval 6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92" name="Oval 69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113" name="Group 71"/>
          <p:cNvGrpSpPr>
            <a:grpSpLocks/>
          </p:cNvGrpSpPr>
          <p:nvPr/>
        </p:nvGrpSpPr>
        <p:grpSpPr bwMode="auto">
          <a:xfrm>
            <a:off x="8077200" y="3733801"/>
            <a:ext cx="1371600" cy="1331913"/>
            <a:chOff x="2721" y="1062"/>
            <a:chExt cx="399" cy="392"/>
          </a:xfrm>
        </p:grpSpPr>
        <p:sp>
          <p:nvSpPr>
            <p:cNvPr id="4189" name="Oval 7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90" name="Oval 73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4115" name="Text Box 8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245600" y="5352573"/>
            <a:ext cx="12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Rung chuông</a:t>
            </a:r>
          </a:p>
        </p:txBody>
      </p:sp>
      <p:sp useBgFill="1">
        <p:nvSpPr>
          <p:cNvPr id="75" name="AutoShape 4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762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1</a:t>
            </a:r>
          </a:p>
        </p:txBody>
      </p:sp>
      <p:sp useBgFill="1">
        <p:nvSpPr>
          <p:cNvPr id="77" name="AutoShape 4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63563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2</a:t>
            </a:r>
          </a:p>
        </p:txBody>
      </p:sp>
      <p:sp useBgFill="1">
        <p:nvSpPr>
          <p:cNvPr id="78" name="AutoShape 4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1052514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3</a:t>
            </a:r>
          </a:p>
        </p:txBody>
      </p:sp>
      <p:sp useBgFill="1">
        <p:nvSpPr>
          <p:cNvPr id="79" name="AutoShape 4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15240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4</a:t>
            </a:r>
          </a:p>
        </p:txBody>
      </p:sp>
      <p:sp useBgFill="1">
        <p:nvSpPr>
          <p:cNvPr id="81" name="AutoShape 4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2454276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6</a:t>
            </a:r>
          </a:p>
        </p:txBody>
      </p:sp>
      <p:sp useBgFill="1">
        <p:nvSpPr>
          <p:cNvPr id="86" name="AutoShape 4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762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7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 useBgFill="1">
        <p:nvSpPr>
          <p:cNvPr id="87" name="AutoShape 4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563563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8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 useBgFill="1">
        <p:nvSpPr>
          <p:cNvPr id="88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1052514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9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 useBgFill="1">
        <p:nvSpPr>
          <p:cNvPr id="89" name="AutoShape 4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15240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10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 useBgFill="1">
        <p:nvSpPr>
          <p:cNvPr id="91" name="AutoShape 4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2454276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12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164" name="WordArt 66"/>
          <p:cNvSpPr>
            <a:spLocks noChangeArrowheads="1" noChangeShapeType="1" noTextEdit="1"/>
          </p:cNvSpPr>
          <p:nvPr/>
        </p:nvSpPr>
        <p:spPr bwMode="auto">
          <a:xfrm>
            <a:off x="3195638" y="457200"/>
            <a:ext cx="6024562" cy="33226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+mj-lt"/>
                <a:ea typeface="+mj-lt"/>
                <a:cs typeface="+mj-lt"/>
              </a:rPr>
              <a:t>RUNG CHUÔNG VÀNG</a:t>
            </a:r>
          </a:p>
        </p:txBody>
      </p:sp>
      <p:pic>
        <p:nvPicPr>
          <p:cNvPr id="4165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14314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6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-147638"/>
            <a:ext cx="76200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764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7726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1" name="Picture 14" descr="glitter_star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9060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2" name="Picture 48" descr="Tweety[1]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2128838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Picture 49" descr="Tweety[1]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76464"/>
            <a:ext cx="1143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4" name="Picture 26" descr="star020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343151"/>
            <a:ext cx="9525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5" name="Picture 26" descr="star020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343151"/>
            <a:ext cx="952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6" name="AutoShape 4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19812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5</a:t>
            </a:r>
          </a:p>
        </p:txBody>
      </p:sp>
      <p:sp useBgFill="1">
        <p:nvSpPr>
          <p:cNvPr id="98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1993901"/>
            <a:ext cx="1066800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99"/>
                </a:solidFill>
              </a:rPr>
              <a:t>CÂU </a:t>
            </a:r>
            <a:r>
              <a:rPr lang="en-US" sz="1600" b="1" dirty="0">
                <a:solidFill>
                  <a:srgbClr val="000099"/>
                </a:solidFill>
              </a:rPr>
              <a:t>11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188" name="Oval 53">
            <a:hlinkClick r:id="" action="ppaction://noaction"/>
          </p:cNvPr>
          <p:cNvSpPr>
            <a:spLocks noChangeArrowheads="1"/>
          </p:cNvSpPr>
          <p:nvPr/>
        </p:nvSpPr>
        <p:spPr bwMode="gray">
          <a:xfrm rot="16525480">
            <a:off x="9798618" y="5859613"/>
            <a:ext cx="1098550" cy="1393326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AU" b="1" dirty="0">
                <a:solidFill>
                  <a:srgbClr val="FF0000"/>
                </a:solidFill>
              </a:rPr>
              <a:t>KẾT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197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6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2662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1216026"/>
            <a:ext cx="8593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2738" y="2655888"/>
            <a:ext cx="30353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12213" y="2614613"/>
            <a:ext cx="3025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80467" y="1439864"/>
            <a:ext cx="8330335" cy="273091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</a:rPr>
              <a:t>Thực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vật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có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những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bộ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phận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nào</a:t>
            </a:r>
            <a:r>
              <a:rPr lang="vi-VN" sz="2400" b="1" dirty="0">
                <a:solidFill>
                  <a:schemeClr val="accent6"/>
                </a:solidFill>
              </a:rPr>
              <a:t>?</a:t>
            </a:r>
            <a:endParaRPr lang="vi-VN" sz="24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400" b="1" dirty="0">
                <a:solidFill>
                  <a:schemeClr val="accent6"/>
                </a:solidFill>
              </a:rPr>
              <a:t>A</a:t>
            </a:r>
            <a:r>
              <a:rPr lang="vi-VN" sz="2400" b="1" dirty="0">
                <a:solidFill>
                  <a:schemeClr val="accent6"/>
                </a:solidFill>
              </a:rPr>
              <a:t>.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Rễ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thân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lá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cành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hoa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quả</a:t>
            </a:r>
            <a:r>
              <a:rPr lang="en-US" sz="2400" b="1" dirty="0">
                <a:solidFill>
                  <a:schemeClr val="accent6"/>
                </a:solidFill>
              </a:rPr>
              <a:t>.</a:t>
            </a:r>
            <a:endParaRPr lang="vi-VN" sz="24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400" b="1" dirty="0">
                <a:solidFill>
                  <a:schemeClr val="accent6"/>
                </a:solidFill>
              </a:rPr>
              <a:t>B</a:t>
            </a:r>
            <a:r>
              <a:rPr lang="vi-VN" sz="2400" b="1" dirty="0">
                <a:solidFill>
                  <a:schemeClr val="accent6"/>
                </a:solidFill>
              </a:rPr>
              <a:t>.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Rễ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thân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cành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hoa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quả</a:t>
            </a:r>
            <a:r>
              <a:rPr lang="vi-VN" sz="2400" b="1" dirty="0">
                <a:solidFill>
                  <a:schemeClr val="accent6"/>
                </a:solidFill>
              </a:rPr>
              <a:t>.</a:t>
            </a:r>
            <a:endParaRPr lang="vi-VN" sz="24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400" b="1" dirty="0">
                <a:solidFill>
                  <a:schemeClr val="accent6"/>
                </a:solidFill>
              </a:rPr>
              <a:t>C. </a:t>
            </a:r>
            <a:r>
              <a:rPr lang="en-US" sz="2400" b="1" dirty="0" err="1">
                <a:solidFill>
                  <a:schemeClr val="accent6"/>
                </a:solidFill>
              </a:rPr>
              <a:t>Rễ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thân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lá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hoa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quả</a:t>
            </a:r>
            <a:r>
              <a:rPr lang="vi-VN" sz="2400" b="1" dirty="0">
                <a:solidFill>
                  <a:schemeClr val="accent6"/>
                </a:solidFill>
              </a:rPr>
              <a:t>.</a:t>
            </a:r>
            <a:endParaRPr lang="en-US" sz="24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D. </a:t>
            </a:r>
            <a:r>
              <a:rPr lang="en-US" sz="2400" b="1" dirty="0" err="1">
                <a:solidFill>
                  <a:schemeClr val="accent6"/>
                </a:solidFill>
              </a:rPr>
              <a:t>Rễ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thân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lá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hoa</a:t>
            </a:r>
            <a:r>
              <a:rPr lang="en-US" sz="2400" b="1" dirty="0">
                <a:solidFill>
                  <a:schemeClr val="accent6"/>
                </a:solidFill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63045" y="5025232"/>
            <a:ext cx="14382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85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186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88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90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8371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3797300" y="4735514"/>
            <a:ext cx="4737100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9600" b="1" dirty="0"/>
              <a:t>C</a:t>
            </a:r>
            <a:endParaRPr lang="en-US" sz="9600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5170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76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77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79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81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517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5172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845676" y="64928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5147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18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8" name="Group 51"/>
          <p:cNvGrpSpPr>
            <a:grpSpLocks/>
          </p:cNvGrpSpPr>
          <p:nvPr/>
        </p:nvGrpSpPr>
        <p:grpSpPr bwMode="auto">
          <a:xfrm>
            <a:off x="9906001" y="120650"/>
            <a:ext cx="633413" cy="622300"/>
            <a:chOff x="2721" y="1062"/>
            <a:chExt cx="399" cy="392"/>
          </a:xfrm>
        </p:grpSpPr>
        <p:sp>
          <p:nvSpPr>
            <p:cNvPr id="5168" name="Oval 5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169" name="Oval 5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13" action="ppaction://hlinksldjump"/>
          </p:cNvPr>
          <p:cNvSpPr/>
          <p:nvPr/>
        </p:nvSpPr>
        <p:spPr>
          <a:xfrm>
            <a:off x="90170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512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7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38601"/>
            <a:ext cx="88630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196976"/>
            <a:ext cx="8847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13" y="2641601"/>
            <a:ext cx="27892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03507" y="2655094"/>
            <a:ext cx="28956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2: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28800" y="1379538"/>
            <a:ext cx="8534400" cy="26590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100" b="1" dirty="0" err="1">
                <a:solidFill>
                  <a:schemeClr val="accent6"/>
                </a:solidFill>
              </a:rPr>
              <a:t>Rễ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cây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có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chức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năng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gì</a:t>
            </a:r>
            <a:r>
              <a:rPr lang="vi-VN" sz="2100" b="1" dirty="0">
                <a:solidFill>
                  <a:schemeClr val="accent6"/>
                </a:solidFill>
              </a:rPr>
              <a:t>?</a:t>
            </a:r>
            <a:endParaRPr lang="vi-VN" sz="21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100" b="1" dirty="0">
                <a:solidFill>
                  <a:schemeClr val="accent6"/>
                </a:solidFill>
              </a:rPr>
              <a:t>A</a:t>
            </a:r>
            <a:r>
              <a:rPr lang="vi-VN" sz="2100" b="1" dirty="0">
                <a:solidFill>
                  <a:schemeClr val="accent6"/>
                </a:solidFill>
              </a:rPr>
              <a:t>.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Hút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nước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và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muối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khoáng</a:t>
            </a:r>
            <a:r>
              <a:rPr lang="en-US" sz="2100" b="1" dirty="0">
                <a:solidFill>
                  <a:schemeClr val="accent6"/>
                </a:solidFill>
              </a:rPr>
              <a:t>, </a:t>
            </a:r>
            <a:r>
              <a:rPr lang="en-US" sz="2100" b="1" dirty="0" err="1">
                <a:solidFill>
                  <a:schemeClr val="accent6"/>
                </a:solidFill>
              </a:rPr>
              <a:t>cắm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sâu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xuống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đất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giúp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câu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đứng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vững</a:t>
            </a:r>
            <a:r>
              <a:rPr lang="en-US" sz="2100" b="1" dirty="0">
                <a:solidFill>
                  <a:schemeClr val="accent6"/>
                </a:solidFill>
              </a:rPr>
              <a:t>.</a:t>
            </a:r>
            <a:endParaRPr lang="vi-VN" sz="21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100" b="1" dirty="0">
                <a:solidFill>
                  <a:schemeClr val="accent6"/>
                </a:solidFill>
              </a:rPr>
              <a:t>B</a:t>
            </a:r>
            <a:r>
              <a:rPr lang="vi-VN" sz="2100" b="1" dirty="0">
                <a:solidFill>
                  <a:schemeClr val="accent6"/>
                </a:solidFill>
              </a:rPr>
              <a:t>.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Giúp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cây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đứng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vững</a:t>
            </a:r>
            <a:r>
              <a:rPr lang="vi-VN" sz="2100" b="1" dirty="0">
                <a:solidFill>
                  <a:schemeClr val="accent6"/>
                </a:solidFill>
              </a:rPr>
              <a:t>.</a:t>
            </a:r>
            <a:endParaRPr lang="vi-VN" sz="21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100" b="1" dirty="0">
                <a:solidFill>
                  <a:schemeClr val="accent6"/>
                </a:solidFill>
              </a:rPr>
              <a:t>C</a:t>
            </a:r>
            <a:r>
              <a:rPr lang="en-AU" sz="2100" b="1" dirty="0">
                <a:solidFill>
                  <a:schemeClr val="accent6"/>
                </a:solidFill>
              </a:rPr>
              <a:t>. </a:t>
            </a:r>
            <a:r>
              <a:rPr lang="en-AU" sz="2100" b="1" dirty="0" err="1">
                <a:solidFill>
                  <a:schemeClr val="accent6"/>
                </a:solidFill>
              </a:rPr>
              <a:t>Vận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chuyển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các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chất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dinh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dưỡng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đi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nuôi</a:t>
            </a:r>
            <a:r>
              <a:rPr lang="en-AU" sz="2100" b="1" dirty="0">
                <a:solidFill>
                  <a:schemeClr val="accent6"/>
                </a:solidFill>
              </a:rPr>
              <a:t> </a:t>
            </a:r>
            <a:r>
              <a:rPr lang="en-AU" sz="2100" b="1" dirty="0" err="1">
                <a:solidFill>
                  <a:schemeClr val="accent6"/>
                </a:solidFill>
              </a:rPr>
              <a:t>cây</a:t>
            </a:r>
            <a:r>
              <a:rPr lang="vi-VN" sz="2100" b="1" dirty="0">
                <a:solidFill>
                  <a:schemeClr val="accent6"/>
                </a:solidFill>
              </a:rPr>
              <a:t>.</a:t>
            </a:r>
            <a:endParaRPr lang="vi-VN" sz="21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100" b="1" dirty="0">
                <a:solidFill>
                  <a:schemeClr val="accent6"/>
                </a:solidFill>
              </a:rPr>
              <a:t>D</a:t>
            </a:r>
            <a:r>
              <a:rPr lang="en-AU" sz="2100" b="1" dirty="0">
                <a:solidFill>
                  <a:schemeClr val="accent6"/>
                </a:solidFill>
              </a:rPr>
              <a:t>. </a:t>
            </a:r>
            <a:r>
              <a:rPr lang="en-AU" sz="2100" b="1" dirty="0" err="1">
                <a:solidFill>
                  <a:schemeClr val="accent6"/>
                </a:solidFill>
              </a:rPr>
              <a:t>Cả</a:t>
            </a:r>
            <a:r>
              <a:rPr lang="en-AU" sz="2100" b="1" dirty="0">
                <a:solidFill>
                  <a:schemeClr val="accent6"/>
                </a:solidFill>
              </a:rPr>
              <a:t> A </a:t>
            </a:r>
            <a:r>
              <a:rPr lang="en-AU" sz="2100" b="1" dirty="0" err="1">
                <a:solidFill>
                  <a:schemeClr val="accent6"/>
                </a:solidFill>
              </a:rPr>
              <a:t>và</a:t>
            </a:r>
            <a:r>
              <a:rPr lang="en-AU" sz="2100" b="1" dirty="0">
                <a:solidFill>
                  <a:schemeClr val="accent6"/>
                </a:solidFill>
              </a:rPr>
              <a:t> C</a:t>
            </a:r>
            <a:r>
              <a:rPr lang="vi-VN" sz="2200" b="1" dirty="0">
                <a:solidFill>
                  <a:schemeClr val="accent6"/>
                </a:solidFill>
              </a:rPr>
              <a:t>.</a:t>
            </a:r>
            <a:endParaRPr lang="vi-VN" sz="2200" b="1" dirty="0">
              <a:solidFill>
                <a:schemeClr val="accent6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17801" y="4841876"/>
            <a:ext cx="1666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33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234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36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38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50657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3748088" y="4735514"/>
            <a:ext cx="4965700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AU" sz="9600" b="1" dirty="0"/>
              <a:t>A</a:t>
            </a:r>
            <a:endParaRPr lang="en-US" sz="9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7218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24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25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27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229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721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7220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7195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31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6" name="Group 51"/>
          <p:cNvGrpSpPr>
            <a:grpSpLocks/>
          </p:cNvGrpSpPr>
          <p:nvPr/>
        </p:nvGrpSpPr>
        <p:grpSpPr bwMode="auto">
          <a:xfrm>
            <a:off x="9906001" y="120650"/>
            <a:ext cx="633413" cy="622300"/>
            <a:chOff x="2721" y="1062"/>
            <a:chExt cx="399" cy="392"/>
          </a:xfrm>
        </p:grpSpPr>
        <p:sp>
          <p:nvSpPr>
            <p:cNvPr id="7216" name="Oval 52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2721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7217" name="Oval 53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744" y="1074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08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7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1" y="4029159"/>
            <a:ext cx="8658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96976"/>
            <a:ext cx="8813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3334" y="2682917"/>
            <a:ext cx="2871871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73304" y="2678949"/>
            <a:ext cx="2916321" cy="1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AU" sz="2400" b="1" dirty="0" err="1">
                <a:solidFill>
                  <a:srgbClr val="FF3300"/>
                </a:solidFill>
              </a:rPr>
              <a:t>Câu</a:t>
            </a:r>
            <a:r>
              <a:rPr lang="en-AU" sz="2400" b="1" dirty="0">
                <a:solidFill>
                  <a:srgbClr val="FF3300"/>
                </a:solidFill>
              </a:rPr>
              <a:t> </a:t>
            </a:r>
            <a:r>
              <a:rPr lang="en-AU" sz="2400" b="1" dirty="0">
                <a:solidFill>
                  <a:srgbClr val="FF3300"/>
                </a:solidFill>
              </a:rPr>
              <a:t>3: </a:t>
            </a:r>
            <a:endParaRPr lang="en-US" sz="2400" b="1" dirty="0">
              <a:solidFill>
                <a:srgbClr val="FF3300"/>
              </a:solidFill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70412" y="1344731"/>
            <a:ext cx="8543131" cy="2668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6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600" b="1" dirty="0" err="1">
                <a:solidFill>
                  <a:schemeClr val="accent6"/>
                </a:solidFill>
              </a:rPr>
              <a:t>Lá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</a:rPr>
              <a:t>cây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</a:rPr>
              <a:t>có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</a:rPr>
              <a:t>chức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</a:rPr>
              <a:t>năng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</a:rPr>
              <a:t>gì</a:t>
            </a:r>
            <a:r>
              <a:rPr lang="en-US" sz="2600" b="1" dirty="0">
                <a:solidFill>
                  <a:schemeClr val="accent6"/>
                </a:solidFill>
              </a:rPr>
              <a:t>?</a:t>
            </a:r>
            <a:endParaRPr lang="en-US" sz="26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600" b="1" dirty="0">
                <a:solidFill>
                  <a:schemeClr val="accent6"/>
                </a:solidFill>
              </a:rPr>
              <a:t>A. </a:t>
            </a:r>
            <a:r>
              <a:rPr lang="en-AU" sz="2600" b="1" dirty="0" err="1">
                <a:solidFill>
                  <a:schemeClr val="accent6"/>
                </a:solidFill>
              </a:rPr>
              <a:t>Hít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các-bô-níc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thải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ra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oxi</a:t>
            </a:r>
            <a:r>
              <a:rPr lang="en-AU" sz="2600" b="1" dirty="0">
                <a:solidFill>
                  <a:schemeClr val="accent6"/>
                </a:solidFill>
              </a:rPr>
              <a:t>; </a:t>
            </a:r>
            <a:r>
              <a:rPr lang="en-AU" sz="2600" b="1" dirty="0" err="1">
                <a:solidFill>
                  <a:schemeClr val="accent6"/>
                </a:solidFill>
              </a:rPr>
              <a:t>hô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hấp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thoát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hơi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nước</a:t>
            </a:r>
            <a:r>
              <a:rPr lang="en-AU" sz="2600" b="1" dirty="0">
                <a:solidFill>
                  <a:schemeClr val="accent6"/>
                </a:solidFill>
              </a:rPr>
              <a:t>. </a:t>
            </a:r>
            <a:endParaRPr lang="en-AU" sz="26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600" b="1" dirty="0">
                <a:solidFill>
                  <a:schemeClr val="accent6"/>
                </a:solidFill>
              </a:rPr>
              <a:t>B</a:t>
            </a:r>
            <a:r>
              <a:rPr lang="en-AU" sz="2600" b="1" dirty="0">
                <a:solidFill>
                  <a:schemeClr val="accent6"/>
                </a:solidFill>
              </a:rPr>
              <a:t>. </a:t>
            </a:r>
            <a:r>
              <a:rPr lang="en-AU" sz="2600" b="1" dirty="0" err="1">
                <a:solidFill>
                  <a:schemeClr val="accent6"/>
                </a:solidFill>
              </a:rPr>
              <a:t>Quang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hợp</a:t>
            </a:r>
            <a:r>
              <a:rPr lang="en-AU" sz="2600" b="1" dirty="0">
                <a:solidFill>
                  <a:schemeClr val="accent6"/>
                </a:solidFill>
              </a:rPr>
              <a:t>; </a:t>
            </a:r>
            <a:r>
              <a:rPr lang="en-AU" sz="2600" b="1" dirty="0" err="1">
                <a:solidFill>
                  <a:schemeClr val="accent6"/>
                </a:solidFill>
              </a:rPr>
              <a:t>Hít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oxi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thải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ra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các-bô-níc</a:t>
            </a:r>
            <a:endParaRPr lang="en-AU" sz="26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600" b="1" dirty="0">
                <a:solidFill>
                  <a:schemeClr val="accent6"/>
                </a:solidFill>
              </a:rPr>
              <a:t>C. </a:t>
            </a:r>
            <a:r>
              <a:rPr lang="en-AU" sz="2600" b="1" dirty="0" err="1">
                <a:solidFill>
                  <a:schemeClr val="accent6"/>
                </a:solidFill>
              </a:rPr>
              <a:t>Hít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các-bô-níc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thải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ra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oxi</a:t>
            </a:r>
            <a:r>
              <a:rPr lang="en-AU" sz="2600" b="1" dirty="0">
                <a:solidFill>
                  <a:schemeClr val="accent6"/>
                </a:solidFill>
              </a:rPr>
              <a:t>; </a:t>
            </a:r>
            <a:r>
              <a:rPr lang="en-AU" sz="2600" b="1" dirty="0" err="1">
                <a:solidFill>
                  <a:schemeClr val="accent6"/>
                </a:solidFill>
              </a:rPr>
              <a:t>Hít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oxi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thải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ra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khí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các-bô-níc</a:t>
            </a:r>
            <a:r>
              <a:rPr lang="en-AU" sz="2600" b="1" dirty="0">
                <a:solidFill>
                  <a:schemeClr val="accent6"/>
                </a:solidFill>
              </a:rPr>
              <a:t>.</a:t>
            </a:r>
            <a:endParaRPr lang="en-AU" sz="26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AU" sz="2600" b="1" dirty="0">
                <a:solidFill>
                  <a:schemeClr val="accent6"/>
                </a:solidFill>
              </a:rPr>
              <a:t>D. </a:t>
            </a:r>
            <a:r>
              <a:rPr lang="en-AU" sz="2600" b="1" dirty="0" err="1">
                <a:solidFill>
                  <a:schemeClr val="accent6"/>
                </a:solidFill>
              </a:rPr>
              <a:t>Quang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hợp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hô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hấp</a:t>
            </a:r>
            <a:r>
              <a:rPr lang="en-AU" sz="2600" b="1" dirty="0">
                <a:solidFill>
                  <a:schemeClr val="accent6"/>
                </a:solidFill>
              </a:rPr>
              <a:t>, </a:t>
            </a:r>
            <a:r>
              <a:rPr lang="en-AU" sz="2600" b="1" dirty="0" err="1">
                <a:solidFill>
                  <a:schemeClr val="accent6"/>
                </a:solidFill>
              </a:rPr>
              <a:t>thoát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hơi</a:t>
            </a:r>
            <a:r>
              <a:rPr lang="en-AU" sz="2600" b="1" dirty="0">
                <a:solidFill>
                  <a:schemeClr val="accent6"/>
                </a:solidFill>
              </a:rPr>
              <a:t> </a:t>
            </a:r>
            <a:r>
              <a:rPr lang="en-AU" sz="2600" b="1" dirty="0" err="1">
                <a:solidFill>
                  <a:schemeClr val="accent6"/>
                </a:solidFill>
              </a:rPr>
              <a:t>nước</a:t>
            </a:r>
            <a:r>
              <a:rPr lang="en-AU" sz="2600" b="1" dirty="0">
                <a:solidFill>
                  <a:schemeClr val="accent6"/>
                </a:solidFill>
              </a:rPr>
              <a:t>.	</a:t>
            </a:r>
          </a:p>
          <a:p>
            <a:pPr>
              <a:defRPr/>
            </a:pPr>
            <a:endParaRPr lang="en-AU" sz="2600" b="1" dirty="0">
              <a:solidFill>
                <a:schemeClr val="accent6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4848" y="4885548"/>
            <a:ext cx="1646154" cy="2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03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304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06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08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7609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3797300" y="4735514"/>
            <a:ext cx="4660900" cy="1273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9600" b="1" dirty="0"/>
              <a:t>D</a:t>
            </a:r>
            <a:endParaRPr lang="en-US" sz="9600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754314" y="4592638"/>
            <a:ext cx="1436687" cy="1585912"/>
            <a:chOff x="-3" y="2581"/>
            <a:chExt cx="905" cy="999"/>
          </a:xfrm>
        </p:grpSpPr>
        <p:grpSp>
          <p:nvGrpSpPr>
            <p:cNvPr id="10288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94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95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97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99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028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0290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0267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6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Oval 53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553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4237038"/>
            <a:ext cx="89487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1" name="Picture 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196976"/>
            <a:ext cx="8948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65500" y="-457200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390901" y="114301"/>
            <a:ext cx="411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4" name="Picture 6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13920" y="654845"/>
            <a:ext cx="365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7338" y="2695577"/>
            <a:ext cx="289719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55894" y="2701132"/>
            <a:ext cx="2897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7" name="Picture 9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85076" y="941388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202239" y="288926"/>
            <a:ext cx="4935537" cy="5572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VNI-Avo" pitchFamily="2" charset="0"/>
              </a:rPr>
              <a:t>Caâu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VNI-Avo" pitchFamily="2" charset="0"/>
              </a:rPr>
              <a:t>4:</a:t>
            </a:r>
            <a:endParaRPr lang="en-US" sz="24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pic>
        <p:nvPicPr>
          <p:cNvPr id="258060" name="Picture 12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152401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1" name="Picture 1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1" y="846139"/>
            <a:ext cx="5027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2" name="Picture 14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6807" y="505620"/>
            <a:ext cx="639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3" name="Picture 15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2657" y="507207"/>
            <a:ext cx="6397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4" name="Rectangle 16" descr="Nen06"/>
          <p:cNvSpPr>
            <a:spLocks noChangeArrowheads="1"/>
          </p:cNvSpPr>
          <p:nvPr/>
        </p:nvSpPr>
        <p:spPr bwMode="auto">
          <a:xfrm>
            <a:off x="1828801" y="1381126"/>
            <a:ext cx="8588375" cy="28559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50000"/>
              </a:lnSpc>
              <a:defRPr/>
            </a:pPr>
            <a:r>
              <a:rPr lang="en-US" sz="2600" b="1" dirty="0" err="1">
                <a:solidFill>
                  <a:srgbClr val="000099"/>
                </a:solidFill>
              </a:rPr>
              <a:t>Điền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tiếp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vài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chỗ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chấm</a:t>
            </a:r>
            <a:r>
              <a:rPr lang="en-US" sz="2600" b="1" dirty="0">
                <a:solidFill>
                  <a:srgbClr val="000099"/>
                </a:solidFill>
              </a:rPr>
              <a:t>: …….. </a:t>
            </a:r>
            <a:r>
              <a:rPr lang="en-US" sz="2600" b="1" dirty="0" err="1">
                <a:solidFill>
                  <a:srgbClr val="000099"/>
                </a:solidFill>
              </a:rPr>
              <a:t>có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chức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năng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tạo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quả</a:t>
            </a:r>
            <a:r>
              <a:rPr lang="en-US" sz="2600" b="1" dirty="0">
                <a:solidFill>
                  <a:srgbClr val="000099"/>
                </a:solidFill>
              </a:rPr>
              <a:t>. </a:t>
            </a:r>
          </a:p>
          <a:p>
            <a:pPr>
              <a:lnSpc>
                <a:spcPct val="250000"/>
              </a:lnSpc>
              <a:defRPr/>
            </a:pPr>
            <a:r>
              <a:rPr lang="en-US" sz="2600" b="1" dirty="0">
                <a:solidFill>
                  <a:srgbClr val="000099"/>
                </a:solidFill>
              </a:rPr>
              <a:t>…….. </a:t>
            </a:r>
            <a:r>
              <a:rPr lang="en-US" sz="2600" b="1" dirty="0" err="1">
                <a:solidFill>
                  <a:srgbClr val="000099"/>
                </a:solidFill>
              </a:rPr>
              <a:t>có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chứa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hạt</a:t>
            </a:r>
            <a:r>
              <a:rPr lang="en-US" sz="2600" b="1" dirty="0">
                <a:solidFill>
                  <a:srgbClr val="000099"/>
                </a:solidFill>
              </a:rPr>
              <a:t>. </a:t>
            </a:r>
            <a:r>
              <a:rPr lang="en-US" sz="2600" b="1" dirty="0" err="1">
                <a:solidFill>
                  <a:srgbClr val="000099"/>
                </a:solidFill>
              </a:rPr>
              <a:t>Khi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gặp</a:t>
            </a:r>
            <a:r>
              <a:rPr lang="en-US" sz="2600" b="1" dirty="0">
                <a:solidFill>
                  <a:srgbClr val="000099"/>
                </a:solidFill>
              </a:rPr>
              <a:t> …………... </a:t>
            </a:r>
            <a:r>
              <a:rPr lang="en-US" sz="2600" b="1" dirty="0" err="1">
                <a:solidFill>
                  <a:srgbClr val="000099"/>
                </a:solidFill>
              </a:rPr>
              <a:t>thuận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lợi</a:t>
            </a:r>
            <a:r>
              <a:rPr lang="en-US" sz="2600" b="1" dirty="0">
                <a:solidFill>
                  <a:srgbClr val="000099"/>
                </a:solidFill>
              </a:rPr>
              <a:t>, ……. </a:t>
            </a:r>
            <a:r>
              <a:rPr lang="en-US" sz="2600" b="1" dirty="0" err="1">
                <a:solidFill>
                  <a:srgbClr val="000099"/>
                </a:solidFill>
              </a:rPr>
              <a:t>sẽ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mọc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thành</a:t>
            </a:r>
            <a:r>
              <a:rPr lang="en-US" sz="2600" b="1" dirty="0">
                <a:solidFill>
                  <a:srgbClr val="000099"/>
                </a:solidFill>
              </a:rPr>
              <a:t> ……………., </a:t>
            </a:r>
            <a:r>
              <a:rPr lang="en-US" sz="2600" b="1" dirty="0" err="1">
                <a:solidFill>
                  <a:srgbClr val="000099"/>
                </a:solidFill>
              </a:rPr>
              <a:t>duy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trì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nòi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giống</a:t>
            </a:r>
            <a:endParaRPr lang="vi-VN" sz="2600" b="1" dirty="0">
              <a:solidFill>
                <a:srgbClr val="000099"/>
              </a:solidFill>
            </a:endParaRPr>
          </a:p>
        </p:txBody>
      </p:sp>
      <p:pic>
        <p:nvPicPr>
          <p:cNvPr id="258101" name="Picture 53" descr="BAR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98788" y="4989486"/>
            <a:ext cx="1438276" cy="29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2983" y="5121908"/>
            <a:ext cx="274774" cy="546559"/>
            <a:chOff x="1872" y="723"/>
            <a:chExt cx="2015" cy="3624"/>
          </a:xfrm>
        </p:grpSpPr>
        <p:sp>
          <p:nvSpPr>
            <p:cNvPr id="258103" name="AutoShape 55"/>
            <p:cNvSpPr>
              <a:spLocks noChangeArrowheads="1"/>
            </p:cNvSpPr>
            <p:nvPr/>
          </p:nvSpPr>
          <p:spPr bwMode="gray">
            <a:xfrm rot="16200000" flipH="1">
              <a:off x="1824" y="2524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4" name="AutoShape 5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5" cy="2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8105" name="AutoShape 57"/>
            <p:cNvSpPr>
              <a:spLocks noChangeArrowheads="1"/>
            </p:cNvSpPr>
            <p:nvPr/>
          </p:nvSpPr>
          <p:spPr bwMode="gray">
            <a:xfrm rot="10800000" flipH="1">
              <a:off x="2722" y="3245"/>
              <a:ext cx="314" cy="21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327" name="Oval 58"/>
            <p:cNvSpPr>
              <a:spLocks noChangeArrowheads="1"/>
            </p:cNvSpPr>
            <p:nvPr/>
          </p:nvSpPr>
          <p:spPr bwMode="gray">
            <a:xfrm>
              <a:off x="2082" y="1824"/>
              <a:ext cx="1607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1328" name="Oval 59"/>
            <p:cNvSpPr>
              <a:spLocks noChangeArrowheads="1"/>
            </p:cNvSpPr>
            <p:nvPr/>
          </p:nvSpPr>
          <p:spPr bwMode="gray">
            <a:xfrm>
              <a:off x="2175" y="1919"/>
              <a:ext cx="1420" cy="142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08" name="Oval 60"/>
            <p:cNvSpPr>
              <a:spLocks noChangeArrowheads="1"/>
            </p:cNvSpPr>
            <p:nvPr/>
          </p:nvSpPr>
          <p:spPr bwMode="gray">
            <a:xfrm>
              <a:off x="1932" y="723"/>
              <a:ext cx="1905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ex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330" name="Oval 61"/>
            <p:cNvSpPr>
              <a:spLocks noChangeArrowheads="1"/>
            </p:cNvSpPr>
            <p:nvPr/>
          </p:nvSpPr>
          <p:spPr bwMode="gray">
            <a:xfrm>
              <a:off x="1932" y="902"/>
              <a:ext cx="1905" cy="34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8110" name="Oval 62"/>
            <p:cNvSpPr>
              <a:spLocks noChangeArrowheads="1"/>
            </p:cNvSpPr>
            <p:nvPr/>
          </p:nvSpPr>
          <p:spPr bwMode="gray">
            <a:xfrm>
              <a:off x="2338" y="724"/>
              <a:ext cx="1094" cy="3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ex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332" name="Oval 63"/>
            <p:cNvSpPr>
              <a:spLocks noChangeArrowheads="1"/>
            </p:cNvSpPr>
            <p:nvPr/>
          </p:nvSpPr>
          <p:spPr bwMode="gray">
            <a:xfrm>
              <a:off x="2338" y="903"/>
              <a:ext cx="1094" cy="3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8140" name="AutoShape 92"/>
          <p:cNvSpPr>
            <a:spLocks noChangeArrowheads="1"/>
          </p:cNvSpPr>
          <p:nvPr/>
        </p:nvSpPr>
        <p:spPr bwMode="gray">
          <a:xfrm>
            <a:off x="3697288" y="4656138"/>
            <a:ext cx="4837112" cy="1433512"/>
          </a:xfrm>
          <a:prstGeom prst="roundRect">
            <a:avLst>
              <a:gd name="adj" fmla="val 10889"/>
            </a:avLst>
          </a:prstGeom>
          <a:solidFill>
            <a:srgbClr val="00FFFF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 b="1" dirty="0">
              <a:latin typeface="VNI-Avo" pitchFamily="2" charset="0"/>
            </a:endParaRPr>
          </a:p>
        </p:txBody>
      </p:sp>
      <p:sp>
        <p:nvSpPr>
          <p:cNvPr id="258141" name="AutoShape 93"/>
          <p:cNvSpPr>
            <a:spLocks noChangeArrowheads="1"/>
          </p:cNvSpPr>
          <p:nvPr/>
        </p:nvSpPr>
        <p:spPr bwMode="gray">
          <a:xfrm>
            <a:off x="4388359" y="3581424"/>
            <a:ext cx="1411388" cy="50956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cây</a:t>
            </a:r>
            <a:r>
              <a:rPr lang="en-US" sz="2600" b="1" dirty="0"/>
              <a:t> </a:t>
            </a:r>
            <a:r>
              <a:rPr lang="en-US" sz="2600" b="1" dirty="0" err="1"/>
              <a:t>mới</a:t>
            </a:r>
            <a:endParaRPr lang="en-US" sz="2600" b="1" dirty="0"/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2245547" y="4565650"/>
            <a:ext cx="1436687" cy="1585912"/>
            <a:chOff x="-3" y="2581"/>
            <a:chExt cx="905" cy="999"/>
          </a:xfrm>
        </p:grpSpPr>
        <p:grpSp>
          <p:nvGrpSpPr>
            <p:cNvPr id="11312" name="Group 94"/>
            <p:cNvGrpSpPr>
              <a:grpSpLocks/>
            </p:cNvGrpSpPr>
            <p:nvPr/>
          </p:nvGrpSpPr>
          <p:grpSpPr bwMode="auto">
            <a:xfrm rot="5400000">
              <a:off x="-50" y="2628"/>
              <a:ext cx="999" cy="905"/>
              <a:chOff x="1872" y="1824"/>
              <a:chExt cx="2014" cy="1785"/>
            </a:xfrm>
          </p:grpSpPr>
          <p:sp>
            <p:nvSpPr>
              <p:cNvPr id="258143" name="AutoShape 9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4" name="AutoShape 9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8145" name="AutoShape 97"/>
              <p:cNvSpPr>
                <a:spLocks noChangeArrowheads="1"/>
              </p:cNvSpPr>
              <p:nvPr/>
            </p:nvSpPr>
            <p:spPr bwMode="gray">
              <a:xfrm rot="10800000" flipH="1">
                <a:off x="2725" y="3404"/>
                <a:ext cx="308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18" name="Oval 9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319" name="Oval 9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29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48" name="Oval 100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ex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21" name="Oval 101"/>
              <p:cNvSpPr>
                <a:spLocks noChangeArrowheads="1"/>
              </p:cNvSpPr>
              <p:nvPr/>
            </p:nvSpPr>
            <p:spPr bwMode="gray">
              <a:xfrm>
                <a:off x="2719" y="2310"/>
                <a:ext cx="330" cy="6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8150" name="Oval 102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ex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23" name="Oval 103"/>
              <p:cNvSpPr>
                <a:spLocks noChangeArrowheads="1"/>
              </p:cNvSpPr>
              <p:nvPr/>
            </p:nvSpPr>
            <p:spPr bwMode="gray">
              <a:xfrm>
                <a:off x="2338" y="2309"/>
                <a:ext cx="1095" cy="64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1313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14" y="2980"/>
              <a:ext cx="342" cy="2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ĐÁP</a:t>
              </a:r>
            </a:p>
          </p:txBody>
        </p:sp>
        <p:sp>
          <p:nvSpPr>
            <p:cNvPr id="11314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372" y="3072"/>
              <a:ext cx="2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ÁN</a:t>
              </a:r>
            </a:p>
          </p:txBody>
        </p:sp>
      </p:grpSp>
      <p:sp useBgFill="1">
        <p:nvSpPr>
          <p:cNvPr id="25815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8242" y="5257732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/>
              <a:t>Kết</a:t>
            </a:r>
            <a:r>
              <a:rPr lang="en-US" sz="1200" b="1" dirty="0"/>
              <a:t> </a:t>
            </a:r>
            <a:r>
              <a:rPr lang="en-US" sz="1200" b="1" dirty="0" err="1"/>
              <a:t>quả</a:t>
            </a:r>
            <a:endParaRPr lang="en-US" sz="1200" b="1" dirty="0"/>
          </a:p>
        </p:txBody>
      </p:sp>
      <p:sp useBgFill="1">
        <p:nvSpPr>
          <p:cNvPr id="258161" name="AutoShape 1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4239" y="6416676"/>
            <a:ext cx="822325" cy="365125"/>
          </a:xfrm>
          <a:prstGeom prst="actionButtonBlank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</a:rPr>
              <a:t>Tiếp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1291" name="Picture 6" descr="Bellcoll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3" y="-207962"/>
            <a:ext cx="17414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Oval 53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9942513" y="139700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034464" y="5913438"/>
            <a:ext cx="1558925" cy="538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rPr>
              <a:t>Thời gian</a:t>
            </a:r>
            <a:endParaRPr lang="vi-VN" sz="2400" b="1">
              <a:solidFill>
                <a:srgbClr val="FFFFFF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4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90013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vi-VN" sz="4000" b="1" dirty="0">
              <a:solidFill>
                <a:srgbClr val="00FF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>
            <a:hlinkClick r:id="rId13" action="ppaction://hlinksldjump"/>
          </p:cNvPr>
          <p:cNvSpPr/>
          <p:nvPr/>
        </p:nvSpPr>
        <p:spPr>
          <a:xfrm>
            <a:off x="8991600" y="4414838"/>
            <a:ext cx="1498600" cy="14986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HẾT GIỜ</a:t>
            </a:r>
            <a:endParaRPr lang="vi-VN" sz="2400" b="1">
              <a:solidFill>
                <a:srgbClr val="00FF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074151" y="4498976"/>
            <a:ext cx="1330325" cy="1330325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FFCC"/>
              </a:solidFill>
            </a:endParaRPr>
          </a:p>
        </p:txBody>
      </p:sp>
      <p:sp>
        <p:nvSpPr>
          <p:cNvPr id="65" name="AutoShape 93"/>
          <p:cNvSpPr>
            <a:spLocks noChangeArrowheads="1"/>
          </p:cNvSpPr>
          <p:nvPr/>
        </p:nvSpPr>
        <p:spPr bwMode="gray">
          <a:xfrm>
            <a:off x="9501767" y="2716161"/>
            <a:ext cx="822122" cy="39449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hạt</a:t>
            </a:r>
            <a:endParaRPr lang="en-US" sz="2600" b="1" dirty="0"/>
          </a:p>
        </p:txBody>
      </p:sp>
      <p:sp>
        <p:nvSpPr>
          <p:cNvPr id="66" name="AutoShape 93"/>
          <p:cNvSpPr>
            <a:spLocks noChangeArrowheads="1"/>
          </p:cNvSpPr>
          <p:nvPr/>
        </p:nvSpPr>
        <p:spPr bwMode="gray">
          <a:xfrm>
            <a:off x="1794839" y="2651502"/>
            <a:ext cx="1016827" cy="55274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Quả</a:t>
            </a:r>
            <a:endParaRPr lang="en-US" sz="2600" b="1" dirty="0"/>
          </a:p>
        </p:txBody>
      </p:sp>
      <p:sp>
        <p:nvSpPr>
          <p:cNvPr id="67" name="AutoShape 93"/>
          <p:cNvSpPr>
            <a:spLocks noChangeArrowheads="1"/>
          </p:cNvSpPr>
          <p:nvPr/>
        </p:nvSpPr>
        <p:spPr bwMode="gray">
          <a:xfrm>
            <a:off x="6245852" y="2689837"/>
            <a:ext cx="1575355" cy="494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kiện</a:t>
            </a:r>
            <a:endParaRPr lang="en-US" sz="2600" b="1" dirty="0"/>
          </a:p>
        </p:txBody>
      </p:sp>
      <p:sp>
        <p:nvSpPr>
          <p:cNvPr id="68" name="AutoShape 93"/>
          <p:cNvSpPr>
            <a:spLocks noChangeArrowheads="1"/>
          </p:cNvSpPr>
          <p:nvPr/>
        </p:nvSpPr>
        <p:spPr bwMode="gray">
          <a:xfrm>
            <a:off x="5739563" y="1695701"/>
            <a:ext cx="766853" cy="47574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/>
              <a:t>Hoa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423092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58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5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15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258058" grpId="0" animBg="1" autoUpdateAnimBg="0"/>
      <p:bldP spid="258064" grpId="0" animBg="1" autoUpdateAnimBg="0"/>
      <p:bldP spid="258140" grpId="0" animBg="1"/>
      <p:bldP spid="258141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86"/>
  <p:tag name="KSO_WM_UNIT_TYPE" val="l_h_f"/>
  <p:tag name="KSO_WM_UNIT_INDEX" val="1_1_1"/>
  <p:tag name="KSO_WM_UNIT_ID" val="custom510_10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690</TotalTime>
  <Words>1214</Words>
  <Application>Microsoft Office PowerPoint</Application>
  <PresentationFormat>Widescreen</PresentationFormat>
  <Paragraphs>411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</vt:lpstr>
      <vt:lpstr>Arial Black</vt:lpstr>
      <vt:lpstr>Calibri</vt:lpstr>
      <vt:lpstr>Calibri Light</vt:lpstr>
      <vt:lpstr>等线</vt:lpstr>
      <vt:lpstr>Tahoma</vt:lpstr>
      <vt:lpstr>Times New Roman</vt:lpstr>
      <vt:lpstr>UTM Cookies</vt:lpstr>
      <vt:lpstr>Verdana</vt:lpstr>
      <vt:lpstr>VNI-Avo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HỒNG LOAN</dc:creator>
  <cp:lastModifiedBy>Kim Anh</cp:lastModifiedBy>
  <cp:revision>2</cp:revision>
  <dcterms:created xsi:type="dcterms:W3CDTF">2021-04-25T01:55:29Z</dcterms:created>
  <dcterms:modified xsi:type="dcterms:W3CDTF">2023-06-03T12:06:27Z</dcterms:modified>
</cp:coreProperties>
</file>