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14" r:id="rId2"/>
    <p:sldId id="257" r:id="rId3"/>
    <p:sldId id="280" r:id="rId4"/>
    <p:sldId id="312" r:id="rId5"/>
    <p:sldId id="317" r:id="rId6"/>
    <p:sldId id="324"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C4E1-0946-4DC3-900D-B02BAF780235}" type="datetimeFigureOut">
              <a:rPr lang="en-US" smtClean="0"/>
              <a:t>13-May-24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449-DF68-4E67-99EF-D612F60F4A09}" type="slidenum">
              <a:rPr lang="en-US" smtClean="0"/>
              <a:t>‹#›</a:t>
            </a:fld>
            <a:endParaRPr lang="en-US"/>
          </a:p>
        </p:txBody>
      </p:sp>
    </p:spTree>
    <p:extLst>
      <p:ext uri="{BB962C8B-B14F-4D97-AF65-F5344CB8AC3E}">
        <p14:creationId xmlns:p14="http://schemas.microsoft.com/office/powerpoint/2010/main" val="22848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GV CLICK CHUỘT VÀO MŨI TÊN Ở GÓC </a:t>
            </a:r>
            <a:r>
              <a:rPr lang="en-US" b="1" dirty="0">
                <a:sym typeface="Wingdings" panose="05000000000000000000" pitchFamily="2" charset="2"/>
              </a:rPr>
              <a:t> TRỞ VỀ SLIDE Ô CHỮ</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BD318-ECB0-4184-A68B-AEB76D0A4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48917-294D-4930-A23D-61DF9C3C8583}" type="datetimeFigureOut">
              <a:rPr lang="en-US" smtClean="0"/>
              <a:t>13-May-24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05464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13-May-24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2240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13-May-24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66841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13-May-24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31393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8917-294D-4930-A23D-61DF9C3C8583}" type="datetimeFigureOut">
              <a:rPr lang="en-US" smtClean="0"/>
              <a:t>13-May-24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49186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48917-294D-4930-A23D-61DF9C3C8583}" type="datetimeFigureOut">
              <a:rPr lang="en-US" smtClean="0"/>
              <a:t>13-May-24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595962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48917-294D-4930-A23D-61DF9C3C8583}" type="datetimeFigureOut">
              <a:rPr lang="en-US" smtClean="0"/>
              <a:t>13-May-24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82580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48917-294D-4930-A23D-61DF9C3C8583}" type="datetimeFigureOut">
              <a:rPr lang="en-US" smtClean="0"/>
              <a:t>13-May-24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7626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8917-294D-4930-A23D-61DF9C3C8583}" type="datetimeFigureOut">
              <a:rPr lang="en-US" smtClean="0"/>
              <a:t>13-May-24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2063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13-May-24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5168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13-May-24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634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8917-294D-4930-A23D-61DF9C3C8583}" type="datetimeFigureOut">
              <a:rPr lang="en-US" smtClean="0"/>
              <a:t>13-May-24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050C-942C-4730-AE57-74CE495CCA30}" type="slidenum">
              <a:rPr lang="en-US" smtClean="0"/>
              <a:t>‹#›</a:t>
            </a:fld>
            <a:endParaRPr lang="en-US"/>
          </a:p>
        </p:txBody>
      </p:sp>
    </p:spTree>
    <p:extLst>
      <p:ext uri="{BB962C8B-B14F-4D97-AF65-F5344CB8AC3E}">
        <p14:creationId xmlns:p14="http://schemas.microsoft.com/office/powerpoint/2010/main" val="240270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e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4.xml"/><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svg"/><Relationship Id="rId5" Type="http://schemas.openxmlformats.org/officeDocument/2006/relationships/image" Target="../media/image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331796" y="4900336"/>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140678" y="278988"/>
            <a:ext cx="9017390" cy="4700975"/>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w="0"/>
              <a:solidFill>
                <a:srgbClr val="FF000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pSp>
        <p:nvGrpSpPr>
          <p:cNvPr id="3" name="Group 2">
            <a:extLst>
              <a:ext uri="{FF2B5EF4-FFF2-40B4-BE49-F238E27FC236}">
                <a16:creationId xmlns:a16="http://schemas.microsoft.com/office/drawing/2014/main" id="{AA3ED2EB-3FE4-F18E-BEEC-AF32E4762D3E}"/>
              </a:ext>
            </a:extLst>
          </p:cNvPr>
          <p:cNvGrpSpPr/>
          <p:nvPr/>
        </p:nvGrpSpPr>
        <p:grpSpPr>
          <a:xfrm>
            <a:off x="9235780" y="2015411"/>
            <a:ext cx="2635271" cy="3895801"/>
            <a:chOff x="8659005" y="2015411"/>
            <a:chExt cx="2635271" cy="3895801"/>
          </a:xfrm>
        </p:grpSpPr>
        <p:sp>
          <p:nvSpPr>
            <p:cNvPr id="2" name="TextBox 1">
              <a:extLst>
                <a:ext uri="{FF2B5EF4-FFF2-40B4-BE49-F238E27FC236}">
                  <a16:creationId xmlns:a16="http://schemas.microsoft.com/office/drawing/2014/main" id="{BDCC9EC3-D92F-5C86-D4EF-0A5A8430FDC2}"/>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5"/>
            <a:stretch>
              <a:fillRect/>
            </a:stretch>
          </p:blipFill>
          <p:spPr>
            <a:xfrm>
              <a:off x="8659005" y="2015411"/>
              <a:ext cx="2635271" cy="3895801"/>
            </a:xfrm>
            <a:prstGeom prst="rect">
              <a:avLst/>
            </a:prstGeom>
          </p:spPr>
        </p:pic>
      </p:grpSp>
      <p:sp>
        <p:nvSpPr>
          <p:cNvPr id="6" name="Text Box 3">
            <a:extLst>
              <a:ext uri="{FF2B5EF4-FFF2-40B4-BE49-F238E27FC236}">
                <a16:creationId xmlns:a16="http://schemas.microsoft.com/office/drawing/2014/main" id="{589C12D9-0E73-B4A2-B884-0404DDF6F782}"/>
              </a:ext>
            </a:extLst>
          </p:cNvPr>
          <p:cNvSpPr txBox="1"/>
          <p:nvPr/>
        </p:nvSpPr>
        <p:spPr>
          <a:xfrm>
            <a:off x="3264535" y="133477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B66B935-B235-0289-D475-89923C9EE5B6}"/>
              </a:ext>
            </a:extLst>
          </p:cNvPr>
          <p:cNvPicPr>
            <a:picLocks noChangeAspect="1"/>
          </p:cNvPicPr>
          <p:nvPr/>
        </p:nvPicPr>
        <p:blipFill>
          <a:blip r:embed="rId6"/>
          <a:stretch>
            <a:fillRect/>
          </a:stretch>
        </p:blipFill>
        <p:spPr>
          <a:xfrm>
            <a:off x="1408669" y="2135061"/>
            <a:ext cx="6212362" cy="1444877"/>
          </a:xfrm>
          <a:prstGeom prst="rect">
            <a:avLst/>
          </a:prstGeom>
        </p:spPr>
      </p:pic>
      <p:sp>
        <p:nvSpPr>
          <p:cNvPr id="8" name="文本框 7">
            <a:extLst>
              <a:ext uri="{FF2B5EF4-FFF2-40B4-BE49-F238E27FC236}">
                <a16:creationId xmlns:a16="http://schemas.microsoft.com/office/drawing/2014/main" id="{9BA850AE-A1F5-D3D4-5D08-297BBC7F7484}"/>
              </a:ext>
            </a:extLst>
          </p:cNvPr>
          <p:cNvSpPr txBox="1"/>
          <p:nvPr/>
        </p:nvSpPr>
        <p:spPr>
          <a:xfrm>
            <a:off x="1124585" y="358076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5)</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ustDataLst>
      <p:tags r:id="rId1"/>
    </p:custDataLst>
    <p:extLst>
      <p:ext uri="{BB962C8B-B14F-4D97-AF65-F5344CB8AC3E}">
        <p14:creationId xmlns:p14="http://schemas.microsoft.com/office/powerpoint/2010/main" val="391626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94D42C-FB6D-61EC-3106-363A9672A04D}"/>
              </a:ext>
            </a:extLst>
          </p:cNvPr>
          <p:cNvSpPr txBox="1"/>
          <p:nvPr/>
        </p:nvSpPr>
        <p:spPr>
          <a:xfrm>
            <a:off x="540868" y="426374"/>
            <a:ext cx="11110263" cy="646331"/>
          </a:xfrm>
          <a:prstGeom prst="rect">
            <a:avLst/>
          </a:prstGeom>
          <a:noFill/>
        </p:spPr>
        <p:txBody>
          <a:bodyPr wrap="square" rtlCol="0">
            <a:spAutoFit/>
          </a:bodyPr>
          <a:lstStyle/>
          <a:p>
            <a:pPr algn="ctr"/>
            <a:r>
              <a:rPr lang="en-US" sz="3600" b="1" dirty="0">
                <a:solidFill>
                  <a:srgbClr val="000000"/>
                </a:solidFill>
              </a:rPr>
              <a:t>1. </a:t>
            </a:r>
            <a:r>
              <a:rPr lang="en-US" sz="3600" b="1" dirty="0" err="1">
                <a:solidFill>
                  <a:srgbClr val="000000"/>
                </a:solidFill>
              </a:rPr>
              <a:t>Nhìn</a:t>
            </a:r>
            <a:r>
              <a:rPr lang="en-US" sz="3600" b="1" dirty="0">
                <a:solidFill>
                  <a:srgbClr val="000000"/>
                </a:solidFill>
              </a:rPr>
              <a:t> </a:t>
            </a:r>
            <a:r>
              <a:rPr lang="en-US" sz="3600" b="1" dirty="0" err="1">
                <a:solidFill>
                  <a:srgbClr val="000000"/>
                </a:solidFill>
              </a:rPr>
              <a:t>tranh</a:t>
            </a:r>
            <a:r>
              <a:rPr lang="en-US" sz="3600" b="1" dirty="0">
                <a:solidFill>
                  <a:srgbClr val="000000"/>
                </a:solidFill>
              </a:rPr>
              <a:t>, </a:t>
            </a:r>
            <a:r>
              <a:rPr lang="en-US" sz="3600" b="1" dirty="0" err="1">
                <a:solidFill>
                  <a:srgbClr val="000000"/>
                </a:solidFill>
              </a:rPr>
              <a:t>kể</a:t>
            </a:r>
            <a:r>
              <a:rPr lang="en-US" sz="3600" b="1" dirty="0">
                <a:solidFill>
                  <a:srgbClr val="000000"/>
                </a:solidFill>
              </a:rPr>
              <a:t> </a:t>
            </a:r>
            <a:r>
              <a:rPr lang="en-US" sz="3600" b="1" dirty="0" err="1">
                <a:solidFill>
                  <a:srgbClr val="000000"/>
                </a:solidFill>
              </a:rPr>
              <a:t>lại</a:t>
            </a:r>
            <a:r>
              <a:rPr lang="en-US" sz="3600" b="1" dirty="0">
                <a:solidFill>
                  <a:srgbClr val="000000"/>
                </a:solidFill>
              </a:rPr>
              <a:t> </a:t>
            </a:r>
            <a:r>
              <a:rPr lang="en-US" sz="3600" b="1" dirty="0" err="1">
                <a:solidFill>
                  <a:srgbClr val="000000"/>
                </a:solidFill>
              </a:rPr>
              <a:t>sự</a:t>
            </a:r>
            <a:r>
              <a:rPr lang="en-US" sz="3600" b="1" dirty="0">
                <a:solidFill>
                  <a:srgbClr val="000000"/>
                </a:solidFill>
              </a:rPr>
              <a:t> </a:t>
            </a:r>
            <a:r>
              <a:rPr lang="en-US" sz="3600" b="1" dirty="0" err="1">
                <a:solidFill>
                  <a:srgbClr val="000000"/>
                </a:solidFill>
              </a:rPr>
              <a:t>việc</a:t>
            </a:r>
            <a:r>
              <a:rPr lang="en-US" sz="3600" b="1" dirty="0">
                <a:solidFill>
                  <a:srgbClr val="000000"/>
                </a:solidFill>
              </a:rPr>
              <a:t> </a:t>
            </a:r>
            <a:r>
              <a:rPr lang="en-US" sz="3600" b="1" dirty="0" err="1">
                <a:solidFill>
                  <a:srgbClr val="000000"/>
                </a:solidFill>
              </a:rPr>
              <a:t>theo</a:t>
            </a:r>
            <a:r>
              <a:rPr lang="en-US" sz="3600" b="1" dirty="0">
                <a:solidFill>
                  <a:srgbClr val="000000"/>
                </a:solidFill>
              </a:rPr>
              <a:t> </a:t>
            </a:r>
            <a:r>
              <a:rPr lang="en-US" sz="3600" b="1" dirty="0" err="1">
                <a:solidFill>
                  <a:srgbClr val="000000"/>
                </a:solidFill>
              </a:rPr>
              <a:t>suy</a:t>
            </a:r>
            <a:r>
              <a:rPr lang="en-US" sz="3600" b="1" dirty="0">
                <a:solidFill>
                  <a:srgbClr val="000000"/>
                </a:solidFill>
              </a:rPr>
              <a:t> </a:t>
            </a:r>
            <a:r>
              <a:rPr lang="en-US" sz="3600" b="1" dirty="0" err="1">
                <a:solidFill>
                  <a:srgbClr val="000000"/>
                </a:solidFill>
              </a:rPr>
              <a:t>đoán</a:t>
            </a:r>
            <a:r>
              <a:rPr lang="en-US" sz="3600" b="1" dirty="0">
                <a:solidFill>
                  <a:srgbClr val="000000"/>
                </a:solidFill>
              </a:rPr>
              <a:t> </a:t>
            </a:r>
            <a:r>
              <a:rPr lang="en-US" sz="3600" b="1" dirty="0" err="1">
                <a:solidFill>
                  <a:srgbClr val="000000"/>
                </a:solidFill>
              </a:rPr>
              <a:t>của</a:t>
            </a:r>
            <a:r>
              <a:rPr lang="en-US" sz="3600" b="1" dirty="0">
                <a:solidFill>
                  <a:srgbClr val="000000"/>
                </a:solidFill>
              </a:rPr>
              <a:t> </a:t>
            </a:r>
            <a:r>
              <a:rPr lang="en-US" sz="3600" b="1" dirty="0" err="1">
                <a:solidFill>
                  <a:srgbClr val="000000"/>
                </a:solidFill>
              </a:rPr>
              <a:t>em</a:t>
            </a:r>
            <a:r>
              <a:rPr lang="en-US" sz="3600" b="1" dirty="0">
                <a:solidFill>
                  <a:srgbClr val="000000"/>
                </a:solidFill>
              </a:rPr>
              <a:t>.</a:t>
            </a:r>
            <a:endParaRPr lang="en-US" sz="3600" dirty="0">
              <a:solidFill>
                <a:srgbClr val="000000"/>
              </a:solidFill>
            </a:endParaRPr>
          </a:p>
        </p:txBody>
      </p:sp>
      <p:pic>
        <p:nvPicPr>
          <p:cNvPr id="5" name="Picture 4">
            <a:extLst>
              <a:ext uri="{FF2B5EF4-FFF2-40B4-BE49-F238E27FC236}">
                <a16:creationId xmlns:a16="http://schemas.microsoft.com/office/drawing/2014/main" id="{33DEF787-EDA3-B29F-BD8E-84F97CB20CDC}"/>
              </a:ext>
            </a:extLst>
          </p:cNvPr>
          <p:cNvPicPr>
            <a:picLocks noChangeAspect="1"/>
          </p:cNvPicPr>
          <p:nvPr/>
        </p:nvPicPr>
        <p:blipFill>
          <a:blip r:embed="rId5"/>
          <a:stretch>
            <a:fillRect/>
          </a:stretch>
        </p:blipFill>
        <p:spPr>
          <a:xfrm>
            <a:off x="385762" y="1700213"/>
            <a:ext cx="5964032" cy="372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hlinkClick r:id="rId6" action="ppaction://hlinksldjump"/>
            <a:extLst>
              <a:ext uri="{FF2B5EF4-FFF2-40B4-BE49-F238E27FC236}">
                <a16:creationId xmlns:a16="http://schemas.microsoft.com/office/drawing/2014/main" id="{F3D61534-F0C1-71FD-F370-36CF65D2A5D6}"/>
              </a:ext>
            </a:extLst>
          </p:cNvPr>
          <p:cNvSpPr txBox="1"/>
          <p:nvPr/>
        </p:nvSpPr>
        <p:spPr>
          <a:xfrm>
            <a:off x="6391276" y="1812122"/>
            <a:ext cx="5800724" cy="3813274"/>
          </a:xfrm>
          <a:prstGeom prst="roundRect">
            <a:avLst>
              <a:gd name="adj" fmla="val 12917"/>
            </a:avLst>
          </a:prstGeom>
          <a:solidFill>
            <a:srgbClr val="FFFF99"/>
          </a:solidFill>
          <a:ln w="38100">
            <a:solidFill>
              <a:srgbClr val="002060"/>
            </a:solidFill>
          </a:ln>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đi</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nhìn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thấy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ở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Hãy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vật</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bị</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sao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đã</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sẽ</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tiếp</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theo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Cảm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nghĩ</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của</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về</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hành</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động</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p:txBody>
      </p:sp>
    </p:spTree>
    <p:custDataLst>
      <p:tags r:id="rId1"/>
    </p:custDataLst>
    <p:extLst>
      <p:ext uri="{BB962C8B-B14F-4D97-AF65-F5344CB8AC3E}">
        <p14:creationId xmlns:p14="http://schemas.microsoft.com/office/powerpoint/2010/main" val="311920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7.40741E-7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down)">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down)">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14477" y="199663"/>
            <a:ext cx="11963043"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7B6335-74F0-5516-38FE-D7D4DF7EB29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562099" y="1004887"/>
            <a:ext cx="8848725" cy="444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2173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Graphic 78">
            <a:extLst>
              <a:ext uri="{FF2B5EF4-FFF2-40B4-BE49-F238E27FC236}">
                <a16:creationId xmlns:a16="http://schemas.microsoft.com/office/drawing/2014/main" id="{C31D752E-B7CE-7BC4-CC8C-691250244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5679" y="3353607"/>
            <a:ext cx="9600641" cy="3134003"/>
          </a:xfrm>
          <a:prstGeom prst="rect">
            <a:avLst/>
          </a:prstGeom>
        </p:spPr>
      </p:pic>
      <p:sp>
        <p:nvSpPr>
          <p:cNvPr id="6" name="TextBox 5">
            <a:extLst>
              <a:ext uri="{FF2B5EF4-FFF2-40B4-BE49-F238E27FC236}">
                <a16:creationId xmlns:a16="http://schemas.microsoft.com/office/drawing/2014/main" id="{7E146FE9-3734-06B3-BEFB-B45133AA802D}"/>
              </a:ext>
            </a:extLst>
          </p:cNvPr>
          <p:cNvSpPr txBox="1"/>
          <p:nvPr/>
        </p:nvSpPr>
        <p:spPr>
          <a:xfrm>
            <a:off x="540868" y="426374"/>
            <a:ext cx="11110263" cy="1569660"/>
          </a:xfrm>
          <a:prstGeom prst="rect">
            <a:avLst/>
          </a:prstGeom>
          <a:noFill/>
        </p:spPr>
        <p:txBody>
          <a:bodyPr wrap="square" rtlCol="0">
            <a:spAutoFit/>
          </a:bodyPr>
          <a:lstStyle/>
          <a:p>
            <a:pPr lvl="0" algn="ctr">
              <a:defRPr/>
            </a:pPr>
            <a:r>
              <a:rPr lang="en-US" sz="4800" b="1" dirty="0">
                <a:ln w="0"/>
                <a:solidFill>
                  <a:srgbClr val="002060"/>
                </a:solidFill>
                <a:effectLst>
                  <a:outerShdw blurRad="38100" dist="25400" dir="5400000" algn="ctr" rotWithShape="0">
                    <a:srgbClr val="6E747A">
                      <a:alpha val="43000"/>
                    </a:srgbClr>
                  </a:outerShdw>
                </a:effectLst>
              </a:rPr>
              <a:t>2. </a:t>
            </a:r>
            <a:r>
              <a:rPr lang="en-US" sz="4800" b="1" dirty="0" err="1">
                <a:ln w="0"/>
                <a:solidFill>
                  <a:srgbClr val="002060"/>
                </a:solidFill>
                <a:effectLst>
                  <a:outerShdw blurRad="38100" dist="25400" dir="5400000" algn="ctr" rotWithShape="0">
                    <a:srgbClr val="6E747A">
                      <a:alpha val="43000"/>
                    </a:srgbClr>
                  </a:outerShdw>
                </a:effectLst>
              </a:rPr>
              <a:t>Viết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lại</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điều</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em</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đã</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kể</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thành</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một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đoạn</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văn</a:t>
            </a:r>
            <a:r>
              <a:rPr lang="en-US" sz="4800" b="1" dirty="0">
                <a:ln w="0"/>
                <a:solidFill>
                  <a:srgbClr val="00206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31549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6FCB2D-1C1F-D108-303E-D31570273515}"/>
              </a:ext>
            </a:extLst>
          </p:cNvPr>
          <p:cNvSpPr txBox="1"/>
          <p:nvPr/>
        </p:nvSpPr>
        <p:spPr>
          <a:xfrm>
            <a:off x="1609724" y="1882249"/>
            <a:ext cx="9553575" cy="4093428"/>
          </a:xfrm>
          <a:custGeom>
            <a:avLst/>
            <a:gdLst>
              <a:gd name="connsiteX0" fmla="*/ 0 w 9553575"/>
              <a:gd name="connsiteY0" fmla="*/ 0 h 4093428"/>
              <a:gd name="connsiteX1" fmla="*/ 9553575 w 9553575"/>
              <a:gd name="connsiteY1" fmla="*/ 0 h 4093428"/>
              <a:gd name="connsiteX2" fmla="*/ 9553575 w 9553575"/>
              <a:gd name="connsiteY2" fmla="*/ 4093428 h 4093428"/>
              <a:gd name="connsiteX3" fmla="*/ 0 w 9553575"/>
              <a:gd name="connsiteY3" fmla="*/ 4093428 h 4093428"/>
              <a:gd name="connsiteX4" fmla="*/ 0 w 9553575"/>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575" h="4093428" fill="none" extrusionOk="0">
                <a:moveTo>
                  <a:pt x="0" y="0"/>
                </a:moveTo>
                <a:cubicBezTo>
                  <a:pt x="1782755" y="9338"/>
                  <a:pt x="7055596" y="118926"/>
                  <a:pt x="9553575" y="0"/>
                </a:cubicBezTo>
                <a:cubicBezTo>
                  <a:pt x="9556073" y="505265"/>
                  <a:pt x="9471625" y="3586766"/>
                  <a:pt x="9553575" y="4093428"/>
                </a:cubicBezTo>
                <a:cubicBezTo>
                  <a:pt x="4876260" y="4168403"/>
                  <a:pt x="3389476" y="4223828"/>
                  <a:pt x="0" y="4093428"/>
                </a:cubicBezTo>
                <a:cubicBezTo>
                  <a:pt x="94029" y="3263915"/>
                  <a:pt x="57206" y="805659"/>
                  <a:pt x="0" y="0"/>
                </a:cubicBezTo>
                <a:close/>
              </a:path>
              <a:path w="9553575" h="4093428" stroke="0" extrusionOk="0">
                <a:moveTo>
                  <a:pt x="0" y="0"/>
                </a:moveTo>
                <a:cubicBezTo>
                  <a:pt x="4345172" y="-62486"/>
                  <a:pt x="4993401" y="158418"/>
                  <a:pt x="9553575" y="0"/>
                </a:cubicBezTo>
                <a:cubicBezTo>
                  <a:pt x="9396421" y="1127310"/>
                  <a:pt x="9385347" y="2055132"/>
                  <a:pt x="9553575" y="4093428"/>
                </a:cubicBezTo>
                <a:cubicBezTo>
                  <a:pt x="5061582" y="4243901"/>
                  <a:pt x="1654230" y="4243142"/>
                  <a:pt x="0" y="4093428"/>
                </a:cubicBezTo>
                <a:cubicBezTo>
                  <a:pt x="26562" y="3151810"/>
                  <a:pt x="-135358" y="46738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defRPr/>
            </a:pPr>
            <a:r>
              <a:rPr lang="vi-VN" sz="2600" b="1" dirty="0">
                <a:solidFill>
                  <a:srgbClr val="000000"/>
                </a:solidFill>
                <a:latin typeface="Calibri" panose="020F0502020204030204" pitchFamily="34" charset="0"/>
                <a:cs typeface="Calibri" panose="020F0502020204030204" pitchFamily="34" charset="0"/>
              </a:rPr>
              <a:t>Hôm nay tan học, mẹ bận việc cơ quan không đón em được. Vì nhà gần trường học nên em có thể tự đi về. Trên đường về gặp trận mưa rào, bên những bụi cỏ gần vệ đường, em bắt gặp một chú gà con bị lạc mẹ, và đi lang thang một mình dưới mưa, trông chú rất tội nghiệp. Thấy thế, em liền mở ô ra che cho gà con không bị ướt. Em cùng gà con đi xung quanh để kiếm lại mẹ cho nó. Thật may, gà mẹ trú mưa dưới tán cây gần đó, chú gà con mừng rỡ gọi "Chíp chíp" như một lời cảm ơn dành cho em. Về nhà em đã kể lại sự việc cho mẹ nghe và được mẹ khen là một đứa trẻ ngoan. Me căn dặn em phải luôn yêu quý động vật quanh ta. </a:t>
            </a:r>
          </a:p>
        </p:txBody>
      </p:sp>
      <p:pic>
        <p:nvPicPr>
          <p:cNvPr id="4" name="Picture 3">
            <a:extLst>
              <a:ext uri="{FF2B5EF4-FFF2-40B4-BE49-F238E27FC236}">
                <a16:creationId xmlns:a16="http://schemas.microsoft.com/office/drawing/2014/main" id="{0978F8B1-B448-DD31-E400-E8B75949EE37}"/>
              </a:ext>
            </a:extLst>
          </p:cNvPr>
          <p:cNvPicPr>
            <a:picLocks noChangeAspect="1"/>
          </p:cNvPicPr>
          <p:nvPr/>
        </p:nvPicPr>
        <p:blipFill>
          <a:blip r:embed="rId5"/>
          <a:stretch>
            <a:fillRect/>
          </a:stretch>
        </p:blipFill>
        <p:spPr>
          <a:xfrm>
            <a:off x="3121090" y="-409066"/>
            <a:ext cx="5828281" cy="3255546"/>
          </a:xfrm>
          <a:prstGeom prst="rect">
            <a:avLst/>
          </a:prstGeom>
        </p:spPr>
      </p:pic>
    </p:spTree>
    <p:custDataLst>
      <p:tags r:id="rId1"/>
    </p:custDataLst>
    <p:extLst>
      <p:ext uri="{BB962C8B-B14F-4D97-AF65-F5344CB8AC3E}">
        <p14:creationId xmlns:p14="http://schemas.microsoft.com/office/powerpoint/2010/main" val="141619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ÔN TẬP VÀ ĐÁNH GIÁ CUỐI HỌC KÌ 2 (T5)[2024051322141989].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297</Words>
  <Application>Microsoft Office PowerPoint</Application>
  <PresentationFormat>Widescreen</PresentationFormat>
  <Paragraphs>19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16</cp:revision>
  <dcterms:created xsi:type="dcterms:W3CDTF">2023-02-04T12:14:44Z</dcterms:created>
  <dcterms:modified xsi:type="dcterms:W3CDTF">2024-05-13T15:14:50Z</dcterms:modified>
</cp:coreProperties>
</file>