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314" r:id="rId3"/>
    <p:sldId id="257" r:id="rId4"/>
    <p:sldId id="294" r:id="rId5"/>
    <p:sldId id="295" r:id="rId6"/>
    <p:sldId id="326" r:id="rId7"/>
    <p:sldId id="327" r:id="rId8"/>
    <p:sldId id="312" r:id="rId9"/>
    <p:sldId id="330" r:id="rId10"/>
    <p:sldId id="331" r:id="rId11"/>
    <p:sldId id="332" r:id="rId12"/>
    <p:sldId id="333" r:id="rId13"/>
    <p:sldId id="334" r:id="rId14"/>
    <p:sldId id="335" r:id="rId15"/>
    <p:sldId id="336" r:id="rId16"/>
    <p:sldId id="337" r:id="rId17"/>
    <p:sldId id="338"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90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E4E7-727B-41D1-B257-9E3B67F31EED}" type="datetimeFigureOut">
              <a:rPr lang="en-US" smtClean="0"/>
              <a:t>13-May-24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59B4-53C0-4768-92C8-E41313F75623}" type="slidenum">
              <a:rPr lang="en-US" smtClean="0"/>
              <a:t>‹#›</a:t>
            </a:fld>
            <a:endParaRPr lang="en-US"/>
          </a:p>
        </p:txBody>
      </p:sp>
    </p:spTree>
    <p:extLst>
      <p:ext uri="{BB962C8B-B14F-4D97-AF65-F5344CB8AC3E}">
        <p14:creationId xmlns:p14="http://schemas.microsoft.com/office/powerpoint/2010/main" val="14526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F194-DE1F-41A7-ABF8-B79E01FCAC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FDA30C-3B01-4EFE-8593-B83363F34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DC4FC-6119-4874-A809-A06EB5819F6F}"/>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5" name="Footer Placeholder 4">
            <a:extLst>
              <a:ext uri="{FF2B5EF4-FFF2-40B4-BE49-F238E27FC236}">
                <a16:creationId xmlns:a16="http://schemas.microsoft.com/office/drawing/2014/main" id="{8BA2BE1C-CCF5-4C84-A89F-F61762D77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1BB58E-3604-4FA5-A5FA-F36599AC7606}"/>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191749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999B-B3C7-4E76-BDB6-64BC44361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C4E4C-372D-4A38-8E13-23ADB1A863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00D9C-4B63-4D50-811B-4D61239605C2}"/>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5" name="Footer Placeholder 4">
            <a:extLst>
              <a:ext uri="{FF2B5EF4-FFF2-40B4-BE49-F238E27FC236}">
                <a16:creationId xmlns:a16="http://schemas.microsoft.com/office/drawing/2014/main" id="{DA69A101-DAFA-477B-85E0-E2D2BDB0F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FFB16F-FCD7-4E4A-8121-2F51D52EBD6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995679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6945B-B3A7-45AB-A2B0-D4E8515E87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4E7278-AD39-4C47-9B49-D71D6101F40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4DC1A-8CD8-49BC-9F72-7160231918BD}"/>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5" name="Footer Placeholder 4">
            <a:extLst>
              <a:ext uri="{FF2B5EF4-FFF2-40B4-BE49-F238E27FC236}">
                <a16:creationId xmlns:a16="http://schemas.microsoft.com/office/drawing/2014/main" id="{F907D7E0-4A2F-4DB9-9AC7-180E917C5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258922-B3E4-4700-AC17-AD95A501A815}"/>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2639956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74179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40888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4956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21790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6879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56450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2807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30277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64B6-A733-4508-8446-A59480F76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AD1098-A298-40D4-B8BB-202ED460FC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6BF8F-2F5C-42D7-9353-79D6D5D1A086}"/>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5" name="Footer Placeholder 4">
            <a:extLst>
              <a:ext uri="{FF2B5EF4-FFF2-40B4-BE49-F238E27FC236}">
                <a16:creationId xmlns:a16="http://schemas.microsoft.com/office/drawing/2014/main" id="{0FB6E487-EA61-4D76-9E14-641A7DF2D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F5998-529F-4511-84CA-A84FF740E1B2}"/>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864497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68226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4566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84045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48966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2049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5752460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30717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6891264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81188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45844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BA6C-1FE1-47D3-95F1-8693A29DA1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E39A-4909-405D-B0D1-E76A4D7938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A56C7-7921-43CC-84C5-A753C039CEA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5" name="Footer Placeholder 4">
            <a:extLst>
              <a:ext uri="{FF2B5EF4-FFF2-40B4-BE49-F238E27FC236}">
                <a16:creationId xmlns:a16="http://schemas.microsoft.com/office/drawing/2014/main" id="{D2000D69-CE44-46BE-B545-8056F0148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D6AB97-FFDE-45B2-ABA1-46F8D3E8EE73}"/>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672116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1666002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070455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6791373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444294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8904248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0193517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81535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1061153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557191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8400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18BB-CD50-412C-AB9E-2A5232C507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64E6E1-47DB-48E4-B173-8DA802BA6C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BE8B1-B67A-4224-B92E-4E334295123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D4C69-FA82-4E16-BE36-6FEE5F88DB4B}"/>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6" name="Footer Placeholder 5">
            <a:extLst>
              <a:ext uri="{FF2B5EF4-FFF2-40B4-BE49-F238E27FC236}">
                <a16:creationId xmlns:a16="http://schemas.microsoft.com/office/drawing/2014/main" id="{59BEC32D-7DEB-4673-82D8-A16C894784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35BA9A-44A3-4181-A6BA-4FA768DF912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6291104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189045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2202120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032355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425952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7026802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8308874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0942270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06043911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28320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143992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E592-02D1-416C-B52E-D5DD34A42F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217B5AB-DF4D-4941-A5B0-900103E310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26192-EF1B-49E4-BDB6-506F293F605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C0C78-8088-4130-9F0F-CA7D9D4426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2BB6F-0789-4DC5-A3C1-B3569C0CF9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8E26F-843E-46FD-9EFD-5A0F2B8963D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8" name="Footer Placeholder 7">
            <a:extLst>
              <a:ext uri="{FF2B5EF4-FFF2-40B4-BE49-F238E27FC236}">
                <a16:creationId xmlns:a16="http://schemas.microsoft.com/office/drawing/2014/main" id="{ADE005BC-E392-49FA-A276-39A6D0B5DB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44F10A-1C27-48E9-96C4-EF85978C334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9320054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1023128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13-May-24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623988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286B2-DCE3-416A-81EB-57F23438D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2024/5/13</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3" name="Footer Placeholder 2">
            <a:extLst>
              <a:ext uri="{FF2B5EF4-FFF2-40B4-BE49-F238E27FC236}">
                <a16:creationId xmlns:a16="http://schemas.microsoft.com/office/drawing/2014/main" id="{818FACE8-14CD-4BD9-BC65-210E0A91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4" name="Slide Number Placeholder 3">
            <a:extLst>
              <a:ext uri="{FF2B5EF4-FFF2-40B4-BE49-F238E27FC236}">
                <a16:creationId xmlns:a16="http://schemas.microsoft.com/office/drawing/2014/main" id="{70A78E53-7DF9-418C-9B46-F485425561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7563512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9C8E-F9BB-46CD-B7BE-F377FEF19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5704C1-5B2F-42BC-A6D3-3210A35843E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4" name="Footer Placeholder 3">
            <a:extLst>
              <a:ext uri="{FF2B5EF4-FFF2-40B4-BE49-F238E27FC236}">
                <a16:creationId xmlns:a16="http://schemas.microsoft.com/office/drawing/2014/main" id="{97472A05-0E61-46C4-9E73-ADEFAD4BC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EC5CCAE-601D-4342-AF00-8B63D00D5C1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156205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4EAFF-2917-4600-BFF9-B9A8D314D08C}"/>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3" name="Footer Placeholder 2">
            <a:extLst>
              <a:ext uri="{FF2B5EF4-FFF2-40B4-BE49-F238E27FC236}">
                <a16:creationId xmlns:a16="http://schemas.microsoft.com/office/drawing/2014/main" id="{15113B0D-C881-4089-93D2-C849FC293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68939B-79BB-4D03-8508-7E80DCE858A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248878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0704-2364-40A9-A4C2-41405B1084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6F9D7-B58A-4330-A014-7E753E5813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94E1E-491A-4FF9-B38F-1547569B99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78596-B572-4896-B42A-66D55EB43224}"/>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6" name="Footer Placeholder 5">
            <a:extLst>
              <a:ext uri="{FF2B5EF4-FFF2-40B4-BE49-F238E27FC236}">
                <a16:creationId xmlns:a16="http://schemas.microsoft.com/office/drawing/2014/main" id="{920D8EB7-BF49-455C-B13E-085FCD6C1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97D85B-C418-4960-A9D7-1405F0F4DFA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7356959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5170-642F-450F-A5E0-2F02B992A7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40FB5-964C-4818-962B-2863185C98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43825-D605-431E-9E7B-DFA6021C59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19D69-4EE8-43C1-B3E9-CBA98EC12CD7}"/>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13-May-24</a:t>
            </a:fld>
            <a:endParaRPr lang="en-US"/>
          </a:p>
        </p:txBody>
      </p:sp>
      <p:sp>
        <p:nvSpPr>
          <p:cNvPr id="6" name="Footer Placeholder 5">
            <a:extLst>
              <a:ext uri="{FF2B5EF4-FFF2-40B4-BE49-F238E27FC236}">
                <a16:creationId xmlns:a16="http://schemas.microsoft.com/office/drawing/2014/main" id="{53AFECF0-4A14-410D-AD05-D0D82E87B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601CC3-A33C-47E3-8728-148B3B93E7AF}"/>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06661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5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D83A57DF-4532-4AD7-BC6C-E76FFDEC36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2024/5/13</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48366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331796" y="4900336"/>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2419350" y="1314450"/>
            <a:ext cx="10620375" cy="584775"/>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g. Qua câu chuyện, em rút ra bài học gì?</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104900"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libri" panose="020F0502020204030204" pitchFamily="34" charset="0"/>
                <a:cs typeface="Calibri" panose="020F0502020204030204" pitchFamily="34" charset="0"/>
              </a:rPr>
              <a:t>Qua </a:t>
            </a:r>
            <a:r>
              <a:rPr lang="en-US" sz="3200" dirty="0" err="1">
                <a:solidFill>
                  <a:srgbClr val="FF0000"/>
                </a:solidFill>
                <a:latin typeface="Calibri" panose="020F0502020204030204" pitchFamily="34" charset="0"/>
                <a:cs typeface="Calibri" panose="020F0502020204030204" pitchFamily="34" charset="0"/>
              </a:rPr>
              <a:t>câu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chuyện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em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rút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đừng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giờ</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dù</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đó</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việc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nhỏ</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nhất</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47672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h. Tìm trong câu chuyện 4 từ chỉ đặc điểm của ngựa con.</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57275" y="2238374"/>
            <a:ext cx="10391775" cy="1133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libri" panose="020F0502020204030204" pitchFamily="34" charset="0"/>
                <a:cs typeface="Calibri" panose="020F0502020204030204" pitchFamily="34" charset="0"/>
              </a:rPr>
              <a:t>4 </a:t>
            </a:r>
            <a:r>
              <a:rPr lang="en-US" sz="3200" dirty="0" err="1">
                <a:solidFill>
                  <a:srgbClr val="FF0000"/>
                </a:solidFill>
                <a:latin typeface="Calibri" panose="020F0502020204030204" pitchFamily="34" charset="0"/>
                <a:cs typeface="Calibri" panose="020F0502020204030204" pitchFamily="34" charset="0"/>
              </a:rPr>
              <a:t>từ</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chỉ</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đặc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điểm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ngựa</a:t>
            </a:r>
            <a:r>
              <a:rPr lang="en-US" sz="3200" dirty="0">
                <a:solidFill>
                  <a:srgbClr val="FF0000"/>
                </a:solidFill>
                <a:latin typeface="Calibri" panose="020F0502020204030204" pitchFamily="34" charset="0"/>
                <a:cs typeface="Calibri" panose="020F0502020204030204" pitchFamily="34" charset="0"/>
              </a:rPr>
              <a:t> con </a:t>
            </a:r>
            <a:r>
              <a:rPr lang="en-US" sz="3200" dirty="0" err="1">
                <a:solidFill>
                  <a:srgbClr val="FF0000"/>
                </a:solidFill>
                <a:latin typeface="Calibri" panose="020F0502020204030204" pitchFamily="34" charset="0"/>
                <a:cs typeface="Calibri" panose="020F0502020204030204" pitchFamily="34" charset="0"/>
              </a:rPr>
              <a:t>trong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câu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chuyện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sửa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soạn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ung</a:t>
            </a:r>
            <a:r>
              <a:rPr lang="en-US" sz="3200" dirty="0">
                <a:solidFill>
                  <a:srgbClr val="FF0000"/>
                </a:solidFill>
                <a:latin typeface="Calibri" panose="020F0502020204030204" pitchFamily="34" charset="0"/>
                <a:cs typeface="Calibri" panose="020F0502020204030204" pitchFamily="34" charset="0"/>
              </a:rPr>
              <a:t> dung, </a:t>
            </a:r>
            <a:r>
              <a:rPr lang="en-US" sz="3200" dirty="0" err="1">
                <a:solidFill>
                  <a:srgbClr val="FF0000"/>
                </a:solidFill>
                <a:latin typeface="Calibri" panose="020F0502020204030204" pitchFamily="34" charset="0"/>
                <a:cs typeface="Calibri" panose="020F0502020204030204" pitchFamily="34" charset="0"/>
              </a:rPr>
              <a:t>chải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chuốt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khỏe</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khoắn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30256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i. Tìm từ có nghĩa giống và từ có nghĩa trái ngược với từ khỏe khoắn.</a:t>
            </a: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09650" y="2943224"/>
            <a:ext cx="10391775" cy="18859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Từ có nghĩa giống với từ khỏe khoắn: khỏe mạnh, mạnh mẽ, cường tráng,..</a:t>
            </a:r>
          </a:p>
          <a:p>
            <a:pPr lvl="0" algn="just"/>
            <a:r>
              <a:rPr lang="vi-VN" sz="3200" dirty="0">
                <a:solidFill>
                  <a:srgbClr val="FF0000"/>
                </a:solidFill>
                <a:latin typeface="Calibri" panose="020F0502020204030204" pitchFamily="34" charset="0"/>
                <a:cs typeface="Calibri" panose="020F0502020204030204" pitchFamily="34" charset="0"/>
              </a:rPr>
              <a:t>- Từ có nghĩa trái ngược với từ khỏe khoắn: yếu đuốt, ốm yếu, yếu ớt,...</a:t>
            </a:r>
          </a:p>
        </p:txBody>
      </p:sp>
    </p:spTree>
    <p:custDataLst>
      <p:tags r:id="rId1"/>
    </p:custDataLst>
    <p:extLst>
      <p:ext uri="{BB962C8B-B14F-4D97-AF65-F5344CB8AC3E}">
        <p14:creationId xmlns:p14="http://schemas.microsoft.com/office/powerpoint/2010/main" val="384090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619125" y="1333500"/>
            <a:ext cx="11249025" cy="3483261"/>
          </a:xfrm>
          <a:prstGeom prst="rect">
            <a:avLst/>
          </a:prstGeom>
          <a:noFill/>
        </p:spPr>
        <p:txBody>
          <a:bodyPr wrap="square" rtlCol="0">
            <a:spAutoFit/>
          </a:bodyPr>
          <a:lstStyle/>
          <a:p>
            <a:pPr lvl="0" algn="just">
              <a:lnSpc>
                <a:spcPct val="150000"/>
              </a:lnSpc>
            </a:pPr>
            <a:r>
              <a:rPr lang="vi-VN" sz="3000" b="1" dirty="0">
                <a:solidFill>
                  <a:srgbClr val="000000"/>
                </a:solidFill>
                <a:latin typeface="Calibri" panose="020F0502020204030204" pitchFamily="34" charset="0"/>
                <a:cs typeface="Calibri" panose="020F0502020204030204" pitchFamily="34" charset="0"/>
              </a:rPr>
              <a:t>k. Chọn dấu câu thích hợp thay cho ô vuông. </a:t>
            </a:r>
          </a:p>
          <a:p>
            <a:pPr lvl="0" algn="just">
              <a:lnSpc>
                <a:spcPct val="150000"/>
              </a:lnSpc>
            </a:pPr>
            <a:r>
              <a:rPr lang="vi-VN" sz="3000" b="1" dirty="0">
                <a:solidFill>
                  <a:srgbClr val="000000"/>
                </a:solidFill>
                <a:latin typeface="Calibri" panose="020F0502020204030204" pitchFamily="34" charset="0"/>
                <a:cs typeface="Calibri" panose="020F0502020204030204" pitchFamily="34" charset="0"/>
              </a:rPr>
              <a:t>Năm ấy, muông thú mở cuộc chạy đua trong rừng. </a:t>
            </a:r>
            <a:r>
              <a:rPr lang="en-US" sz="3000" b="1" dirty="0">
                <a:solidFill>
                  <a:srgbClr val="000000"/>
                </a:solidFill>
                <a:latin typeface="Calibri" panose="020F0502020204030204" pitchFamily="34" charset="0"/>
                <a:cs typeface="Calibri" panose="020F0502020204030204" pitchFamily="34" charset="0"/>
              </a:rPr>
              <a:t> </a:t>
            </a:r>
            <a:r>
              <a:rPr lang="vi-VN" sz="3000" b="1" dirty="0">
                <a:solidFill>
                  <a:srgbClr val="000000"/>
                </a:solidFill>
                <a:latin typeface="Calibri" panose="020F0502020204030204" pitchFamily="34" charset="0"/>
                <a:cs typeface="Calibri" panose="020F0502020204030204" pitchFamily="34" charset="0"/>
              </a:rPr>
              <a:t>Tham gia cuộc đua có ngựa con, hươu chị, hươu em, thỏ trắng, thỏ xám,... Ai sẽ trở thành nhà vô địch đây? Tất cả đều mong muốn mình giành được vòng nguyệt quế của cuộc đua. </a:t>
            </a:r>
          </a:p>
        </p:txBody>
      </p:sp>
      <p:sp>
        <p:nvSpPr>
          <p:cNvPr id="6" name="Rectangle 5">
            <a:extLst>
              <a:ext uri="{FF2B5EF4-FFF2-40B4-BE49-F238E27FC236}">
                <a16:creationId xmlns:a16="http://schemas.microsoft.com/office/drawing/2014/main" id="{3A639493-A297-076F-6786-7D68A52F7FF8}"/>
              </a:ext>
            </a:extLst>
          </p:cNvPr>
          <p:cNvSpPr/>
          <p:nvPr/>
        </p:nvSpPr>
        <p:spPr>
          <a:xfrm>
            <a:off x="8534400" y="22955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6EA445-47C0-FF3B-8D71-48C30DC4601E}"/>
              </a:ext>
            </a:extLst>
          </p:cNvPr>
          <p:cNvSpPr/>
          <p:nvPr/>
        </p:nvSpPr>
        <p:spPr>
          <a:xfrm>
            <a:off x="2762250" y="2990850"/>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CF3948-C919-56BF-65F6-1E331D090419}"/>
              </a:ext>
            </a:extLst>
          </p:cNvPr>
          <p:cNvSpPr/>
          <p:nvPr/>
        </p:nvSpPr>
        <p:spPr>
          <a:xfrm>
            <a:off x="4524375" y="2990850"/>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0E6E74-FAC5-5021-80EF-D0F7D026E16A}"/>
              </a:ext>
            </a:extLst>
          </p:cNvPr>
          <p:cNvSpPr/>
          <p:nvPr/>
        </p:nvSpPr>
        <p:spPr>
          <a:xfrm>
            <a:off x="6315075" y="29813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83D53A-23B3-38A3-77A8-FF85D3D8B84F}"/>
              </a:ext>
            </a:extLst>
          </p:cNvPr>
          <p:cNvSpPr/>
          <p:nvPr/>
        </p:nvSpPr>
        <p:spPr>
          <a:xfrm>
            <a:off x="8096250" y="29813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E14E28-28DA-503C-00E1-AB58BB848AAB}"/>
              </a:ext>
            </a:extLst>
          </p:cNvPr>
          <p:cNvSpPr/>
          <p:nvPr/>
        </p:nvSpPr>
        <p:spPr>
          <a:xfrm>
            <a:off x="4238625" y="36290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5716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9" y="478455"/>
              <a:ext cx="9629390" cy="11179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Viết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3" name="TextBox 2">
            <a:extLst>
              <a:ext uri="{FF2B5EF4-FFF2-40B4-BE49-F238E27FC236}">
                <a16:creationId xmlns:a16="http://schemas.microsoft.com/office/drawing/2014/main" id="{1A0EF9EB-1032-6B5A-04BF-D1B32039AE8F}"/>
              </a:ext>
            </a:extLst>
          </p:cNvPr>
          <p:cNvSpPr txBox="1"/>
          <p:nvPr/>
        </p:nvSpPr>
        <p:spPr>
          <a:xfrm>
            <a:off x="2124075" y="342900"/>
            <a:ext cx="3314700" cy="707886"/>
          </a:xfrm>
          <a:prstGeom prst="rect">
            <a:avLst/>
          </a:prstGeom>
          <a:noFill/>
        </p:spPr>
        <p:txBody>
          <a:bodyPr wrap="square" rtlCol="0">
            <a:spAutoFit/>
          </a:bodyPr>
          <a:lstStyle/>
          <a:p>
            <a:r>
              <a:rPr lang="en-US" sz="4000" b="1" i="0" dirty="0">
                <a:solidFill>
                  <a:srgbClr val="000000"/>
                </a:solidFill>
                <a:effectLst/>
              </a:rPr>
              <a:t>Nghe </a:t>
            </a:r>
            <a:r>
              <a:rPr lang="en-US" sz="4000" b="1" i="0" dirty="0" err="1">
                <a:solidFill>
                  <a:srgbClr val="000000"/>
                </a:solidFill>
                <a:effectLst/>
              </a:rPr>
              <a:t>viết</a:t>
            </a:r>
            <a:r>
              <a:rPr lang="en-US" sz="4000" b="1" i="0" dirty="0">
                <a:solidFill>
                  <a:srgbClr val="000000"/>
                </a:solidFill>
                <a:effectLst/>
              </a:rPr>
              <a:t>:</a:t>
            </a:r>
            <a:endParaRPr lang="en-US" sz="4000" dirty="0"/>
          </a:p>
        </p:txBody>
      </p:sp>
      <p:graphicFrame>
        <p:nvGraphicFramePr>
          <p:cNvPr id="6" name="Table 5">
            <a:extLst>
              <a:ext uri="{FF2B5EF4-FFF2-40B4-BE49-F238E27FC236}">
                <a16:creationId xmlns:a16="http://schemas.microsoft.com/office/drawing/2014/main" id="{5A3A929E-AA3C-65D9-B1F4-B177C75844AC}"/>
              </a:ext>
            </a:extLst>
          </p:cNvPr>
          <p:cNvGraphicFramePr>
            <a:graphicFrameLocks noGrp="1"/>
          </p:cNvGraphicFramePr>
          <p:nvPr>
            <p:extLst>
              <p:ext uri="{D42A27DB-BD31-4B8C-83A1-F6EECF244321}">
                <p14:modId xmlns:p14="http://schemas.microsoft.com/office/powerpoint/2010/main" val="4009377701"/>
              </p:ext>
            </p:extLst>
          </p:nvPr>
        </p:nvGraphicFramePr>
        <p:xfrm>
          <a:off x="1057275" y="1660525"/>
          <a:ext cx="10429876" cy="4940300"/>
        </p:xfrm>
        <a:graphic>
          <a:graphicData uri="http://schemas.openxmlformats.org/drawingml/2006/table">
            <a:tbl>
              <a:tblPr/>
              <a:tblGrid>
                <a:gridCol w="5214938">
                  <a:extLst>
                    <a:ext uri="{9D8B030D-6E8A-4147-A177-3AD203B41FA5}">
                      <a16:colId xmlns:a16="http://schemas.microsoft.com/office/drawing/2014/main" val="2415152985"/>
                    </a:ext>
                  </a:extLst>
                </a:gridCol>
                <a:gridCol w="5214938">
                  <a:extLst>
                    <a:ext uri="{9D8B030D-6E8A-4147-A177-3AD203B41FA5}">
                      <a16:colId xmlns:a16="http://schemas.microsoft.com/office/drawing/2014/main" val="4019150996"/>
                    </a:ext>
                  </a:extLst>
                </a:gridCol>
              </a:tblGrid>
              <a:tr h="0">
                <a:tc>
                  <a:txBody>
                    <a:bodyPr/>
                    <a:lstStyle/>
                    <a:p>
                      <a:pPr algn="just" fontAlgn="t"/>
                      <a:r>
                        <a:rPr lang="vi-VN" sz="3200" b="0" dirty="0">
                          <a:effectLst/>
                          <a:latin typeface="Calibri" panose="020F0502020204030204" pitchFamily="34" charset="0"/>
                          <a:cs typeface="Calibri" panose="020F0502020204030204" pitchFamily="34" charset="0"/>
                        </a:rPr>
                        <a:t>Ba gửi cho bé</a:t>
                      </a:r>
                    </a:p>
                    <a:p>
                      <a:pPr algn="just" fontAlgn="t"/>
                      <a:r>
                        <a:rPr lang="vi-VN" sz="3200" b="0" dirty="0">
                          <a:effectLst/>
                          <a:latin typeface="Calibri" panose="020F0502020204030204" pitchFamily="34" charset="0"/>
                          <a:cs typeface="Calibri" panose="020F0502020204030204" pitchFamily="34" charset="0"/>
                        </a:rPr>
                        <a:t>Hẳn một ngôi nhà:</a:t>
                      </a:r>
                    </a:p>
                    <a:p>
                      <a:pPr algn="just" fontAlgn="t"/>
                      <a:r>
                        <a:rPr lang="vi-VN" sz="3200" b="0" dirty="0">
                          <a:effectLst/>
                          <a:latin typeface="Calibri" panose="020F0502020204030204" pitchFamily="34" charset="0"/>
                          <a:cs typeface="Calibri" panose="020F0502020204030204" pitchFamily="34" charset="0"/>
                        </a:rPr>
                        <a:t>Một vỏ ốc biển</a:t>
                      </a:r>
                    </a:p>
                    <a:p>
                      <a:pPr algn="just" fontAlgn="t"/>
                      <a:r>
                        <a:rPr lang="vi-VN" sz="3200" b="0" dirty="0">
                          <a:effectLst/>
                          <a:latin typeface="Calibri" panose="020F0502020204030204" pitchFamily="34" charset="0"/>
                          <a:cs typeface="Calibri" panose="020F0502020204030204" pitchFamily="34" charset="0"/>
                        </a:rPr>
                        <a:t>Từ ngoài đảo xa!</a:t>
                      </a:r>
                    </a:p>
                    <a:p>
                      <a:pPr algn="just" fontAlgn="t"/>
                      <a:r>
                        <a:rPr lang="vi-VN" sz="3200" b="0" dirty="0">
                          <a:effectLst/>
                          <a:latin typeface="Calibri" panose="020F0502020204030204" pitchFamily="34" charset="0"/>
                          <a:cs typeface="Calibri" panose="020F0502020204030204" pitchFamily="34" charset="0"/>
                        </a:rPr>
                        <a:t> </a:t>
                      </a:r>
                    </a:p>
                    <a:p>
                      <a:pPr algn="just" fontAlgn="t"/>
                      <a:r>
                        <a:rPr lang="vi-VN" sz="3200" b="0" dirty="0">
                          <a:effectLst/>
                          <a:latin typeface="Calibri" panose="020F0502020204030204" pitchFamily="34" charset="0"/>
                          <a:cs typeface="Calibri" panose="020F0502020204030204" pitchFamily="34" charset="0"/>
                        </a:rPr>
                        <a:t>Bao nhiêu ngọn gió</a:t>
                      </a:r>
                    </a:p>
                    <a:p>
                      <a:pPr algn="just" fontAlgn="t"/>
                      <a:r>
                        <a:rPr lang="vi-VN" sz="3200" b="0" dirty="0">
                          <a:effectLst/>
                          <a:latin typeface="Calibri" panose="020F0502020204030204" pitchFamily="34" charset="0"/>
                          <a:cs typeface="Calibri" panose="020F0502020204030204" pitchFamily="34" charset="0"/>
                        </a:rPr>
                        <a:t>Chơi trốn chơi tìm</a:t>
                      </a:r>
                    </a:p>
                    <a:p>
                      <a:pPr algn="just" fontAlgn="t"/>
                      <a:r>
                        <a:rPr lang="vi-VN" sz="3200" b="0" dirty="0">
                          <a:effectLst/>
                          <a:latin typeface="Calibri" panose="020F0502020204030204" pitchFamily="34" charset="0"/>
                          <a:cs typeface="Calibri" panose="020F0502020204030204" pitchFamily="34" charset="0"/>
                        </a:rPr>
                        <a:t>Gió vào nhà ốc</a:t>
                      </a:r>
                    </a:p>
                    <a:p>
                      <a:pPr algn="just" fontAlgn="t"/>
                      <a:r>
                        <a:rPr lang="vi-VN" sz="3200" b="0" dirty="0">
                          <a:effectLst/>
                          <a:latin typeface="Calibri" panose="020F0502020204030204" pitchFamily="34" charset="0"/>
                          <a:cs typeface="Calibri" panose="020F0502020204030204" pitchFamily="34" charset="0"/>
                        </a:rPr>
                        <a:t>Nói cười huyên thuyên...</a:t>
                      </a:r>
                    </a:p>
                  </a:txBody>
                  <a:tcPr marL="31750" marR="31750" marT="31750" marB="31750">
                    <a:lnL>
                      <a:noFill/>
                    </a:lnL>
                    <a:lnR>
                      <a:noFill/>
                    </a:lnR>
                    <a:lnT>
                      <a:noFill/>
                    </a:lnT>
                    <a:lnB>
                      <a:noFill/>
                    </a:lnB>
                  </a:tcPr>
                </a:tc>
                <a:tc>
                  <a:txBody>
                    <a:bodyPr/>
                    <a:lstStyle/>
                    <a:p>
                      <a:pPr algn="just" fontAlgn="t"/>
                      <a:r>
                        <a:rPr lang="vi-VN" sz="3200" b="0" dirty="0">
                          <a:effectLst/>
                          <a:latin typeface="Calibri" panose="020F0502020204030204" pitchFamily="34" charset="0"/>
                          <a:cs typeface="Calibri" panose="020F0502020204030204" pitchFamily="34" charset="0"/>
                        </a:rPr>
                        <a:t>Bé nghe gió kể</a:t>
                      </a:r>
                    </a:p>
                    <a:p>
                      <a:pPr algn="just" fontAlgn="t"/>
                      <a:r>
                        <a:rPr lang="vi-VN" sz="3200" b="0" dirty="0">
                          <a:effectLst/>
                          <a:latin typeface="Calibri" panose="020F0502020204030204" pitchFamily="34" charset="0"/>
                          <a:cs typeface="Calibri" panose="020F0502020204030204" pitchFamily="34" charset="0"/>
                        </a:rPr>
                        <a:t>Miền xa nắng tràn</a:t>
                      </a:r>
                    </a:p>
                    <a:p>
                      <a:pPr algn="just" fontAlgn="t"/>
                      <a:r>
                        <a:rPr lang="vi-VN" sz="3200" b="0" dirty="0">
                          <a:effectLst/>
                          <a:latin typeface="Calibri" panose="020F0502020204030204" pitchFamily="34" charset="0"/>
                          <a:cs typeface="Calibri" panose="020F0502020204030204" pitchFamily="34" charset="0"/>
                        </a:rPr>
                        <a:t>Bé nghe gió hát</a:t>
                      </a:r>
                    </a:p>
                    <a:p>
                      <a:pPr algn="just" fontAlgn="t"/>
                      <a:r>
                        <a:rPr lang="vi-VN" sz="3200" b="0" dirty="0">
                          <a:effectLst/>
                          <a:latin typeface="Calibri" panose="020F0502020204030204" pitchFamily="34" charset="0"/>
                          <a:cs typeface="Calibri" panose="020F0502020204030204" pitchFamily="34" charset="0"/>
                        </a:rPr>
                        <a:t>Những lời mênh mang.</a:t>
                      </a:r>
                    </a:p>
                    <a:p>
                      <a:pPr algn="just" fontAlgn="t"/>
                      <a:r>
                        <a:rPr lang="vi-VN" sz="3200" b="0" dirty="0">
                          <a:effectLst/>
                          <a:latin typeface="Calibri" panose="020F0502020204030204" pitchFamily="34" charset="0"/>
                          <a:cs typeface="Calibri" panose="020F0502020204030204" pitchFamily="34" charset="0"/>
                        </a:rPr>
                        <a:t> </a:t>
                      </a:r>
                    </a:p>
                    <a:p>
                      <a:pPr algn="just" fontAlgn="t"/>
                      <a:r>
                        <a:rPr lang="vi-VN" sz="3200" b="0" dirty="0">
                          <a:effectLst/>
                          <a:latin typeface="Calibri" panose="020F0502020204030204" pitchFamily="34" charset="0"/>
                          <a:cs typeface="Calibri" panose="020F0502020204030204" pitchFamily="34" charset="0"/>
                        </a:rPr>
                        <a:t>Mơ mình nhỏ lại</a:t>
                      </a:r>
                    </a:p>
                    <a:p>
                      <a:pPr algn="just" fontAlgn="t"/>
                      <a:r>
                        <a:rPr lang="vi-VN" sz="3200" b="0" dirty="0">
                          <a:effectLst/>
                          <a:latin typeface="Calibri" panose="020F0502020204030204" pitchFamily="34" charset="0"/>
                          <a:cs typeface="Calibri" panose="020F0502020204030204" pitchFamily="34" charset="0"/>
                        </a:rPr>
                        <a:t>Lấy ốc làm nhà</a:t>
                      </a:r>
                    </a:p>
                    <a:p>
                      <a:pPr algn="just" fontAlgn="t"/>
                      <a:r>
                        <a:rPr lang="vi-VN" sz="3200" b="0" dirty="0">
                          <a:effectLst/>
                          <a:latin typeface="Calibri" panose="020F0502020204030204" pitchFamily="34" charset="0"/>
                          <a:cs typeface="Calibri" panose="020F0502020204030204" pitchFamily="34" charset="0"/>
                        </a:rPr>
                        <a:t>Cuộc trong vỏ ốc</a:t>
                      </a:r>
                    </a:p>
                    <a:p>
                      <a:pPr algn="just" fontAlgn="t"/>
                      <a:r>
                        <a:rPr lang="vi-VN" sz="3200" b="0" dirty="0">
                          <a:effectLst/>
                          <a:latin typeface="Calibri" panose="020F0502020204030204" pitchFamily="34" charset="0"/>
                          <a:cs typeface="Calibri" panose="020F0502020204030204" pitchFamily="34" charset="0"/>
                        </a:rPr>
                        <a:t>Như ngồi lòng ba!  </a:t>
                      </a:r>
                    </a:p>
                    <a:p>
                      <a:pPr algn="r" fontAlgn="t"/>
                      <a:r>
                        <a:rPr lang="vi-VN" sz="3200" b="0" dirty="0">
                          <a:effectLst/>
                          <a:latin typeface="Calibri" panose="020F0502020204030204" pitchFamily="34" charset="0"/>
                          <a:cs typeface="Calibri" panose="020F0502020204030204" pitchFamily="34" charset="0"/>
                        </a:rPr>
                        <a:t>(Thụy Anh)</a:t>
                      </a:r>
                    </a:p>
                  </a:txBody>
                  <a:tcPr marL="31750" marR="31750" marT="31750" marB="31750">
                    <a:lnL>
                      <a:noFill/>
                    </a:lnL>
                    <a:lnR>
                      <a:noFill/>
                    </a:lnR>
                    <a:lnT>
                      <a:noFill/>
                    </a:lnT>
                    <a:lnB>
                      <a:noFill/>
                    </a:lnB>
                  </a:tcPr>
                </a:tc>
                <a:extLst>
                  <a:ext uri="{0D108BD9-81ED-4DB2-BD59-A6C34878D82A}">
                    <a16:rowId xmlns:a16="http://schemas.microsoft.com/office/drawing/2014/main" val="199101761"/>
                  </a:ext>
                </a:extLst>
              </a:tr>
            </a:tbl>
          </a:graphicData>
        </a:graphic>
      </p:graphicFrame>
      <p:sp>
        <p:nvSpPr>
          <p:cNvPr id="9" name="TextBox 8">
            <a:extLst>
              <a:ext uri="{FF2B5EF4-FFF2-40B4-BE49-F238E27FC236}">
                <a16:creationId xmlns:a16="http://schemas.microsoft.com/office/drawing/2014/main" id="{71B1F4A0-4A01-FAFB-FC99-C4D6C9922EA4}"/>
              </a:ext>
            </a:extLst>
          </p:cNvPr>
          <p:cNvSpPr txBox="1"/>
          <p:nvPr/>
        </p:nvSpPr>
        <p:spPr>
          <a:xfrm>
            <a:off x="5076825" y="885825"/>
            <a:ext cx="3314700" cy="707886"/>
          </a:xfrm>
          <a:prstGeom prst="rect">
            <a:avLst/>
          </a:prstGeom>
          <a:noFill/>
        </p:spPr>
        <p:txBody>
          <a:bodyPr wrap="square" rtlCol="0">
            <a:spAutoFit/>
          </a:bodyPr>
          <a:lstStyle/>
          <a:p>
            <a:r>
              <a:rPr lang="en-US" sz="4000" b="1" i="0" dirty="0" err="1">
                <a:solidFill>
                  <a:srgbClr val="000000"/>
                </a:solidFill>
                <a:effectLst/>
              </a:rPr>
              <a:t>Nhà</a:t>
            </a:r>
            <a:r>
              <a:rPr lang="en-US" sz="4000" b="1" i="0" dirty="0">
                <a:solidFill>
                  <a:srgbClr val="000000"/>
                </a:solidFill>
                <a:effectLst/>
              </a:rPr>
              <a:t> </a:t>
            </a:r>
            <a:r>
              <a:rPr lang="en-US" sz="4000" b="1" i="0" dirty="0" err="1">
                <a:solidFill>
                  <a:srgbClr val="000000"/>
                </a:solidFill>
                <a:effectLst/>
              </a:rPr>
              <a:t>ốc</a:t>
            </a:r>
            <a:endParaRPr lang="en-US" sz="4000" dirty="0"/>
          </a:p>
        </p:txBody>
      </p:sp>
    </p:spTree>
    <p:custDataLst>
      <p:tags r:id="rId1"/>
    </p:custDataLst>
    <p:extLst>
      <p:ext uri="{BB962C8B-B14F-4D97-AF65-F5344CB8AC3E}">
        <p14:creationId xmlns:p14="http://schemas.microsoft.com/office/powerpoint/2010/main" val="66811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4EA3806-E86B-3493-FE20-5D439627FA0B}"/>
              </a:ext>
            </a:extLst>
          </p:cNvPr>
          <p:cNvSpPr/>
          <p:nvPr/>
        </p:nvSpPr>
        <p:spPr>
          <a:xfrm>
            <a:off x="1485901" y="219075"/>
            <a:ext cx="9258300"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latin typeface="Calibri" panose="020F0502020204030204" pitchFamily="34" charset="0"/>
                <a:cs typeface="Calibri" panose="020F0502020204030204" pitchFamily="34" charset="0"/>
              </a:rPr>
              <a:t>2. </a:t>
            </a:r>
            <a:r>
              <a:rPr lang="vi-VN" sz="3200" b="1" dirty="0">
                <a:solidFill>
                  <a:srgbClr val="FF0000"/>
                </a:solidFill>
                <a:latin typeface="Calibri" panose="020F0502020204030204" pitchFamily="34" charset="0"/>
                <a:cs typeface="Calibri" panose="020F0502020204030204" pitchFamily="34" charset="0"/>
              </a:rPr>
              <a:t>Viết đoạn văn kể về một sự việc đã để lại cho em nhiều ấn tượng trong năm học vừa qua.</a:t>
            </a:r>
          </a:p>
        </p:txBody>
      </p:sp>
      <p:sp>
        <p:nvSpPr>
          <p:cNvPr id="3" name="TextBox 2">
            <a:extLst>
              <a:ext uri="{FF2B5EF4-FFF2-40B4-BE49-F238E27FC236}">
                <a16:creationId xmlns:a16="http://schemas.microsoft.com/office/drawing/2014/main" id="{2ACE1664-2B47-864D-7593-730CF224AC46}"/>
              </a:ext>
            </a:extLst>
          </p:cNvPr>
          <p:cNvSpPr txBox="1"/>
          <p:nvPr/>
        </p:nvSpPr>
        <p:spPr>
          <a:xfrm>
            <a:off x="838201" y="1905000"/>
            <a:ext cx="11153774" cy="3416320"/>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Gợi ý:</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để lại ấn tượng là gì?</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đó diễn ra ở đâu? Khi nào?</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đó diễn ra thế nào? Điều gì làm cho em ấn tượng nhất?</a:t>
            </a:r>
          </a:p>
          <a:p>
            <a:pPr algn="just"/>
            <a:r>
              <a:rPr lang="vi-VN" sz="3600" b="0" i="0" dirty="0">
                <a:solidFill>
                  <a:srgbClr val="000000"/>
                </a:solidFill>
                <a:effectLst/>
                <a:latin typeface="Calibri" panose="020F0502020204030204" pitchFamily="34" charset="0"/>
                <a:cs typeface="Calibri" panose="020F0502020204030204" pitchFamily="34" charset="0"/>
              </a:rPr>
              <a:t>- Em có cảm nghĩ gì về sự việc đó? </a:t>
            </a:r>
          </a:p>
        </p:txBody>
      </p:sp>
    </p:spTree>
    <p:custDataLst>
      <p:tags r:id="rId1"/>
    </p:custDataLst>
    <p:extLst>
      <p:ext uri="{BB962C8B-B14F-4D97-AF65-F5344CB8AC3E}">
        <p14:creationId xmlns:p14="http://schemas.microsoft.com/office/powerpoint/2010/main" val="167283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662782-8262-655C-B288-36E1D319F967}"/>
              </a:ext>
            </a:extLst>
          </p:cNvPr>
          <p:cNvSpPr/>
          <p:nvPr/>
        </p:nvSpPr>
        <p:spPr>
          <a:xfrm>
            <a:off x="3533775" y="238125"/>
            <a:ext cx="4486276" cy="7429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tham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khảo</a:t>
            </a:r>
            <a:endParaRPr lang="vi-VN" sz="3200" b="1"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79F91D-D401-FE26-6962-60B64AA0F05C}"/>
              </a:ext>
            </a:extLst>
          </p:cNvPr>
          <p:cNvSpPr txBox="1"/>
          <p:nvPr/>
        </p:nvSpPr>
        <p:spPr>
          <a:xfrm>
            <a:off x="523875" y="1485900"/>
            <a:ext cx="11172825" cy="4524315"/>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Trong năm học vừa qua, em ấn tượng sâu sắc nhất là buổi biểu diễn văn nghệ chào mừng ngày Nhà giáo Việt Nam của trường em. Trong buổi biểu diễn văn nghệ có rất nhiều tiết mục đặc sắc, trong đó em thích nhất là tiết mục Thầy bói xem voi. Tiết mục minh họa lại truyện ngụ ngôn Thầy bói xem voi do các bạn học sinh lớp 3A biểu diễn. Cả sân trường được một phen cười no bụng. Ngoài ra còn có rất nhiều tiết mục văn nghệ hay. Buổi diển đã mang lại cho chúng em niềm vui, tiếng cười và sự thư giãn. Em rất yêu thích buổi diễn văn nghệ này.</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2138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1184365-1CD4-4B4D-B5D1-8A6B84631C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21"/>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a16="http://schemas.microsoft.com/office/drawing/2014/main" id="{41312F42-EE42-4D16-8630-5962D185CFDA}"/>
              </a:ext>
            </a:extLst>
          </p:cNvPr>
          <p:cNvSpPr/>
          <p:nvPr/>
        </p:nvSpPr>
        <p:spPr>
          <a:xfrm>
            <a:off x="2038350" y="838199"/>
            <a:ext cx="8515349" cy="2971801"/>
          </a:xfrm>
          <a:custGeom>
            <a:avLst/>
            <a:gdLst>
              <a:gd name="connsiteX0" fmla="*/ 0 w 8515349"/>
              <a:gd name="connsiteY0" fmla="*/ 495310 h 2971801"/>
              <a:gd name="connsiteX1" fmla="*/ 495310 w 8515349"/>
              <a:gd name="connsiteY1" fmla="*/ 0 h 2971801"/>
              <a:gd name="connsiteX2" fmla="*/ 8020039 w 8515349"/>
              <a:gd name="connsiteY2" fmla="*/ 0 h 2971801"/>
              <a:gd name="connsiteX3" fmla="*/ 8515349 w 8515349"/>
              <a:gd name="connsiteY3" fmla="*/ 495310 h 2971801"/>
              <a:gd name="connsiteX4" fmla="*/ 8515349 w 8515349"/>
              <a:gd name="connsiteY4" fmla="*/ 2476491 h 2971801"/>
              <a:gd name="connsiteX5" fmla="*/ 8020039 w 8515349"/>
              <a:gd name="connsiteY5" fmla="*/ 2971801 h 2971801"/>
              <a:gd name="connsiteX6" fmla="*/ 495310 w 8515349"/>
              <a:gd name="connsiteY6" fmla="*/ 2971801 h 2971801"/>
              <a:gd name="connsiteX7" fmla="*/ 0 w 8515349"/>
              <a:gd name="connsiteY7" fmla="*/ 2476491 h 2971801"/>
              <a:gd name="connsiteX8" fmla="*/ 0 w 8515349"/>
              <a:gd name="connsiteY8" fmla="*/ 495310 h 297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2971801" fill="none" extrusionOk="0">
                <a:moveTo>
                  <a:pt x="0" y="495310"/>
                </a:moveTo>
                <a:cubicBezTo>
                  <a:pt x="570" y="237195"/>
                  <a:pt x="223980" y="3728"/>
                  <a:pt x="495310" y="0"/>
                </a:cubicBezTo>
                <a:cubicBezTo>
                  <a:pt x="2835365" y="72427"/>
                  <a:pt x="5073750" y="61419"/>
                  <a:pt x="8020039" y="0"/>
                </a:cubicBezTo>
                <a:cubicBezTo>
                  <a:pt x="8293106" y="-3337"/>
                  <a:pt x="8482755" y="211899"/>
                  <a:pt x="8515349" y="495310"/>
                </a:cubicBezTo>
                <a:cubicBezTo>
                  <a:pt x="8616225" y="929970"/>
                  <a:pt x="8408036" y="2128863"/>
                  <a:pt x="8515349" y="2476491"/>
                </a:cubicBezTo>
                <a:cubicBezTo>
                  <a:pt x="8522611" y="2713189"/>
                  <a:pt x="8271602" y="2947151"/>
                  <a:pt x="8020039" y="2971801"/>
                </a:cubicBezTo>
                <a:cubicBezTo>
                  <a:pt x="4992617" y="3001628"/>
                  <a:pt x="1489715" y="2892495"/>
                  <a:pt x="495310" y="2971801"/>
                </a:cubicBezTo>
                <a:cubicBezTo>
                  <a:pt x="270081" y="2966338"/>
                  <a:pt x="-23587" y="2754707"/>
                  <a:pt x="0" y="2476491"/>
                </a:cubicBezTo>
                <a:cubicBezTo>
                  <a:pt x="50037" y="1633648"/>
                  <a:pt x="770" y="1266301"/>
                  <a:pt x="0" y="495310"/>
                </a:cubicBezTo>
                <a:close/>
              </a:path>
              <a:path w="8515349" h="2971801" stroke="0" extrusionOk="0">
                <a:moveTo>
                  <a:pt x="0" y="495310"/>
                </a:moveTo>
                <a:cubicBezTo>
                  <a:pt x="40197" y="232715"/>
                  <a:pt x="228551" y="14153"/>
                  <a:pt x="495310" y="0"/>
                </a:cubicBezTo>
                <a:cubicBezTo>
                  <a:pt x="3870679" y="123000"/>
                  <a:pt x="5846908" y="-96860"/>
                  <a:pt x="8020039" y="0"/>
                </a:cubicBezTo>
                <a:cubicBezTo>
                  <a:pt x="8274784" y="-14333"/>
                  <a:pt x="8521721" y="208912"/>
                  <a:pt x="8515349" y="495310"/>
                </a:cubicBezTo>
                <a:cubicBezTo>
                  <a:pt x="8518522" y="1153202"/>
                  <a:pt x="8609616" y="1706737"/>
                  <a:pt x="8515349" y="2476491"/>
                </a:cubicBezTo>
                <a:cubicBezTo>
                  <a:pt x="8498678" y="2756083"/>
                  <a:pt x="8258043" y="2965983"/>
                  <a:pt x="8020039" y="2971801"/>
                </a:cubicBezTo>
                <a:cubicBezTo>
                  <a:pt x="5080241" y="2811094"/>
                  <a:pt x="4168685" y="3011468"/>
                  <a:pt x="495310" y="2971801"/>
                </a:cubicBezTo>
                <a:cubicBezTo>
                  <a:pt x="171903" y="2961732"/>
                  <a:pt x="-11886" y="2744658"/>
                  <a:pt x="0" y="2476491"/>
                </a:cubicBezTo>
                <a:cubicBezTo>
                  <a:pt x="32216" y="1844884"/>
                  <a:pt x="57206" y="777788"/>
                  <a:pt x="0" y="495310"/>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1A52C6D-F262-BD57-02AF-9442A1638AAA}"/>
              </a:ext>
            </a:extLst>
          </p:cNvPr>
          <p:cNvSpPr txBox="1"/>
          <p:nvPr/>
        </p:nvSpPr>
        <p:spPr>
          <a:xfrm>
            <a:off x="2686050" y="1362075"/>
            <a:ext cx="6991350" cy="1938992"/>
          </a:xfrm>
          <a:prstGeom prst="rect">
            <a:avLst/>
          </a:prstGeom>
          <a:noFill/>
        </p:spPr>
        <p:txBody>
          <a:bodyPr wrap="square" rtlCol="0">
            <a:spAutoFit/>
          </a:bodyPr>
          <a:lstStyle/>
          <a:p>
            <a:pPr algn="ctr"/>
            <a:r>
              <a:rPr lang="nl-NL" sz="6000" b="1" dirty="0">
                <a:effectLst/>
                <a:ea typeface="Times New Roman" panose="02020603050405020304" pitchFamily="18" charset="0"/>
              </a:rPr>
              <a:t>ĐÁNH GIÁ CUỐI KỲ II</a:t>
            </a:r>
          </a:p>
          <a:p>
            <a:pPr algn="ctr"/>
            <a:r>
              <a:rPr lang="nl-NL" sz="6000" b="1" dirty="0">
                <a:ea typeface="Times New Roman" panose="02020603050405020304" pitchFamily="18" charset="0"/>
              </a:rPr>
              <a:t>(Đề tham khảo)</a:t>
            </a:r>
            <a:r>
              <a:rPr lang="nl-NL" sz="6000" b="1" dirty="0">
                <a:effectLst/>
                <a:ea typeface="Times New Roman" panose="02020603050405020304" pitchFamily="18" charset="0"/>
              </a:rPr>
              <a:t> </a:t>
            </a:r>
            <a:endParaRPr lang="en-US" sz="6000" dirty="0"/>
          </a:p>
        </p:txBody>
      </p:sp>
    </p:spTree>
    <p:custDataLst>
      <p:tags r:id="rId1"/>
    </p:custDataLst>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7" y="478454"/>
              <a:ext cx="9629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A.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Đọc</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E1764374-6EC7-E302-D1CF-AE557E49D777}"/>
              </a:ext>
            </a:extLst>
          </p:cNvPr>
          <p:cNvSpPr txBox="1"/>
          <p:nvPr/>
        </p:nvSpPr>
        <p:spPr>
          <a:xfrm>
            <a:off x="2400300" y="243508"/>
            <a:ext cx="8324850" cy="646331"/>
          </a:xfrm>
          <a:prstGeom prst="rect">
            <a:avLst/>
          </a:prstGeom>
          <a:noFill/>
        </p:spPr>
        <p:txBody>
          <a:bodyPr wrap="square" rtlCol="0">
            <a:spAutoFit/>
          </a:bodyPr>
          <a:lstStyle/>
          <a:p>
            <a:r>
              <a:rPr lang="en-US" sz="3600" dirty="0"/>
              <a:t>1. </a:t>
            </a:r>
            <a:r>
              <a:rPr lang="en-US" sz="3600" dirty="0" err="1"/>
              <a:t>Đọc</a:t>
            </a:r>
            <a:r>
              <a:rPr lang="en-US" sz="3600" dirty="0"/>
              <a:t> </a:t>
            </a:r>
            <a:r>
              <a:rPr lang="en-US" sz="3600" dirty="0" err="1"/>
              <a:t>thành</a:t>
            </a:r>
            <a:r>
              <a:rPr lang="en-US" sz="3600" dirty="0"/>
              <a:t> </a:t>
            </a:r>
            <a:r>
              <a:rPr lang="en-US" sz="3600" dirty="0" err="1"/>
              <a:t>tiếng</a:t>
            </a:r>
            <a:r>
              <a:rPr lang="en-US" sz="3600" dirty="0"/>
              <a:t> </a:t>
            </a:r>
            <a:r>
              <a:rPr lang="en-US" sz="3600" dirty="0" err="1"/>
              <a:t>và</a:t>
            </a:r>
            <a:r>
              <a:rPr lang="en-US" sz="3600" dirty="0"/>
              <a:t> </a:t>
            </a:r>
            <a:r>
              <a:rPr lang="en-US" sz="3600" dirty="0" err="1"/>
              <a:t>trả</a:t>
            </a:r>
            <a:r>
              <a:rPr lang="en-US" sz="3600" dirty="0"/>
              <a:t> </a:t>
            </a:r>
            <a:r>
              <a:rPr lang="en-US" sz="3600" dirty="0" err="1"/>
              <a:t>lời</a:t>
            </a:r>
            <a:r>
              <a:rPr lang="en-US" sz="3600" dirty="0"/>
              <a:t> </a:t>
            </a:r>
            <a:r>
              <a:rPr lang="en-US" sz="3600" dirty="0" err="1"/>
              <a:t>câu</a:t>
            </a:r>
            <a:r>
              <a:rPr lang="en-US" sz="3600" dirty="0"/>
              <a:t> </a:t>
            </a:r>
            <a:r>
              <a:rPr lang="en-US" sz="3600" dirty="0" err="1"/>
              <a:t>hỏi</a:t>
            </a:r>
            <a:r>
              <a:rPr lang="en-US" sz="3600" dirty="0"/>
              <a:t>. </a:t>
            </a:r>
          </a:p>
        </p:txBody>
      </p:sp>
      <p:graphicFrame>
        <p:nvGraphicFramePr>
          <p:cNvPr id="5" name="Table 4">
            <a:extLst>
              <a:ext uri="{FF2B5EF4-FFF2-40B4-BE49-F238E27FC236}">
                <a16:creationId xmlns:a16="http://schemas.microsoft.com/office/drawing/2014/main" id="{230E0BD7-3E14-C979-49E0-3F41CD546967}"/>
              </a:ext>
            </a:extLst>
          </p:cNvPr>
          <p:cNvGraphicFramePr>
            <a:graphicFrameLocks noGrp="1"/>
          </p:cNvGraphicFramePr>
          <p:nvPr>
            <p:extLst>
              <p:ext uri="{D42A27DB-BD31-4B8C-83A1-F6EECF244321}">
                <p14:modId xmlns:p14="http://schemas.microsoft.com/office/powerpoint/2010/main" val="1411730299"/>
              </p:ext>
            </p:extLst>
          </p:nvPr>
        </p:nvGraphicFramePr>
        <p:xfrm>
          <a:off x="1570383" y="1099786"/>
          <a:ext cx="9750288" cy="5758214"/>
        </p:xfrm>
        <a:graphic>
          <a:graphicData uri="http://schemas.openxmlformats.org/drawingml/2006/table">
            <a:tbl>
              <a:tblPr/>
              <a:tblGrid>
                <a:gridCol w="4875144">
                  <a:extLst>
                    <a:ext uri="{9D8B030D-6E8A-4147-A177-3AD203B41FA5}">
                      <a16:colId xmlns:a16="http://schemas.microsoft.com/office/drawing/2014/main" val="1681743796"/>
                    </a:ext>
                  </a:extLst>
                </a:gridCol>
                <a:gridCol w="4875144">
                  <a:extLst>
                    <a:ext uri="{9D8B030D-6E8A-4147-A177-3AD203B41FA5}">
                      <a16:colId xmlns:a16="http://schemas.microsoft.com/office/drawing/2014/main" val="270602149"/>
                    </a:ext>
                  </a:extLst>
                </a:gridCol>
              </a:tblGrid>
              <a:tr h="4351338">
                <a:tc>
                  <a:txBody>
                    <a:bodyPr/>
                    <a:lstStyle/>
                    <a:p>
                      <a:pPr algn="just" fontAlgn="t"/>
                      <a:r>
                        <a:rPr lang="vi-VN" sz="2200" b="0" dirty="0">
                          <a:effectLst/>
                          <a:latin typeface="Calibri" panose="020F0502020204030204" pitchFamily="34" charset="0"/>
                          <a:cs typeface="Calibri" panose="020F0502020204030204" pitchFamily="34" charset="0"/>
                        </a:rPr>
                        <a:t>Trông cây cau thẳng</a:t>
                      </a:r>
                    </a:p>
                    <a:p>
                      <a:pPr algn="just" fontAlgn="t"/>
                      <a:r>
                        <a:rPr lang="vi-VN" sz="2200" b="0" dirty="0">
                          <a:effectLst/>
                          <a:latin typeface="Calibri" panose="020F0502020204030204" pitchFamily="34" charset="0"/>
                          <a:cs typeface="Calibri" panose="020F0502020204030204" pitchFamily="34" charset="0"/>
                        </a:rPr>
                        <a:t>Em mới hỏi mèo</a:t>
                      </a:r>
                    </a:p>
                    <a:p>
                      <a:pPr algn="just" fontAlgn="t"/>
                      <a:r>
                        <a:rPr lang="vi-VN" sz="2200" b="0" dirty="0">
                          <a:effectLst/>
                          <a:latin typeface="Calibri" panose="020F0502020204030204" pitchFamily="34" charset="0"/>
                          <a:cs typeface="Calibri" panose="020F0502020204030204" pitchFamily="34" charset="0"/>
                        </a:rPr>
                        <a:t>Mải đi bắt chuột</a:t>
                      </a:r>
                    </a:p>
                    <a:p>
                      <a:pPr algn="just" fontAlgn="t"/>
                      <a:r>
                        <a:rPr lang="vi-VN" sz="2200" b="0" dirty="0">
                          <a:effectLst/>
                          <a:latin typeface="Calibri" panose="020F0502020204030204" pitchFamily="34" charset="0"/>
                          <a:cs typeface="Calibri" panose="020F0502020204030204" pitchFamily="34" charset="0"/>
                        </a:rPr>
                        <a:t>Có quên tài trèo?</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Cau đứng làm thược</a:t>
                      </a:r>
                    </a:p>
                    <a:p>
                      <a:pPr algn="just" fontAlgn="t"/>
                      <a:r>
                        <a:rPr lang="vi-VN" sz="2200" b="0" dirty="0">
                          <a:effectLst/>
                          <a:latin typeface="Calibri" panose="020F0502020204030204" pitchFamily="34" charset="0"/>
                          <a:cs typeface="Calibri" panose="020F0502020204030204" pitchFamily="34" charset="0"/>
                        </a:rPr>
                        <a:t>Đo tháng, đo ngày</a:t>
                      </a:r>
                    </a:p>
                    <a:p>
                      <a:pPr algn="just" fontAlgn="t"/>
                      <a:r>
                        <a:rPr lang="vi-VN" sz="2200" b="0" dirty="0">
                          <a:effectLst/>
                          <a:latin typeface="Calibri" panose="020F0502020204030204" pitchFamily="34" charset="0"/>
                          <a:cs typeface="Calibri" panose="020F0502020204030204" pitchFamily="34" charset="0"/>
                        </a:rPr>
                        <a:t>Từng nấc, từng nấc</a:t>
                      </a:r>
                    </a:p>
                    <a:p>
                      <a:pPr algn="just" fontAlgn="t"/>
                      <a:r>
                        <a:rPr lang="vi-VN" sz="2200" b="0" dirty="0">
                          <a:effectLst/>
                          <a:latin typeface="Calibri" panose="020F0502020204030204" pitchFamily="34" charset="0"/>
                          <a:cs typeface="Calibri" panose="020F0502020204030204" pitchFamily="34" charset="0"/>
                        </a:rPr>
                        <a:t>Vòng đều thân cây.</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Cau cao, cao mãi</a:t>
                      </a:r>
                    </a:p>
                    <a:p>
                      <a:pPr algn="just" fontAlgn="t"/>
                      <a:r>
                        <a:rPr lang="vi-VN" sz="2200" b="0" dirty="0">
                          <a:effectLst/>
                          <a:latin typeface="Calibri" panose="020F0502020204030204" pitchFamily="34" charset="0"/>
                          <a:cs typeface="Calibri" panose="020F0502020204030204" pitchFamily="34" charset="0"/>
                        </a:rPr>
                        <a:t>Tàu vươn giữa trời</a:t>
                      </a:r>
                    </a:p>
                    <a:p>
                      <a:pPr algn="just" fontAlgn="t"/>
                      <a:r>
                        <a:rPr lang="vi-VN" sz="2200" b="0" dirty="0">
                          <a:effectLst/>
                          <a:latin typeface="Calibri" panose="020F0502020204030204" pitchFamily="34" charset="0"/>
                          <a:cs typeface="Calibri" panose="020F0502020204030204" pitchFamily="34" charset="0"/>
                        </a:rPr>
                        <a:t>Như tay xòe rộng</a:t>
                      </a:r>
                    </a:p>
                    <a:p>
                      <a:pPr algn="just" fontAlgn="t"/>
                      <a:r>
                        <a:rPr lang="vi-VN" sz="2200" b="0" dirty="0">
                          <a:effectLst/>
                          <a:latin typeface="Calibri" panose="020F0502020204030204" pitchFamily="34" charset="0"/>
                          <a:cs typeface="Calibri" panose="020F0502020204030204" pitchFamily="34" charset="0"/>
                        </a:rPr>
                        <a:t>Hứng làn mưa rơi.</a:t>
                      </a:r>
                    </a:p>
                  </a:txBody>
                  <a:tcPr marL="29227" marR="29227" marT="29227" marB="29227">
                    <a:lnL>
                      <a:noFill/>
                    </a:lnL>
                    <a:lnR>
                      <a:noFill/>
                    </a:lnR>
                    <a:lnT>
                      <a:noFill/>
                    </a:lnT>
                    <a:lnB>
                      <a:noFill/>
                    </a:lnB>
                  </a:tcPr>
                </a:tc>
                <a:tc>
                  <a:txBody>
                    <a:bodyPr/>
                    <a:lstStyle/>
                    <a:p>
                      <a:pPr algn="just" fontAlgn="t"/>
                      <a:r>
                        <a:rPr lang="vi-VN" sz="2200" b="0" dirty="0">
                          <a:effectLst/>
                          <a:latin typeface="Calibri" panose="020F0502020204030204" pitchFamily="34" charset="0"/>
                          <a:cs typeface="Calibri" panose="020F0502020204030204" pitchFamily="34" charset="0"/>
                        </a:rPr>
                        <a:t>Mo như thìa lớn</a:t>
                      </a:r>
                    </a:p>
                    <a:p>
                      <a:pPr algn="just" fontAlgn="t"/>
                      <a:r>
                        <a:rPr lang="vi-VN" sz="2200" b="0" dirty="0">
                          <a:effectLst/>
                          <a:latin typeface="Calibri" panose="020F0502020204030204" pitchFamily="34" charset="0"/>
                          <a:cs typeface="Calibri" panose="020F0502020204030204" pitchFamily="34" charset="0"/>
                        </a:rPr>
                        <a:t>Đón nước mưa lành</a:t>
                      </a:r>
                    </a:p>
                    <a:p>
                      <a:pPr algn="just" fontAlgn="t"/>
                      <a:r>
                        <a:rPr lang="vi-VN" sz="2200" b="0" dirty="0">
                          <a:effectLst/>
                          <a:latin typeface="Calibri" panose="020F0502020204030204" pitchFamily="34" charset="0"/>
                          <a:cs typeface="Calibri" panose="020F0502020204030204" pitchFamily="34" charset="0"/>
                        </a:rPr>
                        <a:t>Tàu cau soi bóng</a:t>
                      </a:r>
                    </a:p>
                    <a:p>
                      <a:pPr algn="just" fontAlgn="t"/>
                      <a:r>
                        <a:rPr lang="vi-VN" sz="2200" b="0" dirty="0">
                          <a:effectLst/>
                          <a:latin typeface="Calibri" panose="020F0502020204030204" pitchFamily="34" charset="0"/>
                          <a:cs typeface="Calibri" panose="020F0502020204030204" pitchFamily="34" charset="0"/>
                        </a:rPr>
                        <a:t>Bơi trong chum sành.</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Chiều xuân mưa tạnh</a:t>
                      </a:r>
                    </a:p>
                    <a:p>
                      <a:pPr algn="just" fontAlgn="t"/>
                      <a:r>
                        <a:rPr lang="vi-VN" sz="2200" b="0" dirty="0">
                          <a:effectLst/>
                          <a:latin typeface="Calibri" panose="020F0502020204030204" pitchFamily="34" charset="0"/>
                          <a:cs typeface="Calibri" panose="020F0502020204030204" pitchFamily="34" charset="0"/>
                        </a:rPr>
                        <a:t>Mây trời xanh êm</a:t>
                      </a:r>
                    </a:p>
                    <a:p>
                      <a:pPr algn="just" fontAlgn="t"/>
                      <a:r>
                        <a:rPr lang="vi-VN" sz="2200" b="0" dirty="0">
                          <a:effectLst/>
                          <a:latin typeface="Calibri" panose="020F0502020204030204" pitchFamily="34" charset="0"/>
                          <a:cs typeface="Calibri" panose="020F0502020204030204" pitchFamily="34" charset="0"/>
                        </a:rPr>
                        <a:t>Tàu cau phe phẩy</a:t>
                      </a:r>
                    </a:p>
                    <a:p>
                      <a:pPr algn="just" fontAlgn="t"/>
                      <a:r>
                        <a:rPr lang="vi-VN" sz="2200" b="0" dirty="0">
                          <a:effectLst/>
                          <a:latin typeface="Calibri" panose="020F0502020204030204" pitchFamily="34" charset="0"/>
                          <a:cs typeface="Calibri" panose="020F0502020204030204" pitchFamily="34" charset="0"/>
                        </a:rPr>
                        <a:t>Vẫy gọi trăng lên.</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Bộp! Mo cau rụng</a:t>
                      </a:r>
                    </a:p>
                    <a:p>
                      <a:pPr algn="just" fontAlgn="t"/>
                      <a:r>
                        <a:rPr lang="vi-VN" sz="2200" b="0" dirty="0">
                          <a:effectLst/>
                          <a:latin typeface="Calibri" panose="020F0502020204030204" pitchFamily="34" charset="0"/>
                          <a:cs typeface="Calibri" panose="020F0502020204030204" pitchFamily="34" charset="0"/>
                        </a:rPr>
                        <a:t>Xòe hoa trắng ngà</a:t>
                      </a:r>
                    </a:p>
                    <a:p>
                      <a:pPr algn="just" fontAlgn="t"/>
                      <a:r>
                        <a:rPr lang="vi-VN" sz="2200" b="0" dirty="0">
                          <a:effectLst/>
                          <a:latin typeface="Calibri" panose="020F0502020204030204" pitchFamily="34" charset="0"/>
                          <a:cs typeface="Calibri" panose="020F0502020204030204" pitchFamily="34" charset="0"/>
                        </a:rPr>
                        <a:t>Bên cửa em học</a:t>
                      </a:r>
                    </a:p>
                    <a:p>
                      <a:pPr algn="just" fontAlgn="t"/>
                      <a:r>
                        <a:rPr lang="vi-VN" sz="2200" b="0" dirty="0">
                          <a:effectLst/>
                          <a:latin typeface="Calibri" panose="020F0502020204030204" pitchFamily="34" charset="0"/>
                          <a:cs typeface="Calibri" panose="020F0502020204030204" pitchFamily="34" charset="0"/>
                        </a:rPr>
                        <a:t>Hương bay vào nhà</a:t>
                      </a:r>
                    </a:p>
                    <a:p>
                      <a:pPr algn="just" fontAlgn="t"/>
                      <a:r>
                        <a:rPr lang="vi-VN" sz="2200" b="0" dirty="0">
                          <a:effectLst/>
                          <a:latin typeface="Calibri" panose="020F0502020204030204" pitchFamily="34" charset="0"/>
                          <a:cs typeface="Calibri" panose="020F0502020204030204" pitchFamily="34" charset="0"/>
                        </a:rPr>
                        <a:t>Thoảng thơm trong gió</a:t>
                      </a:r>
                    </a:p>
                    <a:p>
                      <a:pPr algn="just" fontAlgn="t"/>
                      <a:r>
                        <a:rPr lang="vi-VN" sz="2200" b="0" dirty="0">
                          <a:effectLst/>
                          <a:latin typeface="Calibri" panose="020F0502020204030204" pitchFamily="34" charset="0"/>
                          <a:cs typeface="Calibri" panose="020F0502020204030204" pitchFamily="34" charset="0"/>
                        </a:rPr>
                        <a:t>Hương cau bay xa. </a:t>
                      </a:r>
                    </a:p>
                    <a:p>
                      <a:pPr algn="r" fontAlgn="t"/>
                      <a:r>
                        <a:rPr lang="vi-VN" sz="2200" b="0" dirty="0">
                          <a:effectLst/>
                          <a:latin typeface="Calibri" panose="020F0502020204030204" pitchFamily="34" charset="0"/>
                          <a:cs typeface="Calibri" panose="020F0502020204030204" pitchFamily="34" charset="0"/>
                        </a:rPr>
                        <a:t>(Ngô Viết Dinh)</a:t>
                      </a:r>
                    </a:p>
                  </a:txBody>
                  <a:tcPr marL="29227" marR="29227" marT="29227" marB="29227">
                    <a:lnL>
                      <a:noFill/>
                    </a:lnL>
                    <a:lnR>
                      <a:noFill/>
                    </a:lnR>
                    <a:lnT>
                      <a:noFill/>
                    </a:lnT>
                    <a:lnB>
                      <a:noFill/>
                    </a:lnB>
                  </a:tcPr>
                </a:tc>
                <a:extLst>
                  <a:ext uri="{0D108BD9-81ED-4DB2-BD59-A6C34878D82A}">
                    <a16:rowId xmlns:a16="http://schemas.microsoft.com/office/drawing/2014/main" val="758877023"/>
                  </a:ext>
                </a:extLst>
              </a:tr>
            </a:tbl>
          </a:graphicData>
        </a:graphic>
      </p:graphicFrame>
      <p:sp>
        <p:nvSpPr>
          <p:cNvPr id="8" name="TextBox 7">
            <a:extLst>
              <a:ext uri="{FF2B5EF4-FFF2-40B4-BE49-F238E27FC236}">
                <a16:creationId xmlns:a16="http://schemas.microsoft.com/office/drawing/2014/main" id="{8A4D0B45-FEF5-EDEF-DF89-EFCEB5B8B7A4}"/>
              </a:ext>
            </a:extLst>
          </p:cNvPr>
          <p:cNvSpPr txBox="1"/>
          <p:nvPr/>
        </p:nvSpPr>
        <p:spPr>
          <a:xfrm>
            <a:off x="4522304" y="834887"/>
            <a:ext cx="2852530" cy="646331"/>
          </a:xfrm>
          <a:prstGeom prst="rect">
            <a:avLst/>
          </a:prstGeom>
          <a:noFill/>
        </p:spPr>
        <p:txBody>
          <a:bodyPr wrap="square" rtlCol="0">
            <a:spAutoFit/>
          </a:bodyPr>
          <a:lstStyle/>
          <a:p>
            <a:r>
              <a:rPr lang="en-US" sz="3600" dirty="0" err="1"/>
              <a:t>Cây</a:t>
            </a:r>
            <a:r>
              <a:rPr lang="en-US" sz="3600" dirty="0"/>
              <a:t> </a:t>
            </a:r>
            <a:r>
              <a:rPr lang="en-US" sz="3600" dirty="0" err="1"/>
              <a:t>cau</a:t>
            </a:r>
            <a:endParaRPr lang="en-US" sz="3600" dirty="0"/>
          </a:p>
        </p:txBody>
      </p:sp>
      <p:pic>
        <p:nvPicPr>
          <p:cNvPr id="24" name="Picture 23">
            <a:extLst>
              <a:ext uri="{FF2B5EF4-FFF2-40B4-BE49-F238E27FC236}">
                <a16:creationId xmlns:a16="http://schemas.microsoft.com/office/drawing/2014/main" id="{EEB1727D-97E7-3421-B8F1-C0D6CAEB8CA0}"/>
              </a:ext>
            </a:extLst>
          </p:cNvPr>
          <p:cNvPicPr>
            <a:picLocks noChangeAspect="1"/>
          </p:cNvPicPr>
          <p:nvPr/>
        </p:nvPicPr>
        <p:blipFill>
          <a:blip r:embed="rId3"/>
          <a:stretch>
            <a:fillRect/>
          </a:stretch>
        </p:blipFill>
        <p:spPr>
          <a:xfrm>
            <a:off x="9095616" y="1540564"/>
            <a:ext cx="2719494" cy="4687129"/>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600239" y="655859"/>
            <a:ext cx="9271513"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C00000"/>
                </a:solidFill>
                <a:latin typeface="Calibri" panose="020F0502020204030204" pitchFamily="34" charset="0"/>
                <a:cs typeface="Calibri" panose="020F0502020204030204" pitchFamily="34" charset="0"/>
                <a:sym typeface="+mn-ea"/>
              </a:rPr>
              <a:t>a. Đọc bài thơ, em biết điều gì về cây cau?</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algn="just"/>
            <a:r>
              <a:rPr lang="en-US" sz="4000" b="0" i="0" dirty="0">
                <a:solidFill>
                  <a:srgbClr val="FF0000"/>
                </a:solidFill>
                <a:effectLst/>
                <a:latin typeface="Calibri" panose="020F0502020204030204" pitchFamily="34" charset="0"/>
                <a:cs typeface="Calibri" panose="020F0502020204030204" pitchFamily="34" charset="0"/>
              </a:rPr>
              <a:t>C</a:t>
            </a:r>
            <a:r>
              <a:rPr lang="vi-VN" sz="4000" b="0" i="0" dirty="0">
                <a:solidFill>
                  <a:srgbClr val="FF0000"/>
                </a:solidFill>
                <a:effectLst/>
                <a:latin typeface="Calibri" panose="020F0502020204030204" pitchFamily="34" charset="0"/>
                <a:cs typeface="Calibri" panose="020F0502020204030204" pitchFamily="34" charset="0"/>
              </a:rPr>
              <a:t>ây cau thẳng, thân cây từng nấc vòng đều, tàu vươn giữa trời, mo như thìa lớn, hoa cau màu trắng ngà.</a:t>
            </a: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232452" y="655859"/>
            <a:ext cx="10227365"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C00000"/>
                </a:solidFill>
                <a:latin typeface="Calibri" panose="020F0502020204030204" pitchFamily="34" charset="0"/>
                <a:cs typeface="Calibri" panose="020F0502020204030204" pitchFamily="34" charset="0"/>
                <a:sym typeface="+mn-ea"/>
              </a:rPr>
              <a:t>b. Em thích hình ảnh nào nhất trong bài thơ? </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lvl="0" algn="just"/>
            <a:r>
              <a:rPr lang="vi-VN" sz="4000" dirty="0">
                <a:solidFill>
                  <a:srgbClr val="FF0000"/>
                </a:solidFill>
                <a:latin typeface="Calibri" panose="020F0502020204030204" pitchFamily="34" charset="0"/>
                <a:cs typeface="Calibri" panose="020F0502020204030204" pitchFamily="34" charset="0"/>
              </a:rPr>
              <a:t>Hình ảnh tả hoa cau và hương thơm của hoa cau vô cùng sinh động, khiến em cũng cảm giác có mùi thơm dịu nhe thoang thoảng đâu đây.</a:t>
            </a:r>
          </a:p>
        </p:txBody>
      </p:sp>
    </p:spTree>
    <p:extLst>
      <p:ext uri="{BB962C8B-B14F-4D97-AF65-F5344CB8AC3E}">
        <p14:creationId xmlns:p14="http://schemas.microsoft.com/office/powerpoint/2010/main" val="3390399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279953" y="255810"/>
            <a:ext cx="2701372" cy="49666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2. </a:t>
            </a: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Đọc</a:t>
            </a:r>
            <a:r>
              <a:rPr kumimoji="0" lang="en-US" sz="4000" b="0"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 </a:t>
            </a:r>
            <a:r>
              <a:rPr kumimoji="0" lang="en-US" sz="4000" b="0"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hiểu</a:t>
            </a:r>
            <a:endParaRPr kumimoji="0" lang="vi-VN"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endParaRPr>
          </a:p>
        </p:txBody>
      </p:sp>
      <p:sp>
        <p:nvSpPr>
          <p:cNvPr id="3" name="TextBox 2">
            <a:extLst>
              <a:ext uri="{FF2B5EF4-FFF2-40B4-BE49-F238E27FC236}">
                <a16:creationId xmlns:a16="http://schemas.microsoft.com/office/drawing/2014/main" id="{08CF57FF-2CA5-D609-E9E0-22007F4F9599}"/>
              </a:ext>
            </a:extLst>
          </p:cNvPr>
          <p:cNvSpPr txBox="1"/>
          <p:nvPr/>
        </p:nvSpPr>
        <p:spPr>
          <a:xfrm>
            <a:off x="4076700" y="352425"/>
            <a:ext cx="6524625" cy="646331"/>
          </a:xfrm>
          <a:prstGeom prst="rect">
            <a:avLst/>
          </a:prstGeom>
          <a:noFill/>
        </p:spPr>
        <p:txBody>
          <a:bodyPr wrap="square" rtlCol="0">
            <a:spAutoFit/>
          </a:bodyPr>
          <a:lstStyle/>
          <a:p>
            <a:r>
              <a:rPr lang="en-US" sz="3600" dirty="0" err="1">
                <a:solidFill>
                  <a:srgbClr val="FF0000"/>
                </a:solidFill>
              </a:rPr>
              <a:t>Cuộc</a:t>
            </a:r>
            <a:r>
              <a:rPr lang="en-US" sz="3600" dirty="0">
                <a:solidFill>
                  <a:srgbClr val="FF0000"/>
                </a:solidFill>
              </a:rPr>
              <a:t> </a:t>
            </a:r>
            <a:r>
              <a:rPr lang="en-US" sz="3600" dirty="0" err="1">
                <a:solidFill>
                  <a:srgbClr val="FF0000"/>
                </a:solidFill>
              </a:rPr>
              <a:t>chạy</a:t>
            </a:r>
            <a:r>
              <a:rPr lang="en-US" sz="3600" dirty="0">
                <a:solidFill>
                  <a:srgbClr val="FF0000"/>
                </a:solidFill>
              </a:rPr>
              <a:t> </a:t>
            </a:r>
            <a:r>
              <a:rPr lang="en-US" sz="3600" dirty="0" err="1">
                <a:solidFill>
                  <a:srgbClr val="FF0000"/>
                </a:solidFill>
              </a:rPr>
              <a:t>đua</a:t>
            </a:r>
            <a:r>
              <a:rPr lang="en-US" sz="3600" dirty="0">
                <a:solidFill>
                  <a:srgbClr val="FF0000"/>
                </a:solidFill>
              </a:rPr>
              <a:t> </a:t>
            </a:r>
            <a:r>
              <a:rPr lang="en-US" sz="3600" dirty="0" err="1">
                <a:solidFill>
                  <a:srgbClr val="FF0000"/>
                </a:solidFill>
              </a:rPr>
              <a:t>trong</a:t>
            </a:r>
            <a:r>
              <a:rPr lang="en-US" sz="3600" dirty="0">
                <a:solidFill>
                  <a:srgbClr val="FF0000"/>
                </a:solidFill>
              </a:rPr>
              <a:t> </a:t>
            </a:r>
            <a:r>
              <a:rPr lang="en-US" sz="3600" dirty="0" err="1">
                <a:solidFill>
                  <a:srgbClr val="FF0000"/>
                </a:solidFill>
              </a:rPr>
              <a:t>rừng</a:t>
            </a:r>
            <a:endParaRPr lang="en-US" sz="3600" dirty="0">
              <a:solidFill>
                <a:srgbClr val="FF0000"/>
              </a:solidFill>
            </a:endParaRPr>
          </a:p>
        </p:txBody>
      </p:sp>
      <p:pic>
        <p:nvPicPr>
          <p:cNvPr id="6" name="Picture 5">
            <a:extLst>
              <a:ext uri="{FF2B5EF4-FFF2-40B4-BE49-F238E27FC236}">
                <a16:creationId xmlns:a16="http://schemas.microsoft.com/office/drawing/2014/main" id="{F4D0B1D5-3486-445C-F6B5-1863A9ECD69B}"/>
              </a:ext>
            </a:extLst>
          </p:cNvPr>
          <p:cNvPicPr>
            <a:picLocks noChangeAspect="1"/>
          </p:cNvPicPr>
          <p:nvPr/>
        </p:nvPicPr>
        <p:blipFill>
          <a:blip r:embed="rId4"/>
          <a:stretch>
            <a:fillRect/>
          </a:stretch>
        </p:blipFill>
        <p:spPr>
          <a:xfrm>
            <a:off x="7524750" y="3962400"/>
            <a:ext cx="4057650" cy="2628900"/>
          </a:xfrm>
          <a:prstGeom prst="rect">
            <a:avLst/>
          </a:prstGeom>
        </p:spPr>
      </p:pic>
      <p:sp>
        <p:nvSpPr>
          <p:cNvPr id="7" name="TextBox 6">
            <a:extLst>
              <a:ext uri="{FF2B5EF4-FFF2-40B4-BE49-F238E27FC236}">
                <a16:creationId xmlns:a16="http://schemas.microsoft.com/office/drawing/2014/main" id="{08382898-3037-653F-3AA7-7E734D6DC597}"/>
              </a:ext>
            </a:extLst>
          </p:cNvPr>
          <p:cNvSpPr txBox="1"/>
          <p:nvPr/>
        </p:nvSpPr>
        <p:spPr>
          <a:xfrm>
            <a:off x="800100" y="1143000"/>
            <a:ext cx="10744200" cy="4801314"/>
          </a:xfrm>
          <a:prstGeom prst="rect">
            <a:avLst/>
          </a:prstGeom>
          <a:noFill/>
        </p:spPr>
        <p:txBody>
          <a:bodyPr wrap="square" rtlCol="0">
            <a:spAutoFit/>
          </a:bodyPr>
          <a:lstStyle/>
          <a:p>
            <a:pPr algn="just"/>
            <a:r>
              <a:rPr lang="en-US" b="0" i="0" dirty="0">
                <a:solidFill>
                  <a:srgbClr val="000000"/>
                </a:solidFill>
                <a:effectLst/>
                <a:latin typeface="OpenSans"/>
              </a:rPr>
              <a:t>   </a:t>
            </a:r>
            <a:r>
              <a:rPr lang="vi-VN" b="0" i="0" dirty="0">
                <a:solidFill>
                  <a:srgbClr val="000000"/>
                </a:solidFill>
                <a:effectLst/>
                <a:latin typeface="OpenSans"/>
              </a:rPr>
              <a:t>Ngày mai, muông thú trong rừng mở hội thi chạy để chọn con vật nhanh nhất.</a:t>
            </a:r>
          </a:p>
          <a:p>
            <a:pPr algn="just"/>
            <a:r>
              <a:rPr lang="en-US" b="0" i="0" dirty="0">
                <a:solidFill>
                  <a:srgbClr val="000000"/>
                </a:solidFill>
                <a:effectLst/>
                <a:latin typeface="OpenSans"/>
              </a:rPr>
              <a:t>   </a:t>
            </a:r>
            <a:r>
              <a:rPr lang="vi-VN" b="0" i="0" dirty="0">
                <a:solidFill>
                  <a:srgbClr val="000000"/>
                </a:solidFill>
                <a:effectLst/>
                <a:latin typeface="OpenSans"/>
              </a:rPr>
              <a:t>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ra dáng một nhà vô địch...</a:t>
            </a:r>
          </a:p>
          <a:p>
            <a:pPr algn="just"/>
            <a:r>
              <a:rPr lang="en-US" b="0" i="0" dirty="0">
                <a:solidFill>
                  <a:srgbClr val="000000"/>
                </a:solidFill>
                <a:effectLst/>
                <a:latin typeface="OpenSans"/>
              </a:rPr>
              <a:t>   </a:t>
            </a:r>
            <a:r>
              <a:rPr lang="vi-VN" b="0" i="0" dirty="0">
                <a:solidFill>
                  <a:srgbClr val="000000"/>
                </a:solidFill>
                <a:effectLst/>
                <a:latin typeface="OpenSans"/>
              </a:rPr>
              <a:t>Ngựa cha thấy thế, bảo:</a:t>
            </a:r>
          </a:p>
          <a:p>
            <a:pPr algn="just"/>
            <a:r>
              <a:rPr lang="en-US" b="0" i="0" dirty="0">
                <a:solidFill>
                  <a:srgbClr val="000000"/>
                </a:solidFill>
                <a:effectLst/>
                <a:latin typeface="OpenSans"/>
              </a:rPr>
              <a:t>   </a:t>
            </a:r>
            <a:r>
              <a:rPr lang="vi-VN" b="0" i="0" dirty="0">
                <a:solidFill>
                  <a:srgbClr val="000000"/>
                </a:solidFill>
                <a:effectLst/>
                <a:latin typeface="OpenSans"/>
              </a:rPr>
              <a:t>- Con trai à, con phải đến bác thợ rèn để xem lại bộ móng. Nó cần thiết cho cuộc đua hơn là bộ đồ đẹp.</a:t>
            </a:r>
          </a:p>
          <a:p>
            <a:pPr algn="just"/>
            <a:r>
              <a:rPr lang="vi-VN" b="0" i="0" dirty="0">
                <a:solidFill>
                  <a:srgbClr val="000000"/>
                </a:solidFill>
                <a:effectLst/>
                <a:latin typeface="OpenSans"/>
              </a:rPr>
              <a:t>Ngựa con mắt không rời bóng mình dưới nước, ngúng nguẩy đáp:</a:t>
            </a:r>
          </a:p>
          <a:p>
            <a:pPr algn="just"/>
            <a:r>
              <a:rPr lang="en-US" b="0" i="0" dirty="0">
                <a:solidFill>
                  <a:srgbClr val="000000"/>
                </a:solidFill>
                <a:effectLst/>
                <a:latin typeface="OpenSans"/>
              </a:rPr>
              <a:t>   </a:t>
            </a:r>
            <a:r>
              <a:rPr lang="vi-VN" b="0" i="0" dirty="0">
                <a:solidFill>
                  <a:srgbClr val="000000"/>
                </a:solidFill>
                <a:effectLst/>
                <a:latin typeface="OpenSans"/>
              </a:rPr>
              <a:t>- Cha yên tâm đi. Móng của con chắc chắn lắm. Con nhất định sẽ thắng mà!</a:t>
            </a:r>
          </a:p>
          <a:p>
            <a:pPr algn="just"/>
            <a:r>
              <a:rPr lang="en-US" b="0" i="0" dirty="0">
                <a:solidFill>
                  <a:srgbClr val="000000"/>
                </a:solidFill>
                <a:effectLst/>
                <a:latin typeface="OpenSans"/>
              </a:rPr>
              <a:t>   </a:t>
            </a:r>
            <a:r>
              <a:rPr lang="vi-VN" b="0" i="0" dirty="0">
                <a:solidFill>
                  <a:srgbClr val="000000"/>
                </a:solidFill>
                <a:effectLst/>
                <a:latin typeface="OpenSans"/>
              </a:rPr>
              <a:t>Cuộc thi đã đến. Sáng sớm, bãi cỏ đông nghẹt. Chị em nhà hươu sốt ruột gặm lá. Thỏ trắng, thỏ xám thận trọng ngắm nghĩa các đối thủ. Bác quạ bay đi bay lại giữ trật tự. Ngựa con ung dung bước vào vạch xuất phát.</a:t>
            </a:r>
          </a:p>
          <a:p>
            <a:pPr algn="just"/>
            <a:r>
              <a:rPr lang="en-US" b="0" i="0" dirty="0">
                <a:solidFill>
                  <a:srgbClr val="000000"/>
                </a:solidFill>
                <a:effectLst/>
                <a:latin typeface="OpenSans"/>
              </a:rPr>
              <a:t>   </a:t>
            </a:r>
            <a:r>
              <a:rPr lang="vi-VN" b="0" i="0" dirty="0">
                <a:solidFill>
                  <a:srgbClr val="000000"/>
                </a:solidFill>
                <a:effectLst/>
                <a:latin typeface="OpenSans"/>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tháng thốt: một cái móng lung lay rồi rời hẳn ra. Gai nhọn đâm vào chân làm ngựa con đau điếng. Chú chạy tập tễnh và cuối cùng dừng hẳn lại. Nhìn bạn bè lướt qua mặt, ngựa con đỏ hoe con mắt, ân hận vì không làm theo lời cha dặn.</a:t>
            </a:r>
          </a:p>
          <a:p>
            <a:pPr algn="just"/>
            <a:r>
              <a:rPr lang="en-US" b="0" i="0" dirty="0">
                <a:solidFill>
                  <a:srgbClr val="000000"/>
                </a:solidFill>
                <a:effectLst/>
                <a:latin typeface="OpenSans"/>
              </a:rPr>
              <a:t>   </a:t>
            </a:r>
            <a:r>
              <a:rPr lang="vi-VN" b="0" i="0" dirty="0">
                <a:solidFill>
                  <a:srgbClr val="000000"/>
                </a:solidFill>
                <a:effectLst/>
                <a:latin typeface="OpenSans"/>
              </a:rPr>
              <a:t>Ngựa con đã rút ra được bài học quý giá: đừng bao giờ chủ quan, cho dù đó là việc nhỏ nhất.</a:t>
            </a:r>
          </a:p>
          <a:p>
            <a:pPr algn="r"/>
            <a:r>
              <a:rPr lang="vi-VN" b="0" i="0" dirty="0">
                <a:solidFill>
                  <a:srgbClr val="000000"/>
                </a:solidFill>
                <a:effectLst/>
                <a:latin typeface="OpenSans"/>
              </a:rPr>
              <a:t>(</a:t>
            </a:r>
            <a:r>
              <a:rPr lang="vi-VN" b="0" i="1" dirty="0">
                <a:solidFill>
                  <a:srgbClr val="000000"/>
                </a:solidFill>
                <a:effectLst/>
                <a:latin typeface="OpenSans"/>
              </a:rPr>
              <a:t>Theo</a:t>
            </a:r>
            <a:r>
              <a:rPr lang="vi-VN" b="0" i="0" dirty="0">
                <a:solidFill>
                  <a:srgbClr val="000000"/>
                </a:solidFill>
                <a:effectLst/>
                <a:latin typeface="OpenSans"/>
              </a:rPr>
              <a:t> Xuân Hoàng)</a:t>
            </a:r>
          </a:p>
        </p:txBody>
      </p:sp>
    </p:spTree>
    <p:custDataLst>
      <p:tags r:id="rId1"/>
    </p:custDataLst>
    <p:extLst>
      <p:ext uri="{BB962C8B-B14F-4D97-AF65-F5344CB8AC3E}">
        <p14:creationId xmlns:p14="http://schemas.microsoft.com/office/powerpoint/2010/main" val="291921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Trả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câu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hỏi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thực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yêu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cầu</a:t>
            </a:r>
            <a:r>
              <a:rPr lang="en-US" sz="3200"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190625" y="1162050"/>
            <a:ext cx="10620375" cy="5262979"/>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Muông thú trong rừng mở hội thi để làm gì?</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Chọn con vật khỏe nhất</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Chọn con vật nhanh nhất</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 Chọn con vật đẹp nhất</a:t>
            </a:r>
          </a:p>
          <a:p>
            <a:pPr algn="just"/>
            <a:r>
              <a:rPr lang="vi-VN" sz="2800" b="0" i="0" dirty="0">
                <a:solidFill>
                  <a:srgbClr val="000000"/>
                </a:solidFill>
                <a:effectLst/>
                <a:latin typeface="Calibri" panose="020F0502020204030204" pitchFamily="34" charset="0"/>
                <a:cs typeface="Calibri" panose="020F0502020204030204" pitchFamily="34" charset="0"/>
              </a:rPr>
              <a:t>b. Ngựa con đã chuẩn bị như thế nào cho hội thi?</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Đến gặp bác thợ rèn để xem lại bộ móng</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Chăm chỉ tập chạy với những sải bước dài</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Chải chuốt, mải mê soi bóng mình dưới suối</a:t>
            </a:r>
          </a:p>
          <a:p>
            <a:pPr algn="just"/>
            <a:r>
              <a:rPr lang="vi-VN" sz="2800" b="0" i="0" dirty="0">
                <a:solidFill>
                  <a:srgbClr val="000000"/>
                </a:solidFill>
                <a:effectLst/>
                <a:latin typeface="Calibri" panose="020F0502020204030204" pitchFamily="34" charset="0"/>
                <a:cs typeface="Calibri" panose="020F0502020204030204" pitchFamily="34" charset="0"/>
              </a:rPr>
              <a:t>c. Ngựa con được cha khuyên thế nào?</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chuẩn bị cho mình một bộ đồ nâu tuyệt đẹp</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chải chuốt bộ bờm dài cho ra dáng nhà vô địch</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phải đến bác thợ rèn để xem lại bộ móng</a:t>
            </a:r>
          </a:p>
        </p:txBody>
      </p:sp>
      <p:sp>
        <p:nvSpPr>
          <p:cNvPr id="4" name="Oval 3">
            <a:extLst>
              <a:ext uri="{FF2B5EF4-FFF2-40B4-BE49-F238E27FC236}">
                <a16:creationId xmlns:a16="http://schemas.microsoft.com/office/drawing/2014/main" id="{7E70E183-C5B9-77C9-81E9-4B2995B74463}"/>
              </a:ext>
            </a:extLst>
          </p:cNvPr>
          <p:cNvSpPr/>
          <p:nvPr/>
        </p:nvSpPr>
        <p:spPr>
          <a:xfrm>
            <a:off x="1181100" y="1962150"/>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9244B3-653B-749D-ED18-0D7881C704F1}"/>
              </a:ext>
            </a:extLst>
          </p:cNvPr>
          <p:cNvSpPr/>
          <p:nvPr/>
        </p:nvSpPr>
        <p:spPr>
          <a:xfrm>
            <a:off x="1209675" y="41433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D8D1D20-C0D4-3F81-418F-90D418DC7B0F}"/>
              </a:ext>
            </a:extLst>
          </p:cNvPr>
          <p:cNvSpPr/>
          <p:nvPr/>
        </p:nvSpPr>
        <p:spPr>
          <a:xfrm>
            <a:off x="1238250" y="58578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5559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algn="just"/>
            <a:r>
              <a:rPr lang="vi-VN" sz="3200" b="1" dirty="0">
                <a:solidFill>
                  <a:srgbClr val="000000"/>
                </a:solidFill>
                <a:latin typeface="Calibri" panose="020F0502020204030204" pitchFamily="34" charset="0"/>
                <a:cs typeface="Calibri" panose="020F0502020204030204" pitchFamily="34" charset="0"/>
              </a:rPr>
              <a:t>d. Vì sao ngựa con không nghe lời khuyên của cha?</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638175"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Ngựa</a:t>
            </a:r>
            <a:r>
              <a:rPr lang="en-US" sz="3200" dirty="0">
                <a:solidFill>
                  <a:srgbClr val="FF0000"/>
                </a:solidFill>
                <a:latin typeface="Calibri" panose="020F0502020204030204" pitchFamily="34" charset="0"/>
                <a:cs typeface="Calibri" panose="020F0502020204030204" pitchFamily="34" charset="0"/>
              </a:rPr>
              <a:t> con </a:t>
            </a:r>
            <a:r>
              <a:rPr lang="en-US" sz="3200" dirty="0" err="1">
                <a:solidFill>
                  <a:srgbClr val="FF0000"/>
                </a:solidFill>
                <a:latin typeface="Calibri" panose="020F0502020204030204" pitchFamily="34" charset="0"/>
                <a:cs typeface="Calibri" panose="020F0502020204030204" pitchFamily="34" charset="0"/>
              </a:rPr>
              <a:t>không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nghe</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lời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khuyên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cha </a:t>
            </a:r>
            <a:r>
              <a:rPr lang="en-US" sz="3200" dirty="0" err="1">
                <a:solidFill>
                  <a:srgbClr val="FF0000"/>
                </a:solidFill>
                <a:latin typeface="Calibri" panose="020F0502020204030204" pitchFamily="34" charset="0"/>
                <a:cs typeface="Calibri" panose="020F0502020204030204" pitchFamily="34" charset="0"/>
              </a:rPr>
              <a:t>vì</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cậu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nghĩ</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rằng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móng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đã</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chắc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chắn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rồi</a:t>
            </a:r>
            <a:r>
              <a:rPr lang="en-US" sz="3200" dirty="0">
                <a:solidFill>
                  <a:srgbClr val="FF0000"/>
                </a:solidFill>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409169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79294448-5C1A-672A-4E40-863BA79C70C7}"/>
              </a:ext>
            </a:extLst>
          </p:cNvPr>
          <p:cNvSpPr txBox="1"/>
          <p:nvPr/>
        </p:nvSpPr>
        <p:spPr>
          <a:xfrm>
            <a:off x="495301" y="1543050"/>
            <a:ext cx="1127760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 Chuyện gì xảy ra với ngựa con trong cuộc thi? (Viết tiếp vào chỗ trống để hoàn thành câu trả lời.)</a:t>
            </a:r>
          </a:p>
        </p:txBody>
      </p:sp>
      <p:sp>
        <p:nvSpPr>
          <p:cNvPr id="9" name="Rectangle: Rounded Corners 8">
            <a:extLst>
              <a:ext uri="{FF2B5EF4-FFF2-40B4-BE49-F238E27FC236}">
                <a16:creationId xmlns:a16="http://schemas.microsoft.com/office/drawing/2014/main" id="{A4EA3806-E86B-3493-FE20-5D439627FA0B}"/>
              </a:ext>
            </a:extLst>
          </p:cNvPr>
          <p:cNvSpPr/>
          <p:nvPr/>
        </p:nvSpPr>
        <p:spPr>
          <a:xfrm>
            <a:off x="790575" y="2819400"/>
            <a:ext cx="10391775"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móng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của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lung lay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rồi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Gai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nhọn</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làm</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đâu</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điếng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chạy</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cuối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016C7ED-5EBF-8B76-452F-8C256CDDCA25}"/>
              </a:ext>
            </a:extLst>
          </p:cNvPr>
          <p:cNvSpPr txBox="1"/>
          <p:nvPr/>
        </p:nvSpPr>
        <p:spPr>
          <a:xfrm>
            <a:off x="857250" y="4362450"/>
            <a:ext cx="10010775" cy="1569660"/>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Cái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móng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của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lung lay </a:t>
            </a:r>
            <a:r>
              <a:rPr lang="en-US" sz="3200" b="0" i="0" dirty="0" err="1">
                <a:solidFill>
                  <a:srgbClr val="000000"/>
                </a:solidFill>
                <a:effectLst/>
                <a:latin typeface="Calibri" panose="020F0502020204030204" pitchFamily="34" charset="0"/>
                <a:cs typeface="Calibri" panose="020F0502020204030204" pitchFamily="34" charset="0"/>
              </a:rPr>
              <a:t>rồi</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rời</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hẳn</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ra</a:t>
            </a:r>
            <a:r>
              <a:rPr lang="en-US" sz="3200" b="0" i="0" dirty="0" err="1">
                <a:solidFill>
                  <a:srgbClr val="000000"/>
                </a:solidFill>
                <a:effectLst/>
                <a:latin typeface="Calibri" panose="020F0502020204030204" pitchFamily="34" charset="0"/>
                <a:cs typeface="Calibri" panose="020F0502020204030204" pitchFamily="34" charset="0"/>
              </a:rPr>
              <a:t>.</a:t>
            </a:r>
            <a:r>
              <a:rPr lang="en-US" sz="3200" b="0" i="0" dirty="0">
                <a:solidFill>
                  <a:srgbClr val="000000"/>
                </a:solidFill>
                <a:effectLst/>
                <a:latin typeface="Calibri" panose="020F0502020204030204" pitchFamily="34" charset="0"/>
                <a:cs typeface="Calibri" panose="020F0502020204030204" pitchFamily="34" charset="0"/>
              </a:rPr>
              <a:t> Gai </a:t>
            </a:r>
            <a:r>
              <a:rPr lang="en-US" sz="3200" b="0" i="0" dirty="0" err="1">
                <a:solidFill>
                  <a:srgbClr val="000000"/>
                </a:solidFill>
                <a:effectLst/>
                <a:latin typeface="Calibri" panose="020F0502020204030204" pitchFamily="34" charset="0"/>
                <a:cs typeface="Calibri" panose="020F0502020204030204" pitchFamily="34" charset="0"/>
              </a:rPr>
              <a:t>nhọn</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đâm</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vào</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chân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con </a:t>
            </a:r>
            <a:r>
              <a:rPr lang="en-US" sz="3200" b="0" i="0" dirty="0" err="1">
                <a:solidFill>
                  <a:srgbClr val="000000"/>
                </a:solidFill>
                <a:effectLst/>
                <a:latin typeface="Calibri" panose="020F0502020204030204" pitchFamily="34" charset="0"/>
                <a:cs typeface="Calibri" panose="020F0502020204030204" pitchFamily="34" charset="0"/>
              </a:rPr>
              <a:t>đâu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điếng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con </a:t>
            </a:r>
            <a:r>
              <a:rPr lang="en-US" sz="3200" b="0" i="0" dirty="0" err="1">
                <a:solidFill>
                  <a:srgbClr val="000000"/>
                </a:solidFill>
                <a:effectLst/>
                <a:latin typeface="Calibri" panose="020F0502020204030204" pitchFamily="34" charset="0"/>
                <a:cs typeface="Calibri" panose="020F0502020204030204" pitchFamily="34" charset="0"/>
              </a:rPr>
              <a:t>chạy</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tập</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tễnh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và</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cuối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cùng</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dừng</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hẳn</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lại</a:t>
            </a:r>
            <a:r>
              <a:rPr lang="en-US" sz="3200" b="0" i="0" dirty="0">
                <a:solidFill>
                  <a:srgbClr val="000000"/>
                </a:solidFill>
                <a:effectLst/>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755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ĐÁNH GIÁ CUỐI KỲ II -t6[20240513221101628].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1422</Words>
  <Application>Microsoft Office PowerPoint</Application>
  <PresentationFormat>Widescreen</PresentationFormat>
  <Paragraphs>120</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OpenSans</vt:lpstr>
      <vt:lpstr>Times New Roman</vt:lpstr>
      <vt:lpstr>Wingdings</vt:lpstr>
      <vt:lpstr>汉仪小麦体简</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22</cp:revision>
  <dcterms:created xsi:type="dcterms:W3CDTF">2023-02-04T12:36:08Z</dcterms:created>
  <dcterms:modified xsi:type="dcterms:W3CDTF">2024-05-13T15:14:54Z</dcterms:modified>
</cp:coreProperties>
</file>