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257" r:id="rId3"/>
    <p:sldId id="292" r:id="rId4"/>
    <p:sldId id="293" r:id="rId5"/>
    <p:sldId id="318" r:id="rId6"/>
    <p:sldId id="297" r:id="rId7"/>
    <p:sldId id="275" r:id="rId8"/>
    <p:sldId id="311" r:id="rId9"/>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12-May-24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435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12-May-24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380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12-May-24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204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12-May-24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90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12-May-24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1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12-May-24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205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12-May-24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011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12-May-24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825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12-May-24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06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12-May-24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86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12-May-24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395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920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slideLayout" Target="../slideLayouts/slideLayout7.xml"/><Relationship Id="rId16" Type="http://schemas.openxmlformats.org/officeDocument/2006/relationships/image" Target="../media/image28.svg"/><Relationship Id="rId1" Type="http://schemas.openxmlformats.org/officeDocument/2006/relationships/tags" Target="../tags/tag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2.png"/><Relationship Id="rId18" Type="http://schemas.openxmlformats.org/officeDocument/2006/relationships/image" Target="../media/image28.svg"/><Relationship Id="rId3" Type="http://schemas.openxmlformats.org/officeDocument/2006/relationships/image" Target="../media/image15.png"/><Relationship Id="rId21" Type="http://schemas.openxmlformats.org/officeDocument/2006/relationships/image" Target="../media/image34.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7.png"/><Relationship Id="rId2" Type="http://schemas.openxmlformats.org/officeDocument/2006/relationships/slideLayout" Target="../slideLayouts/slideLayout7.xml"/><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tags" Target="../tags/tag5.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2.svg"/><Relationship Id="rId19" Type="http://schemas.openxmlformats.org/officeDocument/2006/relationships/image" Target="../media/image29.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slideLayout" Target="../slideLayouts/slideLayout7.xml"/><Relationship Id="rId16" Type="http://schemas.openxmlformats.org/officeDocument/2006/relationships/image" Target="../media/image28.svg"/><Relationship Id="rId20" Type="http://schemas.openxmlformats.org/officeDocument/2006/relationships/image" Target="../media/image36.png"/><Relationship Id="rId1" Type="http://schemas.openxmlformats.org/officeDocument/2006/relationships/tags" Target="../tags/tag6.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5.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1998791" y="4932802"/>
            <a:ext cx="7357636"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42" name="Picture 2"/>
          <p:cNvPicPr>
            <a:picLocks noChangeAspect="1"/>
          </p:cNvPicPr>
          <p:nvPr/>
        </p:nvPicPr>
        <p:blipFill>
          <a:blip r:embed="rId3"/>
          <a:srcRect t="413" b="413"/>
          <a:stretch>
            <a:fillRect/>
          </a:stretch>
        </p:blipFill>
        <p:spPr>
          <a:xfrm>
            <a:off x="2672350" y="685800"/>
            <a:ext cx="6904451" cy="5486400"/>
          </a:xfrm>
          <a:prstGeom prst="rect">
            <a:avLst/>
          </a:prstGeom>
        </p:spPr>
      </p:pic>
      <p:grpSp>
        <p:nvGrpSpPr>
          <p:cNvPr id="43" name="Group 3"/>
          <p:cNvGrpSpPr/>
          <p:nvPr/>
        </p:nvGrpSpPr>
        <p:grpSpPr>
          <a:xfrm>
            <a:off x="3572073" y="1744003"/>
            <a:ext cx="5555043" cy="3369995"/>
            <a:chOff x="0" y="0"/>
            <a:chExt cx="3126189" cy="1896518"/>
          </a:xfrm>
        </p:grpSpPr>
        <p:sp>
          <p:nvSpPr>
            <p:cNvPr id="44" name="Freeform 4"/>
            <p:cNvSpPr/>
            <p:nvPr/>
          </p:nvSpPr>
          <p:spPr>
            <a:xfrm>
              <a:off x="-4213" y="0"/>
              <a:ext cx="3130402" cy="1896518"/>
            </a:xfrm>
            <a:custGeom>
              <a:avLst/>
              <a:gdLst/>
              <a:ahLst/>
              <a:cxnLst/>
              <a:rect l="l" t="t" r="r" b="b"/>
              <a:pathLst>
                <a:path w="3130402" h="1896518">
                  <a:moveTo>
                    <a:pt x="278431" y="16918"/>
                  </a:moveTo>
                  <a:cubicBezTo>
                    <a:pt x="278431" y="16918"/>
                    <a:pt x="604014" y="12258"/>
                    <a:pt x="925831" y="12454"/>
                  </a:cubicBezTo>
                  <a:cubicBezTo>
                    <a:pt x="2096065" y="12671"/>
                    <a:pt x="2856334" y="0"/>
                    <a:pt x="2856334" y="0"/>
                  </a:cubicBezTo>
                  <a:cubicBezTo>
                    <a:pt x="2923798" y="0"/>
                    <a:pt x="2999735" y="0"/>
                    <a:pt x="3078508" y="85073"/>
                  </a:cubicBezTo>
                  <a:cubicBezTo>
                    <a:pt x="3121486" y="131488"/>
                    <a:pt x="3122554" y="240224"/>
                    <a:pt x="3122959" y="320281"/>
                  </a:cubicBezTo>
                  <a:cubicBezTo>
                    <a:pt x="3122959" y="320281"/>
                    <a:pt x="3121255" y="946688"/>
                    <a:pt x="3121255" y="1133934"/>
                  </a:cubicBezTo>
                  <a:cubicBezTo>
                    <a:pt x="3121255" y="1348093"/>
                    <a:pt x="3130402" y="1647272"/>
                    <a:pt x="3130402" y="1647272"/>
                  </a:cubicBezTo>
                  <a:cubicBezTo>
                    <a:pt x="3130402" y="1775941"/>
                    <a:pt x="3126233" y="1896518"/>
                    <a:pt x="2873395" y="1888384"/>
                  </a:cubicBezTo>
                  <a:cubicBezTo>
                    <a:pt x="2873395" y="1888384"/>
                    <a:pt x="2496923" y="1868086"/>
                    <a:pt x="2137974" y="1875684"/>
                  </a:cubicBezTo>
                  <a:cubicBezTo>
                    <a:pt x="1149919" y="1883818"/>
                    <a:pt x="304023" y="1896518"/>
                    <a:pt x="304023" y="1896518"/>
                  </a:cubicBezTo>
                  <a:cubicBezTo>
                    <a:pt x="132548" y="1896518"/>
                    <a:pt x="4213" y="1795449"/>
                    <a:pt x="8532" y="1592902"/>
                  </a:cubicBezTo>
                  <a:cubicBezTo>
                    <a:pt x="8532" y="1592902"/>
                    <a:pt x="9630" y="1094361"/>
                    <a:pt x="4815" y="935003"/>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vi-VN"/>
            </a:p>
          </p:txBody>
        </p:sp>
      </p:grpSp>
      <p:pic>
        <p:nvPicPr>
          <p:cNvPr id="4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9458" y="3468073"/>
            <a:ext cx="4821089" cy="3429000"/>
          </a:xfrm>
          <a:prstGeom prst="rect">
            <a:avLst/>
          </a:prstGeom>
        </p:spPr>
      </p:pic>
      <p:pic>
        <p:nvPicPr>
          <p:cNvPr id="4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56654">
            <a:off x="923670" y="717545"/>
            <a:ext cx="1698924" cy="1969767"/>
          </a:xfrm>
          <a:prstGeom prst="rect">
            <a:avLst/>
          </a:prstGeom>
        </p:spPr>
      </p:pic>
      <p:pic>
        <p:nvPicPr>
          <p:cNvPr id="4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38374">
            <a:off x="9661892" y="229484"/>
            <a:ext cx="2154061" cy="1993485"/>
          </a:xfrm>
          <a:prstGeom prst="rect">
            <a:avLst/>
          </a:prstGeom>
        </p:spPr>
      </p:pic>
      <p:pic>
        <p:nvPicPr>
          <p:cNvPr id="4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832295" y="3841622"/>
            <a:ext cx="2534399" cy="2681903"/>
          </a:xfrm>
          <a:prstGeom prst="rect">
            <a:avLst/>
          </a:prstGeom>
        </p:spPr>
      </p:pic>
      <p:pic>
        <p:nvPicPr>
          <p:cNvPr id="66"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42113" y="-528508"/>
            <a:ext cx="2743200" cy="2743200"/>
          </a:xfrm>
          <a:prstGeom prst="rect">
            <a:avLst/>
          </a:prstGeom>
        </p:spPr>
      </p:pic>
      <p:pic>
        <p:nvPicPr>
          <p:cNvPr id="67"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116031">
            <a:off x="9654072" y="4607445"/>
            <a:ext cx="3071985" cy="3071985"/>
          </a:xfrm>
          <a:prstGeom prst="rect">
            <a:avLst/>
          </a:prstGeom>
        </p:spPr>
      </p:pic>
      <p:sp>
        <p:nvSpPr>
          <p:cNvPr id="8" name="TextBox 7"/>
          <p:cNvSpPr txBox="1"/>
          <p:nvPr/>
        </p:nvSpPr>
        <p:spPr>
          <a:xfrm>
            <a:off x="785298" y="6120471"/>
            <a:ext cx="1600606" cy="430887"/>
          </a:xfrm>
          <a:prstGeom prst="rect">
            <a:avLst/>
          </a:prstGeom>
          <a:noFill/>
        </p:spPr>
        <p:txBody>
          <a:bodyPr wrap="square" rtlCol="0">
            <a:prstTxWarp prst="textArchUp">
              <a:avLst/>
            </a:prstTxWarp>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Trang 125</a:t>
            </a:r>
          </a:p>
        </p:txBody>
      </p:sp>
      <p:sp>
        <p:nvSpPr>
          <p:cNvPr id="14" name="TextBox 5">
            <a:extLst>
              <a:ext uri="{FF2B5EF4-FFF2-40B4-BE49-F238E27FC236}">
                <a16:creationId xmlns:a16="http://schemas.microsoft.com/office/drawing/2014/main" id="{06D97B16-083B-4D65-BF37-19B8720CC8FE}"/>
              </a:ext>
            </a:extLst>
          </p:cNvPr>
          <p:cNvSpPr txBox="1"/>
          <p:nvPr/>
        </p:nvSpPr>
        <p:spPr>
          <a:xfrm>
            <a:off x="4092231" y="8154728"/>
            <a:ext cx="5244413" cy="2926442"/>
          </a:xfrm>
          <a:prstGeom prst="rect">
            <a:avLst/>
          </a:prstGeom>
        </p:spPr>
        <p:txBody>
          <a:bodyPr lIns="0" tIns="0" rIns="0" bIns="0" rtlCol="0" anchor="t">
            <a:spAutoFit/>
          </a:bodyPr>
          <a:lstStyle/>
          <a:p>
            <a:pPr marL="0" marR="0" lvl="0" indent="0" algn="ctr" defTabSz="609630" rtl="0" eaLnBrk="1" fontAlgn="auto" latinLnBrk="0" hangingPunct="1">
              <a:lnSpc>
                <a:spcPts val="7600"/>
              </a:lnSpc>
              <a:spcBef>
                <a:spcPct val="0"/>
              </a:spcBef>
              <a:spcAft>
                <a:spcPts val="0"/>
              </a:spcAft>
              <a:buClrTx/>
              <a:buSzTx/>
              <a:buFontTx/>
              <a:buNone/>
              <a:tabLst/>
              <a:defRPr/>
            </a:pPr>
            <a:r>
              <a:rPr kumimoji="0" lang="en-US" sz="6400" b="1" i="0" u="none" strike="noStrike" kern="1200" cap="none" spc="-158" normalizeH="0" baseline="0" noProof="0">
                <a:ln>
                  <a:noFill/>
                </a:ln>
                <a:solidFill>
                  <a:srgbClr val="DA1C5C"/>
                </a:solidFill>
                <a:effectLst>
                  <a:glow rad="63500">
                    <a:srgbClr val="4BACC6">
                      <a:satMod val="175000"/>
                      <a:alpha val="40000"/>
                    </a:srgbClr>
                  </a:glow>
                  <a:outerShdw blurRad="50800" dist="38100" dir="8100000" algn="tr" rotWithShape="0">
                    <a:prstClr val="black">
                      <a:alpha val="40000"/>
                    </a:prstClr>
                  </a:outerShdw>
                </a:effectLst>
                <a:uLnTx/>
                <a:uFillTx/>
                <a:latin typeface="#9Slide04 Vollkorn Black" panose="00000A00000000000000" pitchFamily="2" charset="0"/>
                <a:ea typeface="#9Slide04 Vollkorn Black" panose="00000A00000000000000" pitchFamily="2" charset="0"/>
                <a:cs typeface="+mn-cs"/>
              </a:rPr>
              <a:t>Viết về một cuốn sách em thích</a:t>
            </a:r>
            <a:endParaRPr kumimoji="0" lang="en-US" sz="6400" b="1" i="0" u="none" strike="noStrike" kern="1200" cap="none" spc="-158" normalizeH="0" baseline="0" noProof="0" dirty="0" err="1">
              <a:ln>
                <a:noFill/>
              </a:ln>
              <a:solidFill>
                <a:srgbClr val="DA1C5C"/>
              </a:solidFill>
              <a:effectLst>
                <a:glow rad="63500">
                  <a:srgbClr val="4BACC6">
                    <a:satMod val="175000"/>
                    <a:alpha val="40000"/>
                  </a:srgbClr>
                </a:glow>
                <a:outerShdw blurRad="50800" dist="38100" dir="8100000" algn="tr" rotWithShape="0">
                  <a:prstClr val="black">
                    <a:alpha val="40000"/>
                  </a:prstClr>
                </a:outerShdw>
              </a:effectLst>
              <a:uLnTx/>
              <a:uFillTx/>
              <a:latin typeface="#9Slide04 Vollkorn Black" panose="00000A00000000000000" pitchFamily="2" charset="0"/>
              <a:ea typeface="#9Slide04 Vollkorn Black" panose="00000A00000000000000" pitchFamily="2" charset="0"/>
              <a:cs typeface="+mn-cs"/>
            </a:endParaRPr>
          </a:p>
        </p:txBody>
      </p:sp>
      <p:sp>
        <p:nvSpPr>
          <p:cNvPr id="15" name="TextBox 12">
            <a:extLst>
              <a:ext uri="{FF2B5EF4-FFF2-40B4-BE49-F238E27FC236}">
                <a16:creationId xmlns:a16="http://schemas.microsoft.com/office/drawing/2014/main" id="{7E19177D-7C0B-4CD8-80F0-7C7D3FA51621}"/>
              </a:ext>
            </a:extLst>
          </p:cNvPr>
          <p:cNvSpPr txBox="1"/>
          <p:nvPr/>
        </p:nvSpPr>
        <p:spPr>
          <a:xfrm>
            <a:off x="4660752" y="7362813"/>
            <a:ext cx="3823184" cy="743793"/>
          </a:xfrm>
          <a:prstGeom prst="rect">
            <a:avLst/>
          </a:prstGeom>
        </p:spPr>
        <p:txBody>
          <a:bodyPr wrap="square" lIns="0" tIns="0" rIns="0" bIns="0" rtlCol="0" anchor="t">
            <a:spAutoFit/>
          </a:bodyPr>
          <a:lstStyle/>
          <a:p>
            <a:pPr marL="0" marR="0" lvl="0" indent="0" algn="ctr" defTabSz="609630" rtl="0" eaLnBrk="1" fontAlgn="auto" latinLnBrk="0" hangingPunct="1">
              <a:lnSpc>
                <a:spcPts val="5840"/>
              </a:lnSpc>
              <a:spcBef>
                <a:spcPct val="0"/>
              </a:spcBef>
              <a:spcAft>
                <a:spcPts val="0"/>
              </a:spcAft>
              <a:buClrTx/>
              <a:buSzTx/>
              <a:buFontTx/>
              <a:buNone/>
              <a:tabLst/>
              <a:defRPr/>
            </a:pPr>
            <a:r>
              <a:rPr kumimoji="0" lang="en-US" sz="4400" b="0" i="0" u="none" strike="noStrike" kern="1200" cap="none" spc="0" normalizeH="0" baseline="0" noProof="0">
                <a:ln>
                  <a:noFill/>
                </a:ln>
                <a:solidFill>
                  <a:srgbClr val="202F5A"/>
                </a:solidFill>
                <a:effectLst/>
                <a:uLnTx/>
                <a:uFillTx/>
                <a:latin typeface="#9Slide05 Dear Saturday" panose="02000505000000020004" pitchFamily="2" charset="0"/>
                <a:ea typeface="+mn-ea"/>
                <a:cs typeface="+mn-cs"/>
              </a:rPr>
              <a:t>Viết sáng tạo: </a:t>
            </a:r>
            <a:endParaRPr kumimoji="0" lang="en-US" sz="4400" b="0" i="0" u="none" strike="noStrike" kern="1200" cap="none" spc="0" normalizeH="0" baseline="0" noProof="0" dirty="0">
              <a:ln>
                <a:noFill/>
              </a:ln>
              <a:solidFill>
                <a:srgbClr val="202F5A"/>
              </a:solidFill>
              <a:effectLst/>
              <a:uLnTx/>
              <a:uFillTx/>
              <a:latin typeface="#9Slide05 Dear Saturday" panose="02000505000000020004" pitchFamily="2" charset="0"/>
              <a:ea typeface="+mn-ea"/>
              <a:cs typeface="+mn-cs"/>
            </a:endParaRPr>
          </a:p>
        </p:txBody>
      </p:sp>
      <p:pic>
        <p:nvPicPr>
          <p:cNvPr id="4" name="Picture 3">
            <a:extLst>
              <a:ext uri="{FF2B5EF4-FFF2-40B4-BE49-F238E27FC236}">
                <a16:creationId xmlns:a16="http://schemas.microsoft.com/office/drawing/2014/main" id="{792430FD-F7AF-5CD2-706B-B14AA03D2EA4}"/>
              </a:ext>
            </a:extLst>
          </p:cNvPr>
          <p:cNvPicPr>
            <a:picLocks noChangeAspect="1"/>
          </p:cNvPicPr>
          <p:nvPr/>
        </p:nvPicPr>
        <p:blipFill>
          <a:blip r:embed="rId14"/>
          <a:stretch>
            <a:fillRect/>
          </a:stretch>
        </p:blipFill>
        <p:spPr>
          <a:xfrm>
            <a:off x="3451988" y="2216158"/>
            <a:ext cx="5840474" cy="2749534"/>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088022" y="99391"/>
            <a:ext cx="9992139" cy="952133"/>
          </a:xfrm>
          <a:custGeom>
            <a:avLst/>
            <a:gdLst>
              <a:gd name="connsiteX0" fmla="*/ 0 w 9992139"/>
              <a:gd name="connsiteY0" fmla="*/ 476067 h 952133"/>
              <a:gd name="connsiteX1" fmla="*/ 476067 w 9992139"/>
              <a:gd name="connsiteY1" fmla="*/ 0 h 952133"/>
              <a:gd name="connsiteX2" fmla="*/ 1171452 w 9992139"/>
              <a:gd name="connsiteY2" fmla="*/ 0 h 952133"/>
              <a:gd name="connsiteX3" fmla="*/ 1866837 w 9992139"/>
              <a:gd name="connsiteY3" fmla="*/ 0 h 952133"/>
              <a:gd name="connsiteX4" fmla="*/ 2381422 w 9992139"/>
              <a:gd name="connsiteY4" fmla="*/ 0 h 952133"/>
              <a:gd name="connsiteX5" fmla="*/ 2896007 w 9992139"/>
              <a:gd name="connsiteY5" fmla="*/ 0 h 952133"/>
              <a:gd name="connsiteX6" fmla="*/ 3320192 w 9992139"/>
              <a:gd name="connsiteY6" fmla="*/ 0 h 952133"/>
              <a:gd name="connsiteX7" fmla="*/ 4105977 w 9992139"/>
              <a:gd name="connsiteY7" fmla="*/ 0 h 952133"/>
              <a:gd name="connsiteX8" fmla="*/ 4710962 w 9992139"/>
              <a:gd name="connsiteY8" fmla="*/ 0 h 952133"/>
              <a:gd name="connsiteX9" fmla="*/ 5496747 w 9992139"/>
              <a:gd name="connsiteY9" fmla="*/ 0 h 952133"/>
              <a:gd name="connsiteX10" fmla="*/ 6011332 w 9992139"/>
              <a:gd name="connsiteY10" fmla="*/ 0 h 952133"/>
              <a:gd name="connsiteX11" fmla="*/ 6706717 w 9992139"/>
              <a:gd name="connsiteY11" fmla="*/ 0 h 952133"/>
              <a:gd name="connsiteX12" fmla="*/ 7492502 w 9992139"/>
              <a:gd name="connsiteY12" fmla="*/ 0 h 952133"/>
              <a:gd name="connsiteX13" fmla="*/ 8097487 w 9992139"/>
              <a:gd name="connsiteY13" fmla="*/ 0 h 952133"/>
              <a:gd name="connsiteX14" fmla="*/ 8702472 w 9992139"/>
              <a:gd name="connsiteY14" fmla="*/ 0 h 952133"/>
              <a:gd name="connsiteX15" fmla="*/ 9516073 w 9992139"/>
              <a:gd name="connsiteY15" fmla="*/ 0 h 952133"/>
              <a:gd name="connsiteX16" fmla="*/ 9992140 w 9992139"/>
              <a:gd name="connsiteY16" fmla="*/ 476067 h 952133"/>
              <a:gd name="connsiteX17" fmla="*/ 9992139 w 9992139"/>
              <a:gd name="connsiteY17" fmla="*/ 476067 h 952133"/>
              <a:gd name="connsiteX18" fmla="*/ 9516072 w 9992139"/>
              <a:gd name="connsiteY18" fmla="*/ 952134 h 952133"/>
              <a:gd name="connsiteX19" fmla="*/ 8911087 w 9992139"/>
              <a:gd name="connsiteY19" fmla="*/ 952134 h 952133"/>
              <a:gd name="connsiteX20" fmla="*/ 8215702 w 9992139"/>
              <a:gd name="connsiteY20" fmla="*/ 952134 h 952133"/>
              <a:gd name="connsiteX21" fmla="*/ 7520317 w 9992139"/>
              <a:gd name="connsiteY21" fmla="*/ 952134 h 952133"/>
              <a:gd name="connsiteX22" fmla="*/ 6824932 w 9992139"/>
              <a:gd name="connsiteY22" fmla="*/ 952134 h 952133"/>
              <a:gd name="connsiteX23" fmla="*/ 6039147 w 9992139"/>
              <a:gd name="connsiteY23" fmla="*/ 952134 h 952133"/>
              <a:gd name="connsiteX24" fmla="*/ 5434162 w 9992139"/>
              <a:gd name="connsiteY24" fmla="*/ 952134 h 952133"/>
              <a:gd name="connsiteX25" fmla="*/ 4738777 w 9992139"/>
              <a:gd name="connsiteY25" fmla="*/ 952133 h 952133"/>
              <a:gd name="connsiteX26" fmla="*/ 4224192 w 9992139"/>
              <a:gd name="connsiteY26" fmla="*/ 952133 h 952133"/>
              <a:gd name="connsiteX27" fmla="*/ 3619207 w 9992139"/>
              <a:gd name="connsiteY27" fmla="*/ 952133 h 952133"/>
              <a:gd name="connsiteX28" fmla="*/ 3104622 w 9992139"/>
              <a:gd name="connsiteY28" fmla="*/ 952133 h 952133"/>
              <a:gd name="connsiteX29" fmla="*/ 2590037 w 9992139"/>
              <a:gd name="connsiteY29" fmla="*/ 952133 h 952133"/>
              <a:gd name="connsiteX30" fmla="*/ 1804252 w 9992139"/>
              <a:gd name="connsiteY30" fmla="*/ 952133 h 952133"/>
              <a:gd name="connsiteX31" fmla="*/ 476067 w 9992139"/>
              <a:gd name="connsiteY31" fmla="*/ 952133 h 952133"/>
              <a:gd name="connsiteX32" fmla="*/ 0 w 9992139"/>
              <a:gd name="connsiteY32" fmla="*/ 476066 h 952133"/>
              <a:gd name="connsiteX33" fmla="*/ 0 w 9992139"/>
              <a:gd name="connsiteY33" fmla="*/ 476067 h 95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92139" h="952133" fill="none" extrusionOk="0">
                <a:moveTo>
                  <a:pt x="0" y="476067"/>
                </a:moveTo>
                <a:cubicBezTo>
                  <a:pt x="-52671" y="198221"/>
                  <a:pt x="256373" y="35627"/>
                  <a:pt x="476067" y="0"/>
                </a:cubicBezTo>
                <a:cubicBezTo>
                  <a:pt x="765225" y="-7881"/>
                  <a:pt x="980545" y="23008"/>
                  <a:pt x="1171452" y="0"/>
                </a:cubicBezTo>
                <a:cubicBezTo>
                  <a:pt x="1362360" y="-23008"/>
                  <a:pt x="1686644" y="-33449"/>
                  <a:pt x="1866837" y="0"/>
                </a:cubicBezTo>
                <a:cubicBezTo>
                  <a:pt x="2047031" y="33449"/>
                  <a:pt x="2202197" y="580"/>
                  <a:pt x="2381422" y="0"/>
                </a:cubicBezTo>
                <a:cubicBezTo>
                  <a:pt x="2560648" y="-580"/>
                  <a:pt x="2656613" y="1752"/>
                  <a:pt x="2896007" y="0"/>
                </a:cubicBezTo>
                <a:cubicBezTo>
                  <a:pt x="3135402" y="-1752"/>
                  <a:pt x="3192229" y="4097"/>
                  <a:pt x="3320192" y="0"/>
                </a:cubicBezTo>
                <a:cubicBezTo>
                  <a:pt x="3448156" y="-4097"/>
                  <a:pt x="3793265" y="-1201"/>
                  <a:pt x="4105977" y="0"/>
                </a:cubicBezTo>
                <a:cubicBezTo>
                  <a:pt x="4418689" y="1201"/>
                  <a:pt x="4548023" y="-18072"/>
                  <a:pt x="4710962" y="0"/>
                </a:cubicBezTo>
                <a:cubicBezTo>
                  <a:pt x="4873901" y="18072"/>
                  <a:pt x="5177945" y="23640"/>
                  <a:pt x="5496747" y="0"/>
                </a:cubicBezTo>
                <a:cubicBezTo>
                  <a:pt x="5815550" y="-23640"/>
                  <a:pt x="5805860" y="13127"/>
                  <a:pt x="6011332" y="0"/>
                </a:cubicBezTo>
                <a:cubicBezTo>
                  <a:pt x="6216805" y="-13127"/>
                  <a:pt x="6525137" y="-27590"/>
                  <a:pt x="6706717" y="0"/>
                </a:cubicBezTo>
                <a:cubicBezTo>
                  <a:pt x="6888297" y="27590"/>
                  <a:pt x="7256590" y="-36903"/>
                  <a:pt x="7492502" y="0"/>
                </a:cubicBezTo>
                <a:cubicBezTo>
                  <a:pt x="7728415" y="36903"/>
                  <a:pt x="7933743" y="1009"/>
                  <a:pt x="8097487" y="0"/>
                </a:cubicBezTo>
                <a:cubicBezTo>
                  <a:pt x="8261231" y="-1009"/>
                  <a:pt x="8432956" y="23132"/>
                  <a:pt x="8702472" y="0"/>
                </a:cubicBezTo>
                <a:cubicBezTo>
                  <a:pt x="8971988" y="-23132"/>
                  <a:pt x="9244690" y="-5273"/>
                  <a:pt x="9516073" y="0"/>
                </a:cubicBezTo>
                <a:cubicBezTo>
                  <a:pt x="9743459" y="17702"/>
                  <a:pt x="9982168" y="210276"/>
                  <a:pt x="9992140" y="476067"/>
                </a:cubicBezTo>
                <a:lnTo>
                  <a:pt x="9992139" y="476067"/>
                </a:lnTo>
                <a:cubicBezTo>
                  <a:pt x="9943543" y="736913"/>
                  <a:pt x="9771767" y="947805"/>
                  <a:pt x="9516072" y="952134"/>
                </a:cubicBezTo>
                <a:cubicBezTo>
                  <a:pt x="9351911" y="923572"/>
                  <a:pt x="9166108" y="938260"/>
                  <a:pt x="8911087" y="952134"/>
                </a:cubicBezTo>
                <a:cubicBezTo>
                  <a:pt x="8656067" y="966008"/>
                  <a:pt x="8385349" y="982198"/>
                  <a:pt x="8215702" y="952134"/>
                </a:cubicBezTo>
                <a:cubicBezTo>
                  <a:pt x="8046056" y="922070"/>
                  <a:pt x="7847249" y="953638"/>
                  <a:pt x="7520317" y="952134"/>
                </a:cubicBezTo>
                <a:cubicBezTo>
                  <a:pt x="7193386" y="950630"/>
                  <a:pt x="7132720" y="971573"/>
                  <a:pt x="6824932" y="952134"/>
                </a:cubicBezTo>
                <a:cubicBezTo>
                  <a:pt x="6517145" y="932695"/>
                  <a:pt x="6378892" y="962476"/>
                  <a:pt x="6039147" y="952134"/>
                </a:cubicBezTo>
                <a:cubicBezTo>
                  <a:pt x="5699403" y="941792"/>
                  <a:pt x="5593684" y="947143"/>
                  <a:pt x="5434162" y="952134"/>
                </a:cubicBezTo>
                <a:cubicBezTo>
                  <a:pt x="5274640" y="957125"/>
                  <a:pt x="4991758" y="969189"/>
                  <a:pt x="4738777" y="952133"/>
                </a:cubicBezTo>
                <a:cubicBezTo>
                  <a:pt x="4485796" y="935078"/>
                  <a:pt x="4404628" y="965597"/>
                  <a:pt x="4224192" y="952133"/>
                </a:cubicBezTo>
                <a:cubicBezTo>
                  <a:pt x="4043756" y="938669"/>
                  <a:pt x="3880752" y="952800"/>
                  <a:pt x="3619207" y="952133"/>
                </a:cubicBezTo>
                <a:cubicBezTo>
                  <a:pt x="3357662" y="951466"/>
                  <a:pt x="3360006" y="954750"/>
                  <a:pt x="3104622" y="952133"/>
                </a:cubicBezTo>
                <a:cubicBezTo>
                  <a:pt x="2849239" y="949516"/>
                  <a:pt x="2805904" y="956240"/>
                  <a:pt x="2590037" y="952133"/>
                </a:cubicBezTo>
                <a:cubicBezTo>
                  <a:pt x="2374171" y="948026"/>
                  <a:pt x="2194128" y="977782"/>
                  <a:pt x="1804252" y="952133"/>
                </a:cubicBezTo>
                <a:cubicBezTo>
                  <a:pt x="1414376" y="926484"/>
                  <a:pt x="1054859" y="921463"/>
                  <a:pt x="476067" y="952133"/>
                </a:cubicBezTo>
                <a:cubicBezTo>
                  <a:pt x="205108" y="957595"/>
                  <a:pt x="23226" y="733126"/>
                  <a:pt x="0" y="476066"/>
                </a:cubicBezTo>
                <a:lnTo>
                  <a:pt x="0" y="476067"/>
                </a:lnTo>
                <a:close/>
              </a:path>
              <a:path w="9992139" h="952133" stroke="0" extrusionOk="0">
                <a:moveTo>
                  <a:pt x="0" y="476067"/>
                </a:moveTo>
                <a:cubicBezTo>
                  <a:pt x="-9345" y="222950"/>
                  <a:pt x="221818" y="36701"/>
                  <a:pt x="476067" y="0"/>
                </a:cubicBezTo>
                <a:cubicBezTo>
                  <a:pt x="670188" y="-16076"/>
                  <a:pt x="784100" y="5801"/>
                  <a:pt x="990652" y="0"/>
                </a:cubicBezTo>
                <a:cubicBezTo>
                  <a:pt x="1197205" y="-5801"/>
                  <a:pt x="1428843" y="28908"/>
                  <a:pt x="1595637" y="0"/>
                </a:cubicBezTo>
                <a:cubicBezTo>
                  <a:pt x="1762432" y="-28908"/>
                  <a:pt x="1846212" y="20578"/>
                  <a:pt x="2019822" y="0"/>
                </a:cubicBezTo>
                <a:cubicBezTo>
                  <a:pt x="2193432" y="-20578"/>
                  <a:pt x="2627668" y="-2593"/>
                  <a:pt x="2805607" y="0"/>
                </a:cubicBezTo>
                <a:cubicBezTo>
                  <a:pt x="2983546" y="2593"/>
                  <a:pt x="3063805" y="-11316"/>
                  <a:pt x="3229792" y="0"/>
                </a:cubicBezTo>
                <a:cubicBezTo>
                  <a:pt x="3395780" y="11316"/>
                  <a:pt x="3582475" y="15817"/>
                  <a:pt x="3925177" y="0"/>
                </a:cubicBezTo>
                <a:cubicBezTo>
                  <a:pt x="4267879" y="-15817"/>
                  <a:pt x="4249477" y="17325"/>
                  <a:pt x="4439762" y="0"/>
                </a:cubicBezTo>
                <a:cubicBezTo>
                  <a:pt x="4630047" y="-17325"/>
                  <a:pt x="4700007" y="-2562"/>
                  <a:pt x="4954347" y="0"/>
                </a:cubicBezTo>
                <a:cubicBezTo>
                  <a:pt x="5208688" y="2562"/>
                  <a:pt x="5222167" y="19736"/>
                  <a:pt x="5378532" y="0"/>
                </a:cubicBezTo>
                <a:cubicBezTo>
                  <a:pt x="5534897" y="-19736"/>
                  <a:pt x="5645842" y="-12147"/>
                  <a:pt x="5802717" y="0"/>
                </a:cubicBezTo>
                <a:cubicBezTo>
                  <a:pt x="5959593" y="12147"/>
                  <a:pt x="6168105" y="-6783"/>
                  <a:pt x="6317302" y="0"/>
                </a:cubicBezTo>
                <a:cubicBezTo>
                  <a:pt x="6466500" y="6783"/>
                  <a:pt x="6705789" y="-13007"/>
                  <a:pt x="6922287" y="0"/>
                </a:cubicBezTo>
                <a:cubicBezTo>
                  <a:pt x="7138786" y="13007"/>
                  <a:pt x="7316546" y="16431"/>
                  <a:pt x="7708072" y="0"/>
                </a:cubicBezTo>
                <a:cubicBezTo>
                  <a:pt x="8099598" y="-16431"/>
                  <a:pt x="8256383" y="8861"/>
                  <a:pt x="8403457" y="0"/>
                </a:cubicBezTo>
                <a:cubicBezTo>
                  <a:pt x="8550531" y="-8861"/>
                  <a:pt x="9277621" y="34640"/>
                  <a:pt x="9516073" y="0"/>
                </a:cubicBezTo>
                <a:cubicBezTo>
                  <a:pt x="9746417" y="-8750"/>
                  <a:pt x="10040229" y="215432"/>
                  <a:pt x="9992140" y="476067"/>
                </a:cubicBezTo>
                <a:lnTo>
                  <a:pt x="9992139" y="476067"/>
                </a:lnTo>
                <a:cubicBezTo>
                  <a:pt x="9981671" y="712409"/>
                  <a:pt x="9736575" y="972349"/>
                  <a:pt x="9516072" y="952134"/>
                </a:cubicBezTo>
                <a:cubicBezTo>
                  <a:pt x="9382511" y="971092"/>
                  <a:pt x="9198609" y="963663"/>
                  <a:pt x="8911087" y="952134"/>
                </a:cubicBezTo>
                <a:cubicBezTo>
                  <a:pt x="8623565" y="940605"/>
                  <a:pt x="8385577" y="950663"/>
                  <a:pt x="8125302" y="952134"/>
                </a:cubicBezTo>
                <a:cubicBezTo>
                  <a:pt x="7865027" y="953605"/>
                  <a:pt x="7541199" y="974338"/>
                  <a:pt x="7339517" y="952134"/>
                </a:cubicBezTo>
                <a:cubicBezTo>
                  <a:pt x="7137835" y="929930"/>
                  <a:pt x="6843894" y="990950"/>
                  <a:pt x="6463332" y="952134"/>
                </a:cubicBezTo>
                <a:cubicBezTo>
                  <a:pt x="6082771" y="913318"/>
                  <a:pt x="6110932" y="960539"/>
                  <a:pt x="5767947" y="952134"/>
                </a:cubicBezTo>
                <a:cubicBezTo>
                  <a:pt x="5424963" y="943729"/>
                  <a:pt x="5295685" y="947693"/>
                  <a:pt x="4891762" y="952133"/>
                </a:cubicBezTo>
                <a:cubicBezTo>
                  <a:pt x="4487839" y="956573"/>
                  <a:pt x="4492875" y="946896"/>
                  <a:pt x="4377177" y="952133"/>
                </a:cubicBezTo>
                <a:cubicBezTo>
                  <a:pt x="4261479" y="957370"/>
                  <a:pt x="3957806" y="935569"/>
                  <a:pt x="3772192" y="952133"/>
                </a:cubicBezTo>
                <a:cubicBezTo>
                  <a:pt x="3586579" y="968697"/>
                  <a:pt x="3212406" y="948026"/>
                  <a:pt x="2986407" y="952133"/>
                </a:cubicBezTo>
                <a:cubicBezTo>
                  <a:pt x="2760408" y="956240"/>
                  <a:pt x="2546972" y="987489"/>
                  <a:pt x="2200622" y="952133"/>
                </a:cubicBezTo>
                <a:cubicBezTo>
                  <a:pt x="1854272" y="916777"/>
                  <a:pt x="1768892" y="935171"/>
                  <a:pt x="1505237" y="952133"/>
                </a:cubicBezTo>
                <a:cubicBezTo>
                  <a:pt x="1241582" y="969095"/>
                  <a:pt x="1202372" y="969751"/>
                  <a:pt x="1081052" y="952133"/>
                </a:cubicBezTo>
                <a:cubicBezTo>
                  <a:pt x="959733" y="934515"/>
                  <a:pt x="687425" y="944896"/>
                  <a:pt x="476067" y="952133"/>
                </a:cubicBezTo>
                <a:cubicBezTo>
                  <a:pt x="215164" y="974386"/>
                  <a:pt x="48176" y="743084"/>
                  <a:pt x="0" y="476066"/>
                </a:cubicBezTo>
                <a:lnTo>
                  <a:pt x="0" y="47606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Những hiện tượng ô nhiễm môi trường ở địa phương và nguyên nhân.</a:t>
            </a:r>
          </a:p>
        </p:txBody>
      </p:sp>
      <p:pic>
        <p:nvPicPr>
          <p:cNvPr id="10" name="Picture 9">
            <a:extLst>
              <a:ext uri="{FF2B5EF4-FFF2-40B4-BE49-F238E27FC236}">
                <a16:creationId xmlns:a16="http://schemas.microsoft.com/office/drawing/2014/main" id="{6796A1F4-61B1-89FA-C72F-25E25CAFDA5E}"/>
              </a:ext>
            </a:extLst>
          </p:cNvPr>
          <p:cNvPicPr>
            <a:picLocks noChangeAspect="1"/>
          </p:cNvPicPr>
          <p:nvPr/>
        </p:nvPicPr>
        <p:blipFill>
          <a:blip r:embed="rId19"/>
          <a:stretch>
            <a:fillRect/>
          </a:stretch>
        </p:blipFill>
        <p:spPr>
          <a:xfrm>
            <a:off x="1657557" y="1480101"/>
            <a:ext cx="8649321" cy="400498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304768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361682">
            <a:off x="-1810380" y="3244239"/>
            <a:ext cx="2996851" cy="3990964"/>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800000">
            <a:off x="5898521" y="-1720008"/>
            <a:ext cx="1449017" cy="474223"/>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288961" y="248783"/>
            <a:ext cx="11614078" cy="6360433"/>
          </a:xfrm>
          <a:prstGeom prst="rect">
            <a:avLst/>
          </a:prstGeom>
        </p:spPr>
      </p:pic>
      <p:pic>
        <p:nvPicPr>
          <p:cNvPr id="13" name="Picture 12">
            <a:extLst>
              <a:ext uri="{FF2B5EF4-FFF2-40B4-BE49-F238E27FC236}">
                <a16:creationId xmlns:a16="http://schemas.microsoft.com/office/drawing/2014/main" id="{2969F142-7DDB-42A1-C2C6-46A57EA0D63D}"/>
              </a:ext>
            </a:extLst>
          </p:cNvPr>
          <p:cNvPicPr>
            <a:picLocks noChangeAspect="1"/>
          </p:cNvPicPr>
          <p:nvPr/>
        </p:nvPicPr>
        <p:blipFill>
          <a:blip r:embed="rId21"/>
          <a:stretch>
            <a:fillRect/>
          </a:stretch>
        </p:blipFill>
        <p:spPr>
          <a:xfrm>
            <a:off x="838407" y="1648491"/>
            <a:ext cx="4349819" cy="3831697"/>
          </a:xfrm>
          <a:prstGeom prst="rect">
            <a:avLst/>
          </a:prstGeom>
        </p:spPr>
      </p:pic>
      <p:sp>
        <p:nvSpPr>
          <p:cNvPr id="15" name="Speech Bubble: Rectangle with Corners Rounded 14">
            <a:extLst>
              <a:ext uri="{FF2B5EF4-FFF2-40B4-BE49-F238E27FC236}">
                <a16:creationId xmlns:a16="http://schemas.microsoft.com/office/drawing/2014/main" id="{4AADAC07-7534-FDB1-1C27-DB061ED99FCA}"/>
              </a:ext>
            </a:extLst>
          </p:cNvPr>
          <p:cNvSpPr/>
          <p:nvPr/>
        </p:nvSpPr>
        <p:spPr>
          <a:xfrm>
            <a:off x="5074055" y="208722"/>
            <a:ext cx="6505032" cy="2435087"/>
          </a:xfrm>
          <a:custGeom>
            <a:avLst/>
            <a:gdLst>
              <a:gd name="connsiteX0" fmla="*/ 0 w 6505032"/>
              <a:gd name="connsiteY0" fmla="*/ 405856 h 2435087"/>
              <a:gd name="connsiteX1" fmla="*/ 405856 w 6505032"/>
              <a:gd name="connsiteY1" fmla="*/ 0 h 2435087"/>
              <a:gd name="connsiteX2" fmla="*/ 1084172 w 6505032"/>
              <a:gd name="connsiteY2" fmla="*/ 0 h 2435087"/>
              <a:gd name="connsiteX3" fmla="*/ 1084172 w 6505032"/>
              <a:gd name="connsiteY3" fmla="*/ 0 h 2435087"/>
              <a:gd name="connsiteX4" fmla="*/ 2710430 w 6505032"/>
              <a:gd name="connsiteY4" fmla="*/ 0 h 2435087"/>
              <a:gd name="connsiteX5" fmla="*/ 6099176 w 6505032"/>
              <a:gd name="connsiteY5" fmla="*/ 0 h 2435087"/>
              <a:gd name="connsiteX6" fmla="*/ 6505032 w 6505032"/>
              <a:gd name="connsiteY6" fmla="*/ 405856 h 2435087"/>
              <a:gd name="connsiteX7" fmla="*/ 6505032 w 6505032"/>
              <a:gd name="connsiteY7" fmla="*/ 1420467 h 2435087"/>
              <a:gd name="connsiteX8" fmla="*/ 6505032 w 6505032"/>
              <a:gd name="connsiteY8" fmla="*/ 1420467 h 2435087"/>
              <a:gd name="connsiteX9" fmla="*/ 6505032 w 6505032"/>
              <a:gd name="connsiteY9" fmla="*/ 2029239 h 2435087"/>
              <a:gd name="connsiteX10" fmla="*/ 6505032 w 6505032"/>
              <a:gd name="connsiteY10" fmla="*/ 2029231 h 2435087"/>
              <a:gd name="connsiteX11" fmla="*/ 6099176 w 6505032"/>
              <a:gd name="connsiteY11" fmla="*/ 2435087 h 2435087"/>
              <a:gd name="connsiteX12" fmla="*/ 2710430 w 6505032"/>
              <a:gd name="connsiteY12" fmla="*/ 2435087 h 2435087"/>
              <a:gd name="connsiteX13" fmla="*/ 185198 w 6505032"/>
              <a:gd name="connsiteY13" fmla="*/ 2804806 h 2435087"/>
              <a:gd name="connsiteX14" fmla="*/ 1084172 w 6505032"/>
              <a:gd name="connsiteY14" fmla="*/ 2435087 h 2435087"/>
              <a:gd name="connsiteX15" fmla="*/ 405856 w 6505032"/>
              <a:gd name="connsiteY15" fmla="*/ 2435087 h 2435087"/>
              <a:gd name="connsiteX16" fmla="*/ 0 w 6505032"/>
              <a:gd name="connsiteY16" fmla="*/ 2029231 h 2435087"/>
              <a:gd name="connsiteX17" fmla="*/ 0 w 6505032"/>
              <a:gd name="connsiteY17" fmla="*/ 2029239 h 2435087"/>
              <a:gd name="connsiteX18" fmla="*/ 0 w 6505032"/>
              <a:gd name="connsiteY18" fmla="*/ 1420467 h 2435087"/>
              <a:gd name="connsiteX19" fmla="*/ 0 w 6505032"/>
              <a:gd name="connsiteY19" fmla="*/ 1420467 h 2435087"/>
              <a:gd name="connsiteX20" fmla="*/ 0 w 6505032"/>
              <a:gd name="connsiteY20" fmla="*/ 405856 h 243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5032" h="2435087" fill="none" extrusionOk="0">
                <a:moveTo>
                  <a:pt x="0" y="405856"/>
                </a:moveTo>
                <a:cubicBezTo>
                  <a:pt x="-10079" y="193824"/>
                  <a:pt x="184531" y="-7638"/>
                  <a:pt x="405856" y="0"/>
                </a:cubicBezTo>
                <a:cubicBezTo>
                  <a:pt x="541480" y="5886"/>
                  <a:pt x="966020" y="-37160"/>
                  <a:pt x="1084172" y="0"/>
                </a:cubicBezTo>
                <a:lnTo>
                  <a:pt x="1084172" y="0"/>
                </a:lnTo>
                <a:cubicBezTo>
                  <a:pt x="1591811" y="-144611"/>
                  <a:pt x="2375831" y="-130241"/>
                  <a:pt x="2710430" y="0"/>
                </a:cubicBezTo>
                <a:cubicBezTo>
                  <a:pt x="3763145" y="-165514"/>
                  <a:pt x="5353383" y="-96643"/>
                  <a:pt x="6099176" y="0"/>
                </a:cubicBezTo>
                <a:cubicBezTo>
                  <a:pt x="6349546" y="21097"/>
                  <a:pt x="6484495" y="175049"/>
                  <a:pt x="6505032" y="405856"/>
                </a:cubicBezTo>
                <a:cubicBezTo>
                  <a:pt x="6454206" y="874217"/>
                  <a:pt x="6444902" y="995426"/>
                  <a:pt x="6505032" y="1420467"/>
                </a:cubicBezTo>
                <a:lnTo>
                  <a:pt x="6505032" y="1420467"/>
                </a:lnTo>
                <a:cubicBezTo>
                  <a:pt x="6537224" y="1574551"/>
                  <a:pt x="6509674" y="1905230"/>
                  <a:pt x="6505032" y="2029239"/>
                </a:cubicBezTo>
                <a:lnTo>
                  <a:pt x="6505032" y="2029231"/>
                </a:lnTo>
                <a:cubicBezTo>
                  <a:pt x="6520141" y="2290525"/>
                  <a:pt x="6303972" y="2425273"/>
                  <a:pt x="6099176" y="2435087"/>
                </a:cubicBezTo>
                <a:cubicBezTo>
                  <a:pt x="4958396" y="2583033"/>
                  <a:pt x="4151298" y="2347453"/>
                  <a:pt x="2710430" y="2435087"/>
                </a:cubicBezTo>
                <a:cubicBezTo>
                  <a:pt x="1484766" y="2573675"/>
                  <a:pt x="824672" y="2665480"/>
                  <a:pt x="185198" y="2804806"/>
                </a:cubicBezTo>
                <a:cubicBezTo>
                  <a:pt x="421422" y="2751358"/>
                  <a:pt x="924179" y="2471521"/>
                  <a:pt x="1084172" y="2435087"/>
                </a:cubicBezTo>
                <a:cubicBezTo>
                  <a:pt x="997872" y="2438618"/>
                  <a:pt x="692961" y="2491705"/>
                  <a:pt x="405856" y="2435087"/>
                </a:cubicBezTo>
                <a:cubicBezTo>
                  <a:pt x="162866" y="2412865"/>
                  <a:pt x="15113" y="2262510"/>
                  <a:pt x="0" y="2029231"/>
                </a:cubicBezTo>
                <a:lnTo>
                  <a:pt x="0" y="2029239"/>
                </a:lnTo>
                <a:cubicBezTo>
                  <a:pt x="43101" y="1885587"/>
                  <a:pt x="-20165" y="1611183"/>
                  <a:pt x="0" y="1420467"/>
                </a:cubicBezTo>
                <a:lnTo>
                  <a:pt x="0" y="1420467"/>
                </a:lnTo>
                <a:cubicBezTo>
                  <a:pt x="48367" y="1284969"/>
                  <a:pt x="-74937" y="858442"/>
                  <a:pt x="0" y="405856"/>
                </a:cubicBezTo>
                <a:close/>
              </a:path>
              <a:path w="6505032" h="2435087" stroke="0" extrusionOk="0">
                <a:moveTo>
                  <a:pt x="0" y="405856"/>
                </a:moveTo>
                <a:cubicBezTo>
                  <a:pt x="1646" y="176352"/>
                  <a:pt x="162393" y="19916"/>
                  <a:pt x="405856" y="0"/>
                </a:cubicBezTo>
                <a:cubicBezTo>
                  <a:pt x="625376" y="-1987"/>
                  <a:pt x="993707" y="937"/>
                  <a:pt x="1084172" y="0"/>
                </a:cubicBezTo>
                <a:lnTo>
                  <a:pt x="1084172" y="0"/>
                </a:lnTo>
                <a:cubicBezTo>
                  <a:pt x="1489372" y="-79298"/>
                  <a:pt x="2543292" y="116055"/>
                  <a:pt x="2710430" y="0"/>
                </a:cubicBezTo>
                <a:cubicBezTo>
                  <a:pt x="3631588" y="-137111"/>
                  <a:pt x="5736856" y="4097"/>
                  <a:pt x="6099176" y="0"/>
                </a:cubicBezTo>
                <a:cubicBezTo>
                  <a:pt x="6336820" y="-1611"/>
                  <a:pt x="6490764" y="161299"/>
                  <a:pt x="6505032" y="405856"/>
                </a:cubicBezTo>
                <a:cubicBezTo>
                  <a:pt x="6466352" y="736082"/>
                  <a:pt x="6453725" y="1049300"/>
                  <a:pt x="6505032" y="1420467"/>
                </a:cubicBezTo>
                <a:lnTo>
                  <a:pt x="6505032" y="1420467"/>
                </a:lnTo>
                <a:cubicBezTo>
                  <a:pt x="6514715" y="1684027"/>
                  <a:pt x="6521314" y="1894709"/>
                  <a:pt x="6505032" y="2029239"/>
                </a:cubicBezTo>
                <a:lnTo>
                  <a:pt x="6505032" y="2029231"/>
                </a:lnTo>
                <a:cubicBezTo>
                  <a:pt x="6511948" y="2233697"/>
                  <a:pt x="6311035" y="2420791"/>
                  <a:pt x="6099176" y="2435087"/>
                </a:cubicBezTo>
                <a:cubicBezTo>
                  <a:pt x="5231245" y="2369527"/>
                  <a:pt x="3263218" y="2438147"/>
                  <a:pt x="2710430" y="2435087"/>
                </a:cubicBezTo>
                <a:cubicBezTo>
                  <a:pt x="1525210" y="2616224"/>
                  <a:pt x="1402170" y="2757740"/>
                  <a:pt x="185198" y="2804806"/>
                </a:cubicBezTo>
                <a:cubicBezTo>
                  <a:pt x="478895" y="2653327"/>
                  <a:pt x="994028" y="2490605"/>
                  <a:pt x="1084172" y="2435087"/>
                </a:cubicBezTo>
                <a:cubicBezTo>
                  <a:pt x="986886" y="2396779"/>
                  <a:pt x="482674" y="2424042"/>
                  <a:pt x="405856" y="2435087"/>
                </a:cubicBezTo>
                <a:cubicBezTo>
                  <a:pt x="172585" y="2406016"/>
                  <a:pt x="17401" y="2281104"/>
                  <a:pt x="0" y="2029231"/>
                </a:cubicBezTo>
                <a:lnTo>
                  <a:pt x="0" y="2029239"/>
                </a:lnTo>
                <a:cubicBezTo>
                  <a:pt x="-20969" y="1802665"/>
                  <a:pt x="-39619" y="1634286"/>
                  <a:pt x="0" y="1420467"/>
                </a:cubicBezTo>
                <a:lnTo>
                  <a:pt x="0" y="1420467"/>
                </a:lnTo>
                <a:cubicBezTo>
                  <a:pt x="59509" y="1062779"/>
                  <a:pt x="12784" y="553465"/>
                  <a:pt x="0" y="405856"/>
                </a:cubicBezTo>
                <a:close/>
              </a:path>
            </a:pathLst>
          </a:custGeom>
          <a:solidFill>
            <a:srgbClr val="FF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47153"/>
                      <a:gd name="adj2" fmla="val 65183"/>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dirty="0">
                <a:solidFill>
                  <a:srgbClr val="002060"/>
                </a:solidFill>
                <a:latin typeface="Calibri" panose="020F0502020204030204" pitchFamily="34" charset="0"/>
                <a:cs typeface="Calibri" panose="020F0502020204030204" pitchFamily="34" charset="0"/>
              </a:rPr>
              <a:t>Mọi người vứt rác ra ngoài đường, sử dụng túi ni lông tràn lan, không phân loại rác thải, sử dụng bếp than để đun nấu, sử dụng nhiều hóa chất để báo cho cây trồng. </a:t>
            </a:r>
            <a:endParaRPr kumimoji="0" lang="vi-VN" sz="3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BE2CEAC2-C79D-9C8D-875B-29E58957E399}"/>
              </a:ext>
            </a:extLst>
          </p:cNvPr>
          <p:cNvSpPr/>
          <p:nvPr/>
        </p:nvSpPr>
        <p:spPr>
          <a:xfrm>
            <a:off x="5542708" y="3374546"/>
            <a:ext cx="6285317" cy="1909105"/>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Nguyên nhân: Do ý thức bảo vệ môi trường của một số người chưa tốt</a:t>
            </a:r>
            <a:endParaRPr kumimoji="0" lang="vi-VN" sz="3200" b="1" i="0" u="none" strike="noStrike" kern="1200" cap="none" spc="0" normalizeH="0" baseline="0" noProof="0" dirty="0">
              <a:ln>
                <a:noFill/>
              </a:ln>
              <a:solidFill>
                <a:srgbClr val="92D05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12867532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878496" y="149089"/>
            <a:ext cx="8704709" cy="775252"/>
          </a:xfrm>
          <a:custGeom>
            <a:avLst/>
            <a:gdLst>
              <a:gd name="connsiteX0" fmla="*/ 0 w 8704709"/>
              <a:gd name="connsiteY0" fmla="*/ 387626 h 775252"/>
              <a:gd name="connsiteX1" fmla="*/ 387626 w 8704709"/>
              <a:gd name="connsiteY1" fmla="*/ 0 h 775252"/>
              <a:gd name="connsiteX2" fmla="*/ 810530 w 8704709"/>
              <a:gd name="connsiteY2" fmla="*/ 0 h 775252"/>
              <a:gd name="connsiteX3" fmla="*/ 1471318 w 8704709"/>
              <a:gd name="connsiteY3" fmla="*/ 0 h 775252"/>
              <a:gd name="connsiteX4" fmla="*/ 2052812 w 8704709"/>
              <a:gd name="connsiteY4" fmla="*/ 0 h 775252"/>
              <a:gd name="connsiteX5" fmla="*/ 2713600 w 8704709"/>
              <a:gd name="connsiteY5" fmla="*/ 0 h 775252"/>
              <a:gd name="connsiteX6" fmla="*/ 3215799 w 8704709"/>
              <a:gd name="connsiteY6" fmla="*/ 0 h 775252"/>
              <a:gd name="connsiteX7" fmla="*/ 3717998 w 8704709"/>
              <a:gd name="connsiteY7" fmla="*/ 0 h 775252"/>
              <a:gd name="connsiteX8" fmla="*/ 4140902 w 8704709"/>
              <a:gd name="connsiteY8" fmla="*/ 0 h 775252"/>
              <a:gd name="connsiteX9" fmla="*/ 4880985 w 8704709"/>
              <a:gd name="connsiteY9" fmla="*/ 0 h 775252"/>
              <a:gd name="connsiteX10" fmla="*/ 5462478 w 8704709"/>
              <a:gd name="connsiteY10" fmla="*/ 0 h 775252"/>
              <a:gd name="connsiteX11" fmla="*/ 6202561 w 8704709"/>
              <a:gd name="connsiteY11" fmla="*/ 0 h 775252"/>
              <a:gd name="connsiteX12" fmla="*/ 6704760 w 8704709"/>
              <a:gd name="connsiteY12" fmla="*/ 0 h 775252"/>
              <a:gd name="connsiteX13" fmla="*/ 7365548 w 8704709"/>
              <a:gd name="connsiteY13" fmla="*/ 0 h 775252"/>
              <a:gd name="connsiteX14" fmla="*/ 8317083 w 8704709"/>
              <a:gd name="connsiteY14" fmla="*/ 0 h 775252"/>
              <a:gd name="connsiteX15" fmla="*/ 8704709 w 8704709"/>
              <a:gd name="connsiteY15" fmla="*/ 387626 h 775252"/>
              <a:gd name="connsiteX16" fmla="*/ 8704709 w 8704709"/>
              <a:gd name="connsiteY16" fmla="*/ 387626 h 775252"/>
              <a:gd name="connsiteX17" fmla="*/ 8317083 w 8704709"/>
              <a:gd name="connsiteY17" fmla="*/ 775252 h 775252"/>
              <a:gd name="connsiteX18" fmla="*/ 7735589 w 8704709"/>
              <a:gd name="connsiteY18" fmla="*/ 775252 h 775252"/>
              <a:gd name="connsiteX19" fmla="*/ 7074801 w 8704709"/>
              <a:gd name="connsiteY19" fmla="*/ 775252 h 775252"/>
              <a:gd name="connsiteX20" fmla="*/ 6651897 w 8704709"/>
              <a:gd name="connsiteY20" fmla="*/ 775252 h 775252"/>
              <a:gd name="connsiteX21" fmla="*/ 5991109 w 8704709"/>
              <a:gd name="connsiteY21" fmla="*/ 775252 h 775252"/>
              <a:gd name="connsiteX22" fmla="*/ 5330321 w 8704709"/>
              <a:gd name="connsiteY22" fmla="*/ 775252 h 775252"/>
              <a:gd name="connsiteX23" fmla="*/ 4669533 w 8704709"/>
              <a:gd name="connsiteY23" fmla="*/ 775252 h 775252"/>
              <a:gd name="connsiteX24" fmla="*/ 4008745 w 8704709"/>
              <a:gd name="connsiteY24" fmla="*/ 775252 h 775252"/>
              <a:gd name="connsiteX25" fmla="*/ 3268662 w 8704709"/>
              <a:gd name="connsiteY25" fmla="*/ 775252 h 775252"/>
              <a:gd name="connsiteX26" fmla="*/ 2687169 w 8704709"/>
              <a:gd name="connsiteY26" fmla="*/ 775252 h 775252"/>
              <a:gd name="connsiteX27" fmla="*/ 2026380 w 8704709"/>
              <a:gd name="connsiteY27" fmla="*/ 775252 h 775252"/>
              <a:gd name="connsiteX28" fmla="*/ 1524182 w 8704709"/>
              <a:gd name="connsiteY28" fmla="*/ 775252 h 775252"/>
              <a:gd name="connsiteX29" fmla="*/ 387626 w 8704709"/>
              <a:gd name="connsiteY29" fmla="*/ 775252 h 775252"/>
              <a:gd name="connsiteX30" fmla="*/ 0 w 8704709"/>
              <a:gd name="connsiteY30" fmla="*/ 387626 h 7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04709" h="775252" fill="none" extrusionOk="0">
                <a:moveTo>
                  <a:pt x="0" y="387626"/>
                </a:moveTo>
                <a:cubicBezTo>
                  <a:pt x="15189" y="133042"/>
                  <a:pt x="176337" y="30705"/>
                  <a:pt x="387626" y="0"/>
                </a:cubicBezTo>
                <a:cubicBezTo>
                  <a:pt x="525981" y="-3929"/>
                  <a:pt x="653988" y="-11388"/>
                  <a:pt x="810530" y="0"/>
                </a:cubicBezTo>
                <a:cubicBezTo>
                  <a:pt x="967072" y="11388"/>
                  <a:pt x="1321888" y="-23219"/>
                  <a:pt x="1471318" y="0"/>
                </a:cubicBezTo>
                <a:cubicBezTo>
                  <a:pt x="1620748" y="23219"/>
                  <a:pt x="1898357" y="15252"/>
                  <a:pt x="2052812" y="0"/>
                </a:cubicBezTo>
                <a:cubicBezTo>
                  <a:pt x="2207267" y="-15252"/>
                  <a:pt x="2450983" y="19872"/>
                  <a:pt x="2713600" y="0"/>
                </a:cubicBezTo>
                <a:cubicBezTo>
                  <a:pt x="2976217" y="-19872"/>
                  <a:pt x="3047751" y="1697"/>
                  <a:pt x="3215799" y="0"/>
                </a:cubicBezTo>
                <a:cubicBezTo>
                  <a:pt x="3383847" y="-1697"/>
                  <a:pt x="3524604" y="8633"/>
                  <a:pt x="3717998" y="0"/>
                </a:cubicBezTo>
                <a:cubicBezTo>
                  <a:pt x="3911392" y="-8633"/>
                  <a:pt x="4015839" y="18107"/>
                  <a:pt x="4140902" y="0"/>
                </a:cubicBezTo>
                <a:cubicBezTo>
                  <a:pt x="4265965" y="-18107"/>
                  <a:pt x="4691349" y="32320"/>
                  <a:pt x="4880985" y="0"/>
                </a:cubicBezTo>
                <a:cubicBezTo>
                  <a:pt x="5070621" y="-32320"/>
                  <a:pt x="5262439" y="25282"/>
                  <a:pt x="5462478" y="0"/>
                </a:cubicBezTo>
                <a:cubicBezTo>
                  <a:pt x="5662517" y="-25282"/>
                  <a:pt x="6021894" y="-4663"/>
                  <a:pt x="6202561" y="0"/>
                </a:cubicBezTo>
                <a:cubicBezTo>
                  <a:pt x="6383228" y="4663"/>
                  <a:pt x="6540275" y="-21636"/>
                  <a:pt x="6704760" y="0"/>
                </a:cubicBezTo>
                <a:cubicBezTo>
                  <a:pt x="6869245" y="21636"/>
                  <a:pt x="7181383" y="-14183"/>
                  <a:pt x="7365548" y="0"/>
                </a:cubicBezTo>
                <a:cubicBezTo>
                  <a:pt x="7549713" y="14183"/>
                  <a:pt x="8046671" y="-28680"/>
                  <a:pt x="8317083" y="0"/>
                </a:cubicBezTo>
                <a:cubicBezTo>
                  <a:pt x="8546547" y="-12851"/>
                  <a:pt x="8708726" y="181347"/>
                  <a:pt x="8704709" y="387626"/>
                </a:cubicBezTo>
                <a:lnTo>
                  <a:pt x="8704709" y="387626"/>
                </a:lnTo>
                <a:cubicBezTo>
                  <a:pt x="8684738" y="585370"/>
                  <a:pt x="8539436" y="778405"/>
                  <a:pt x="8317083" y="775252"/>
                </a:cubicBezTo>
                <a:cubicBezTo>
                  <a:pt x="8116877" y="802107"/>
                  <a:pt x="7869831" y="790141"/>
                  <a:pt x="7735589" y="775252"/>
                </a:cubicBezTo>
                <a:cubicBezTo>
                  <a:pt x="7601347" y="760363"/>
                  <a:pt x="7319814" y="752609"/>
                  <a:pt x="7074801" y="775252"/>
                </a:cubicBezTo>
                <a:cubicBezTo>
                  <a:pt x="6829788" y="797895"/>
                  <a:pt x="6781077" y="781691"/>
                  <a:pt x="6651897" y="775252"/>
                </a:cubicBezTo>
                <a:cubicBezTo>
                  <a:pt x="6522717" y="768813"/>
                  <a:pt x="6148058" y="773373"/>
                  <a:pt x="5991109" y="775252"/>
                </a:cubicBezTo>
                <a:cubicBezTo>
                  <a:pt x="5834160" y="777131"/>
                  <a:pt x="5651986" y="783912"/>
                  <a:pt x="5330321" y="775252"/>
                </a:cubicBezTo>
                <a:cubicBezTo>
                  <a:pt x="5008656" y="766592"/>
                  <a:pt x="4937536" y="768838"/>
                  <a:pt x="4669533" y="775252"/>
                </a:cubicBezTo>
                <a:cubicBezTo>
                  <a:pt x="4401530" y="781666"/>
                  <a:pt x="4161021" y="808264"/>
                  <a:pt x="4008745" y="775252"/>
                </a:cubicBezTo>
                <a:cubicBezTo>
                  <a:pt x="3856469" y="742240"/>
                  <a:pt x="3436761" y="788656"/>
                  <a:pt x="3268662" y="775252"/>
                </a:cubicBezTo>
                <a:cubicBezTo>
                  <a:pt x="3100563" y="761848"/>
                  <a:pt x="2859517" y="759452"/>
                  <a:pt x="2687169" y="775252"/>
                </a:cubicBezTo>
                <a:cubicBezTo>
                  <a:pt x="2514821" y="791052"/>
                  <a:pt x="2290800" y="807018"/>
                  <a:pt x="2026380" y="775252"/>
                </a:cubicBezTo>
                <a:cubicBezTo>
                  <a:pt x="1761960" y="743486"/>
                  <a:pt x="1635385" y="772894"/>
                  <a:pt x="1524182" y="775252"/>
                </a:cubicBezTo>
                <a:cubicBezTo>
                  <a:pt x="1412979" y="777610"/>
                  <a:pt x="643384" y="830072"/>
                  <a:pt x="387626" y="775252"/>
                </a:cubicBezTo>
                <a:cubicBezTo>
                  <a:pt x="157650" y="793770"/>
                  <a:pt x="28951" y="580824"/>
                  <a:pt x="0" y="387626"/>
                </a:cubicBezTo>
                <a:close/>
              </a:path>
              <a:path w="8704709" h="775252" stroke="0" extrusionOk="0">
                <a:moveTo>
                  <a:pt x="0" y="387626"/>
                </a:moveTo>
                <a:cubicBezTo>
                  <a:pt x="-23292" y="197992"/>
                  <a:pt x="178228" y="19806"/>
                  <a:pt x="387626" y="0"/>
                </a:cubicBezTo>
                <a:cubicBezTo>
                  <a:pt x="538194" y="24644"/>
                  <a:pt x="742456" y="14977"/>
                  <a:pt x="889825" y="0"/>
                </a:cubicBezTo>
                <a:cubicBezTo>
                  <a:pt x="1037194" y="-14977"/>
                  <a:pt x="1348041" y="22901"/>
                  <a:pt x="1471318" y="0"/>
                </a:cubicBezTo>
                <a:cubicBezTo>
                  <a:pt x="1594595" y="-22901"/>
                  <a:pt x="1729165" y="-20397"/>
                  <a:pt x="1894223" y="0"/>
                </a:cubicBezTo>
                <a:cubicBezTo>
                  <a:pt x="2059282" y="20397"/>
                  <a:pt x="2435462" y="-25148"/>
                  <a:pt x="2634305" y="0"/>
                </a:cubicBezTo>
                <a:cubicBezTo>
                  <a:pt x="2833148" y="25148"/>
                  <a:pt x="2951337" y="-9530"/>
                  <a:pt x="3057210" y="0"/>
                </a:cubicBezTo>
                <a:cubicBezTo>
                  <a:pt x="3163084" y="9530"/>
                  <a:pt x="3402928" y="-10003"/>
                  <a:pt x="3717998" y="0"/>
                </a:cubicBezTo>
                <a:cubicBezTo>
                  <a:pt x="4033068" y="10003"/>
                  <a:pt x="3981226" y="-5341"/>
                  <a:pt x="4220197" y="0"/>
                </a:cubicBezTo>
                <a:cubicBezTo>
                  <a:pt x="4459168" y="5341"/>
                  <a:pt x="4551660" y="20909"/>
                  <a:pt x="4722396" y="0"/>
                </a:cubicBezTo>
                <a:cubicBezTo>
                  <a:pt x="4893132" y="-20909"/>
                  <a:pt x="4958631" y="-12203"/>
                  <a:pt x="5145300" y="0"/>
                </a:cubicBezTo>
                <a:cubicBezTo>
                  <a:pt x="5331969" y="12203"/>
                  <a:pt x="5390324" y="-14"/>
                  <a:pt x="5568205" y="0"/>
                </a:cubicBezTo>
                <a:cubicBezTo>
                  <a:pt x="5746086" y="14"/>
                  <a:pt x="5874375" y="610"/>
                  <a:pt x="6070404" y="0"/>
                </a:cubicBezTo>
                <a:cubicBezTo>
                  <a:pt x="6266433" y="-610"/>
                  <a:pt x="6424409" y="16173"/>
                  <a:pt x="6651897" y="0"/>
                </a:cubicBezTo>
                <a:cubicBezTo>
                  <a:pt x="6879385" y="-16173"/>
                  <a:pt x="7219198" y="26859"/>
                  <a:pt x="7391980" y="0"/>
                </a:cubicBezTo>
                <a:cubicBezTo>
                  <a:pt x="7564762" y="-26859"/>
                  <a:pt x="7964984" y="-38329"/>
                  <a:pt x="8317083" y="0"/>
                </a:cubicBezTo>
                <a:cubicBezTo>
                  <a:pt x="8546215" y="-9868"/>
                  <a:pt x="8732843" y="182470"/>
                  <a:pt x="8704709" y="387626"/>
                </a:cubicBezTo>
                <a:lnTo>
                  <a:pt x="8704709" y="387626"/>
                </a:lnTo>
                <a:cubicBezTo>
                  <a:pt x="8675594" y="608482"/>
                  <a:pt x="8566285" y="752990"/>
                  <a:pt x="8317083" y="775252"/>
                </a:cubicBezTo>
                <a:cubicBezTo>
                  <a:pt x="8054416" y="786198"/>
                  <a:pt x="7865368" y="758275"/>
                  <a:pt x="7735589" y="775252"/>
                </a:cubicBezTo>
                <a:cubicBezTo>
                  <a:pt x="7605810" y="792229"/>
                  <a:pt x="7476721" y="774596"/>
                  <a:pt x="7312685" y="775252"/>
                </a:cubicBezTo>
                <a:cubicBezTo>
                  <a:pt x="7148649" y="775908"/>
                  <a:pt x="6854059" y="773307"/>
                  <a:pt x="6572602" y="775252"/>
                </a:cubicBezTo>
                <a:cubicBezTo>
                  <a:pt x="6291145" y="777197"/>
                  <a:pt x="6164274" y="747123"/>
                  <a:pt x="5832520" y="775252"/>
                </a:cubicBezTo>
                <a:cubicBezTo>
                  <a:pt x="5500766" y="803381"/>
                  <a:pt x="5369061" y="780656"/>
                  <a:pt x="5013143" y="775252"/>
                </a:cubicBezTo>
                <a:cubicBezTo>
                  <a:pt x="4657225" y="769848"/>
                  <a:pt x="4565610" y="776330"/>
                  <a:pt x="4352355" y="775252"/>
                </a:cubicBezTo>
                <a:cubicBezTo>
                  <a:pt x="4139100" y="774174"/>
                  <a:pt x="3705955" y="759437"/>
                  <a:pt x="3532977" y="775252"/>
                </a:cubicBezTo>
                <a:cubicBezTo>
                  <a:pt x="3359999" y="791067"/>
                  <a:pt x="3196731" y="785611"/>
                  <a:pt x="3030778" y="775252"/>
                </a:cubicBezTo>
                <a:cubicBezTo>
                  <a:pt x="2864825" y="764893"/>
                  <a:pt x="2624163" y="759469"/>
                  <a:pt x="2449285" y="775252"/>
                </a:cubicBezTo>
                <a:cubicBezTo>
                  <a:pt x="2274407" y="791035"/>
                  <a:pt x="1993775" y="771294"/>
                  <a:pt x="1709202" y="775252"/>
                </a:cubicBezTo>
                <a:cubicBezTo>
                  <a:pt x="1424629" y="779210"/>
                  <a:pt x="1258942" y="799108"/>
                  <a:pt x="969120" y="775252"/>
                </a:cubicBezTo>
                <a:cubicBezTo>
                  <a:pt x="679298" y="751396"/>
                  <a:pt x="640918" y="760535"/>
                  <a:pt x="387626" y="775252"/>
                </a:cubicBezTo>
                <a:cubicBezTo>
                  <a:pt x="194580" y="802842"/>
                  <a:pt x="-7428" y="610943"/>
                  <a:pt x="0" y="387626"/>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Calibri" panose="020F0502020204030204" pitchFamily="34" charset="0"/>
                <a:cs typeface="Calibri" panose="020F0502020204030204" pitchFamily="34" charset="0"/>
              </a:rPr>
              <a:t>Những việc </a:t>
            </a:r>
            <a:r>
              <a:rPr lang="en-US" sz="3200" b="1" dirty="0" err="1">
                <a:solidFill>
                  <a:srgbClr val="002060"/>
                </a:solidFill>
                <a:latin typeface="Calibri" panose="020F0502020204030204" pitchFamily="34" charset="0"/>
                <a:cs typeface="Calibri" panose="020F0502020204030204" pitchFamily="34" charset="0"/>
              </a:rPr>
              <a:t>có</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thể</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để bảo vệ môi trường: </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8" name="Group 7">
            <a:extLst>
              <a:ext uri="{FF2B5EF4-FFF2-40B4-BE49-F238E27FC236}">
                <a16:creationId xmlns:a16="http://schemas.microsoft.com/office/drawing/2014/main" id="{D0152FC8-681F-0162-E828-9C20DE3FA18D}"/>
              </a:ext>
            </a:extLst>
          </p:cNvPr>
          <p:cNvGrpSpPr/>
          <p:nvPr/>
        </p:nvGrpSpPr>
        <p:grpSpPr>
          <a:xfrm>
            <a:off x="1622222" y="1062687"/>
            <a:ext cx="9678569" cy="2594913"/>
            <a:chOff x="6308591" y="1081302"/>
            <a:chExt cx="9678569" cy="2594913"/>
          </a:xfrm>
        </p:grpSpPr>
        <p:sp>
          <p:nvSpPr>
            <p:cNvPr id="10" name="Rectangle: Rounded Corners 9">
              <a:extLst>
                <a:ext uri="{FF2B5EF4-FFF2-40B4-BE49-F238E27FC236}">
                  <a16:creationId xmlns:a16="http://schemas.microsoft.com/office/drawing/2014/main" id="{4F628753-E70D-75D4-2171-F6E547961A28}"/>
                </a:ext>
              </a:extLst>
            </p:cNvPr>
            <p:cNvSpPr/>
            <p:nvPr/>
          </p:nvSpPr>
          <p:spPr>
            <a:xfrm>
              <a:off x="6824406" y="1268211"/>
              <a:ext cx="9162754" cy="2408004"/>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Bỏ </a:t>
              </a:r>
              <a:r>
                <a:rPr kumimoji="0" lang="en-US" sz="3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r</a:t>
              </a:r>
              <a:r>
                <a:rPr kumimoji="0" lang="vi-VN" sz="3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ác đúng nơi quy định, tiết kiệm điện bằng cách luôn tắt các thiết bị điện trước khi ra khỏi phòng, không sử dụng bếp than; hạn chế sử dụng túi ni lông, không bẻ cành, chặt phá cây xanh</a:t>
              </a:r>
            </a:p>
          </p:txBody>
        </p:sp>
        <p:pic>
          <p:nvPicPr>
            <p:cNvPr id="12" name="Picture 11">
              <a:extLst>
                <a:ext uri="{FF2B5EF4-FFF2-40B4-BE49-F238E27FC236}">
                  <a16:creationId xmlns:a16="http://schemas.microsoft.com/office/drawing/2014/main" id="{B621EBA4-2980-0488-CF85-76EA27320933}"/>
                </a:ext>
              </a:extLst>
            </p:cNvPr>
            <p:cNvPicPr>
              <a:picLocks noChangeAspect="1"/>
            </p:cNvPicPr>
            <p:nvPr/>
          </p:nvPicPr>
          <p:blipFill>
            <a:blip r:embed="rId19"/>
            <a:stretch>
              <a:fillRect/>
            </a:stretch>
          </p:blipFill>
          <p:spPr>
            <a:xfrm>
              <a:off x="6308591" y="1081302"/>
              <a:ext cx="1031631" cy="1031631"/>
            </a:xfrm>
            <a:prstGeom prst="rect">
              <a:avLst/>
            </a:prstGeom>
          </p:spPr>
        </p:pic>
      </p:grpSp>
      <p:grpSp>
        <p:nvGrpSpPr>
          <p:cNvPr id="15" name="Group 14">
            <a:extLst>
              <a:ext uri="{FF2B5EF4-FFF2-40B4-BE49-F238E27FC236}">
                <a16:creationId xmlns:a16="http://schemas.microsoft.com/office/drawing/2014/main" id="{6E946050-479A-BD8E-1FD6-92EC4E4B8778}"/>
              </a:ext>
            </a:extLst>
          </p:cNvPr>
          <p:cNvGrpSpPr/>
          <p:nvPr/>
        </p:nvGrpSpPr>
        <p:grpSpPr>
          <a:xfrm>
            <a:off x="1667465" y="3680305"/>
            <a:ext cx="9553813" cy="2670799"/>
            <a:chOff x="6308591" y="2204685"/>
            <a:chExt cx="9553813" cy="2670799"/>
          </a:xfrm>
        </p:grpSpPr>
        <p:sp>
          <p:nvSpPr>
            <p:cNvPr id="17" name="Rectangle: Rounded Corners 16">
              <a:extLst>
                <a:ext uri="{FF2B5EF4-FFF2-40B4-BE49-F238E27FC236}">
                  <a16:creationId xmlns:a16="http://schemas.microsoft.com/office/drawing/2014/main" id="{9E1E431B-5F57-482F-CB22-660C79C5D285}"/>
                </a:ext>
              </a:extLst>
            </p:cNvPr>
            <p:cNvSpPr/>
            <p:nvPr/>
          </p:nvSpPr>
          <p:spPr>
            <a:xfrm>
              <a:off x="6824406" y="2395882"/>
              <a:ext cx="9037998" cy="247960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Phân loại rác thải trước khi đổ rác, bỏ pin thải vào chai nhựa để nhờ người thân xử lý giúp; tích cực tham gia phong trào bảo vệ môi trường của bà con khu phố; cùng người thân vận động bà con thôn xóm giữ vệ sinh chung.</a:t>
              </a:r>
              <a:endParaRPr kumimoji="0" lang="vi-VN" sz="3200" b="1" i="0" u="none" strike="noStrike" kern="1200" cap="none" spc="0" normalizeH="0" baseline="0" noProof="0" dirty="0">
                <a:ln>
                  <a:noFill/>
                </a:ln>
                <a:solidFill>
                  <a:srgbClr val="92D050"/>
                </a:solidFill>
                <a:effectLst/>
                <a:uLnTx/>
                <a:uFillTx/>
                <a:latin typeface="Calibri" panose="020F0502020204030204" pitchFamily="34" charset="0"/>
                <a:ea typeface="+mn-ea"/>
                <a:cs typeface="Calibri" panose="020F0502020204030204" pitchFamily="34" charset="0"/>
              </a:endParaRPr>
            </a:p>
          </p:txBody>
        </p:sp>
        <p:pic>
          <p:nvPicPr>
            <p:cNvPr id="19" name="Picture 18">
              <a:extLst>
                <a:ext uri="{FF2B5EF4-FFF2-40B4-BE49-F238E27FC236}">
                  <a16:creationId xmlns:a16="http://schemas.microsoft.com/office/drawing/2014/main" id="{DD5A4DC2-6C39-0694-E6FC-38C215C9284D}"/>
                </a:ext>
              </a:extLst>
            </p:cNvPr>
            <p:cNvPicPr>
              <a:picLocks noChangeAspect="1"/>
            </p:cNvPicPr>
            <p:nvPr/>
          </p:nvPicPr>
          <p:blipFill>
            <a:blip r:embed="rId20"/>
            <a:stretch>
              <a:fillRect/>
            </a:stretch>
          </p:blipFill>
          <p:spPr>
            <a:xfrm>
              <a:off x="6308591" y="2204685"/>
              <a:ext cx="1031631" cy="1031631"/>
            </a:xfrm>
            <a:prstGeom prst="rect">
              <a:avLst/>
            </a:prstGeom>
          </p:spPr>
        </p:pic>
      </p:grpSp>
    </p:spTree>
    <p:custDataLst>
      <p:tags r:id="rId1"/>
    </p:custDataLst>
    <p:extLst>
      <p:ext uri="{BB962C8B-B14F-4D97-AF65-F5344CB8AC3E}">
        <p14:creationId xmlns:p14="http://schemas.microsoft.com/office/powerpoint/2010/main" val="224007029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68000">
                                          <p:cBhvr additive="base">
                                            <p:cTn id="14" dur="1000" fill="hold"/>
                                            <p:tgtEl>
                                              <p:spTgt spid="8"/>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8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68000">
                                          <p:cBhvr additive="base">
                                            <p:cTn id="20"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E95E6-9CC9-4809-82FB-31E8A344650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sp>
        <p:nvSpPr>
          <p:cNvPr id="4" name="TextBox 3">
            <a:extLst>
              <a:ext uri="{FF2B5EF4-FFF2-40B4-BE49-F238E27FC236}">
                <a16:creationId xmlns:a16="http://schemas.microsoft.com/office/drawing/2014/main" id="{FA979C23-1447-4B9A-9630-8000C59FE72E}"/>
              </a:ext>
            </a:extLst>
          </p:cNvPr>
          <p:cNvSpPr txBox="1"/>
          <p:nvPr/>
        </p:nvSpPr>
        <p:spPr>
          <a:xfrm>
            <a:off x="3211167" y="1717037"/>
            <a:ext cx="5722767" cy="3736407"/>
          </a:xfrm>
          <a:prstGeom prst="rect">
            <a:avLst/>
          </a:prstGeom>
          <a:noFill/>
        </p:spPr>
        <p:txBody>
          <a:bodyPr wrap="square" rtlCol="0">
            <a:spAutoFit/>
          </a:bodyPr>
          <a:lstStyle/>
          <a:p>
            <a:pPr lvl="0" algn="ctr">
              <a:lnSpc>
                <a:spcPct val="120000"/>
              </a:lnSpc>
            </a:pPr>
            <a:r>
              <a:rPr lang="en-US"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2. </a:t>
            </a:r>
            <a:r>
              <a:rPr lang="vi-VN"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Viết một đoạn văn ngắn kể lại một việc làm tốt góp phần bảo vệ môi trường đã được tham gia hoặc chứng kiến.</a:t>
            </a:r>
            <a:endPar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4336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3.125E-6 4.81481E-6 L 3.125E-6 -0.07223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448044" y="258417"/>
            <a:ext cx="11462959" cy="6291470"/>
            <a:chOff x="695826" y="-1270"/>
            <a:chExt cx="2183387" cy="1900663"/>
          </a:xfrm>
        </p:grpSpPr>
        <p:sp>
          <p:nvSpPr>
            <p:cNvPr id="3" name="Freeform 3"/>
            <p:cNvSpPr/>
            <p:nvPr/>
          </p:nvSpPr>
          <p:spPr>
            <a:xfrm>
              <a:off x="695826" y="-1270"/>
              <a:ext cx="2183387"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vi-VN"/>
            </a:p>
          </p:txBody>
        </p:sp>
      </p:grpSp>
      <p:grpSp>
        <p:nvGrpSpPr>
          <p:cNvPr id="10" name="Group 10"/>
          <p:cNvGrpSpPr/>
          <p:nvPr/>
        </p:nvGrpSpPr>
        <p:grpSpPr>
          <a:xfrm>
            <a:off x="152400" y="4927159"/>
            <a:ext cx="1163644" cy="392862"/>
            <a:chOff x="0" y="0"/>
            <a:chExt cx="3907097" cy="1319089"/>
          </a:xfrm>
        </p:grpSpPr>
        <p:sp>
          <p:nvSpPr>
            <p:cNvPr id="11" name="Freeform 11"/>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txBody>
            <a:bodyPr/>
            <a:lstStyle/>
            <a:p>
              <a:endParaRPr lang="vi-VN"/>
            </a:p>
          </p:txBody>
        </p:sp>
      </p:grpSp>
      <p:grpSp>
        <p:nvGrpSpPr>
          <p:cNvPr id="12" name="Group 12"/>
          <p:cNvGrpSpPr/>
          <p:nvPr/>
        </p:nvGrpSpPr>
        <p:grpSpPr>
          <a:xfrm rot="119374">
            <a:off x="123330" y="3786580"/>
            <a:ext cx="1163644" cy="392862"/>
            <a:chOff x="0" y="0"/>
            <a:chExt cx="3907097" cy="1319089"/>
          </a:xfrm>
        </p:grpSpPr>
        <p:sp>
          <p:nvSpPr>
            <p:cNvPr id="13" name="Freeform 13"/>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txBody>
            <a:bodyPr/>
            <a:lstStyle/>
            <a:p>
              <a:endParaRPr lang="vi-VN"/>
            </a:p>
          </p:txBody>
        </p:sp>
      </p:grpSp>
      <p:grpSp>
        <p:nvGrpSpPr>
          <p:cNvPr id="14" name="Group 14"/>
          <p:cNvGrpSpPr/>
          <p:nvPr/>
        </p:nvGrpSpPr>
        <p:grpSpPr>
          <a:xfrm>
            <a:off x="102092" y="2565234"/>
            <a:ext cx="1163644" cy="392862"/>
            <a:chOff x="0" y="0"/>
            <a:chExt cx="3907097" cy="1319089"/>
          </a:xfrm>
        </p:grpSpPr>
        <p:sp>
          <p:nvSpPr>
            <p:cNvPr id="15" name="Freeform 15"/>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txBody>
            <a:bodyPr/>
            <a:lstStyle/>
            <a:p>
              <a:endParaRPr lang="vi-VN"/>
            </a:p>
          </p:txBody>
        </p:sp>
      </p:grpSp>
      <p:pic>
        <p:nvPicPr>
          <p:cNvPr id="17"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387601" y="-1701800"/>
            <a:ext cx="1601411" cy="994047"/>
          </a:xfrm>
          <a:prstGeom prst="rect">
            <a:avLst/>
          </a:prstGeom>
        </p:spPr>
      </p:pic>
      <p:sp>
        <p:nvSpPr>
          <p:cNvPr id="21" name="Cloud 20">
            <a:extLst>
              <a:ext uri="{FF2B5EF4-FFF2-40B4-BE49-F238E27FC236}">
                <a16:creationId xmlns:a16="http://schemas.microsoft.com/office/drawing/2014/main" id="{2B5CA094-BA00-512C-8CE8-37DB408DBBED}"/>
              </a:ext>
            </a:extLst>
          </p:cNvPr>
          <p:cNvSpPr/>
          <p:nvPr/>
        </p:nvSpPr>
        <p:spPr>
          <a:xfrm>
            <a:off x="323850" y="465374"/>
            <a:ext cx="2655324" cy="1371600"/>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4C8E"/>
                </a:solidFill>
                <a:effectLst/>
                <a:uLnTx/>
                <a:uFillTx/>
                <a:latin typeface="Calibri"/>
                <a:ea typeface="+mn-ea"/>
                <a:cs typeface="+mn-cs"/>
              </a:rPr>
              <a:t>Giới</a:t>
            </a:r>
            <a:r>
              <a:rPr kumimoji="0" lang="en-US" sz="2800" b="1" i="0" u="none" strike="noStrike" kern="1200" cap="none" spc="0" normalizeH="0" baseline="0" noProof="0" dirty="0">
                <a:ln>
                  <a:noFill/>
                </a:ln>
                <a:solidFill>
                  <a:srgbClr val="0D4C8E"/>
                </a:solidFill>
                <a:effectLst/>
                <a:uLnTx/>
                <a:uFillTx/>
                <a:latin typeface="Calibri"/>
                <a:ea typeface="+mn-ea"/>
                <a:cs typeface="+mn-cs"/>
              </a:rPr>
              <a:t> </a:t>
            </a:r>
            <a:r>
              <a:rPr kumimoji="0" lang="en-US" sz="2800" b="1" i="0" u="none" strike="noStrike" kern="1200" cap="none" spc="0" normalizeH="0" baseline="0" noProof="0" dirty="0" err="1">
                <a:ln>
                  <a:noFill/>
                </a:ln>
                <a:solidFill>
                  <a:srgbClr val="0D4C8E"/>
                </a:solidFill>
                <a:effectLst/>
                <a:uLnTx/>
                <a:uFillTx/>
                <a:latin typeface="Calibri"/>
                <a:ea typeface="+mn-ea"/>
                <a:cs typeface="+mn-cs"/>
              </a:rPr>
              <a:t>thiệu</a:t>
            </a:r>
            <a:r>
              <a:rPr kumimoji="0" lang="en-US" sz="2800" b="1" i="0" u="none" strike="noStrike" kern="1200" cap="none" spc="0" normalizeH="0" noProof="0" dirty="0">
                <a:ln>
                  <a:noFill/>
                </a:ln>
                <a:solidFill>
                  <a:srgbClr val="0D4C8E"/>
                </a:solidFill>
                <a:effectLst/>
                <a:uLnTx/>
                <a:uFillTx/>
                <a:latin typeface="Calibri"/>
                <a:ea typeface="+mn-ea"/>
                <a:cs typeface="+mn-cs"/>
              </a:rPr>
              <a:t> </a:t>
            </a:r>
            <a:r>
              <a:rPr kumimoji="0" lang="en-US" sz="2800" b="1" i="0" u="none" strike="noStrike" kern="1200" cap="none" spc="0" normalizeH="0" noProof="0" dirty="0" err="1">
                <a:ln>
                  <a:noFill/>
                </a:ln>
                <a:solidFill>
                  <a:srgbClr val="0D4C8E"/>
                </a:solidFill>
                <a:effectLst/>
                <a:uLnTx/>
                <a:uFillTx/>
                <a:latin typeface="Calibri"/>
                <a:ea typeface="+mn-ea"/>
                <a:cs typeface="+mn-cs"/>
              </a:rPr>
              <a:t>chung</a:t>
            </a:r>
            <a:endParaRPr kumimoji="0" lang="en-US" sz="2800" b="1" i="0" u="none" strike="noStrike" kern="1200" cap="none" spc="0" normalizeH="0" baseline="0" noProof="0" dirty="0">
              <a:ln>
                <a:noFill/>
              </a:ln>
              <a:solidFill>
                <a:srgbClr val="0D4C8E"/>
              </a:solidFill>
              <a:effectLst/>
              <a:uLnTx/>
              <a:uFillTx/>
              <a:latin typeface="Calibri"/>
              <a:ea typeface="+mn-ea"/>
              <a:cs typeface="+mn-cs"/>
            </a:endParaRPr>
          </a:p>
        </p:txBody>
      </p:sp>
      <p:grpSp>
        <p:nvGrpSpPr>
          <p:cNvPr id="23" name="Group 22">
            <a:extLst>
              <a:ext uri="{FF2B5EF4-FFF2-40B4-BE49-F238E27FC236}">
                <a16:creationId xmlns:a16="http://schemas.microsoft.com/office/drawing/2014/main" id="{523D4384-285D-608A-59EE-06C8B57BA637}"/>
              </a:ext>
            </a:extLst>
          </p:cNvPr>
          <p:cNvGrpSpPr/>
          <p:nvPr/>
        </p:nvGrpSpPr>
        <p:grpSpPr>
          <a:xfrm>
            <a:off x="4727111" y="1512830"/>
            <a:ext cx="3954047" cy="3749040"/>
            <a:chOff x="4256670" y="1512830"/>
            <a:chExt cx="4205460" cy="3749040"/>
          </a:xfrm>
          <a:effectLst>
            <a:outerShdw blurRad="63500" sx="102000" sy="102000" algn="ctr" rotWithShape="0">
              <a:prstClr val="black">
                <a:alpha val="40000"/>
              </a:prstClr>
            </a:outerShdw>
          </a:effectLst>
        </p:grpSpPr>
        <p:pic>
          <p:nvPicPr>
            <p:cNvPr id="24" name="Picture 23">
              <a:extLst>
                <a:ext uri="{FF2B5EF4-FFF2-40B4-BE49-F238E27FC236}">
                  <a16:creationId xmlns:a16="http://schemas.microsoft.com/office/drawing/2014/main" id="{C9E5BAA2-D7B4-010D-C9E0-A0A1CD4708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1668" y="1512830"/>
              <a:ext cx="4160462" cy="3749040"/>
            </a:xfrm>
            <a:prstGeom prst="rect">
              <a:avLst/>
            </a:prstGeom>
          </p:spPr>
        </p:pic>
        <p:sp>
          <p:nvSpPr>
            <p:cNvPr id="25" name="TextBox 24">
              <a:extLst>
                <a:ext uri="{FF2B5EF4-FFF2-40B4-BE49-F238E27FC236}">
                  <a16:creationId xmlns:a16="http://schemas.microsoft.com/office/drawing/2014/main" id="{8DB8162B-F07B-A9A8-A02A-B66468A11AD7}"/>
                </a:ext>
              </a:extLst>
            </p:cNvPr>
            <p:cNvSpPr txBox="1"/>
            <p:nvPr/>
          </p:nvSpPr>
          <p:spPr>
            <a:xfrm>
              <a:off x="4256670" y="2075688"/>
              <a:ext cx="25646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Việc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làm</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góp</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phần</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bảo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vệ</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môi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trường</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cxnSp>
        <p:nvCxnSpPr>
          <p:cNvPr id="26" name="Connector: Curved 25">
            <a:extLst>
              <a:ext uri="{FF2B5EF4-FFF2-40B4-BE49-F238E27FC236}">
                <a16:creationId xmlns:a16="http://schemas.microsoft.com/office/drawing/2014/main" id="{C2ED7AE8-25F4-00E7-DC64-96BDAF774C6C}"/>
              </a:ext>
            </a:extLst>
          </p:cNvPr>
          <p:cNvCxnSpPr>
            <a:cxnSpLocks/>
          </p:cNvCxnSpPr>
          <p:nvPr/>
        </p:nvCxnSpPr>
        <p:spPr>
          <a:xfrm flipV="1">
            <a:off x="7644809" y="1151172"/>
            <a:ext cx="1071488" cy="954075"/>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5BDAE46F-BFE6-2F18-535E-2AAF13B173F5}"/>
              </a:ext>
            </a:extLst>
          </p:cNvPr>
          <p:cNvSpPr/>
          <p:nvPr/>
        </p:nvSpPr>
        <p:spPr>
          <a:xfrm>
            <a:off x="8716297" y="228599"/>
            <a:ext cx="3449310" cy="1744085"/>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0D4C8E"/>
                </a:solidFill>
              </a:rPr>
              <a:t>Diễn</a:t>
            </a:r>
            <a:r>
              <a:rPr lang="en-US" sz="3600" b="1" dirty="0">
                <a:solidFill>
                  <a:srgbClr val="0D4C8E"/>
                </a:solidFill>
              </a:rPr>
              <a:t> </a:t>
            </a:r>
            <a:r>
              <a:rPr lang="en-US" sz="3600" b="1" dirty="0" err="1">
                <a:solidFill>
                  <a:srgbClr val="0D4C8E"/>
                </a:solidFill>
              </a:rPr>
              <a:t>biến</a:t>
            </a:r>
            <a:endParaRPr lang="en-US" sz="3600" b="1" dirty="0">
              <a:solidFill>
                <a:srgbClr val="0D4C8E"/>
              </a:solidFill>
            </a:endParaRPr>
          </a:p>
        </p:txBody>
      </p:sp>
      <p:cxnSp>
        <p:nvCxnSpPr>
          <p:cNvPr id="28" name="Connector: Curved 27">
            <a:extLst>
              <a:ext uri="{FF2B5EF4-FFF2-40B4-BE49-F238E27FC236}">
                <a16:creationId xmlns:a16="http://schemas.microsoft.com/office/drawing/2014/main" id="{AFF26EA2-C0B0-B55F-670E-21CEB29F9786}"/>
              </a:ext>
            </a:extLst>
          </p:cNvPr>
          <p:cNvCxnSpPr>
            <a:cxnSpLocks/>
          </p:cNvCxnSpPr>
          <p:nvPr/>
        </p:nvCxnSpPr>
        <p:spPr>
          <a:xfrm rot="5400000">
            <a:off x="9280963" y="2690870"/>
            <a:ext cx="1896567" cy="455992"/>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29" name="Cloud 28">
            <a:extLst>
              <a:ext uri="{FF2B5EF4-FFF2-40B4-BE49-F238E27FC236}">
                <a16:creationId xmlns:a16="http://schemas.microsoft.com/office/drawing/2014/main" id="{D702F8DB-A599-E0B7-D941-D6DB47862DC9}"/>
              </a:ext>
            </a:extLst>
          </p:cNvPr>
          <p:cNvSpPr/>
          <p:nvPr/>
        </p:nvSpPr>
        <p:spPr>
          <a:xfrm>
            <a:off x="9252244" y="3861953"/>
            <a:ext cx="1900051" cy="1205976"/>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làm</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của</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em</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0" name="Connector: Curved 29">
            <a:extLst>
              <a:ext uri="{FF2B5EF4-FFF2-40B4-BE49-F238E27FC236}">
                <a16:creationId xmlns:a16="http://schemas.microsoft.com/office/drawing/2014/main" id="{0E0E2DA8-BA42-C296-040E-D6E8DE79440B}"/>
              </a:ext>
            </a:extLst>
          </p:cNvPr>
          <p:cNvCxnSpPr>
            <a:cxnSpLocks/>
          </p:cNvCxnSpPr>
          <p:nvPr/>
        </p:nvCxnSpPr>
        <p:spPr>
          <a:xfrm rot="10800000" flipV="1">
            <a:off x="4278009" y="4382750"/>
            <a:ext cx="1879979" cy="758299"/>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a:extLst>
              <a:ext uri="{FF2B5EF4-FFF2-40B4-BE49-F238E27FC236}">
                <a16:creationId xmlns:a16="http://schemas.microsoft.com/office/drawing/2014/main" id="{AD778ABA-D39A-63E6-9D75-66BEC9D314D0}"/>
              </a:ext>
            </a:extLst>
          </p:cNvPr>
          <p:cNvSpPr/>
          <p:nvPr/>
        </p:nvSpPr>
        <p:spPr>
          <a:xfrm>
            <a:off x="2822727" y="5079744"/>
            <a:ext cx="2910563"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0D4C8E"/>
                </a:solidFill>
              </a:rPr>
              <a:t>Cảm</a:t>
            </a:r>
            <a:r>
              <a:rPr lang="en-US" sz="3200" b="1" dirty="0">
                <a:solidFill>
                  <a:srgbClr val="0D4C8E"/>
                </a:solidFill>
              </a:rPr>
              <a:t> </a:t>
            </a:r>
            <a:r>
              <a:rPr lang="en-US" sz="3200" b="1" dirty="0" err="1">
                <a:solidFill>
                  <a:srgbClr val="0D4C8E"/>
                </a:solidFill>
              </a:rPr>
              <a:t>xúc</a:t>
            </a:r>
            <a:endParaRPr lang="en-US" sz="3200" b="1" dirty="0">
              <a:solidFill>
                <a:srgbClr val="0D4C8E"/>
              </a:solidFill>
            </a:endParaRPr>
          </a:p>
        </p:txBody>
      </p:sp>
      <p:sp>
        <p:nvSpPr>
          <p:cNvPr id="32" name="TextBox 31">
            <a:extLst>
              <a:ext uri="{FF2B5EF4-FFF2-40B4-BE49-F238E27FC236}">
                <a16:creationId xmlns:a16="http://schemas.microsoft.com/office/drawing/2014/main" id="{C3291ECC-F8B1-5F25-E9A9-39CF83A57F53}"/>
              </a:ext>
            </a:extLst>
          </p:cNvPr>
          <p:cNvSpPr txBox="1"/>
          <p:nvPr/>
        </p:nvSpPr>
        <p:spPr>
          <a:xfrm>
            <a:off x="4373760" y="776763"/>
            <a:ext cx="3449311" cy="83099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66"/>
                </a:solidFill>
                <a:effectLst>
                  <a:glow rad="88900">
                    <a:srgbClr val="FFFF00">
                      <a:alpha val="70000"/>
                    </a:srgbClr>
                  </a:glow>
                </a:effectLst>
                <a:uLnTx/>
                <a:uFillTx/>
                <a:latin typeface="SVN-Sign Painter House Script" panose="02000006070000020004" pitchFamily="50" charset="0"/>
                <a:ea typeface="+mn-ea"/>
                <a:cs typeface="+mn-cs"/>
              </a:rPr>
              <a:t>SƠ ĐỒ TƯ DUY</a:t>
            </a:r>
          </a:p>
        </p:txBody>
      </p:sp>
      <p:cxnSp>
        <p:nvCxnSpPr>
          <p:cNvPr id="33" name="Connector: Curved 32">
            <a:extLst>
              <a:ext uri="{FF2B5EF4-FFF2-40B4-BE49-F238E27FC236}">
                <a16:creationId xmlns:a16="http://schemas.microsoft.com/office/drawing/2014/main" id="{48AD5B01-82C5-A8F4-9C20-37AE47BC93A4}"/>
              </a:ext>
            </a:extLst>
          </p:cNvPr>
          <p:cNvCxnSpPr>
            <a:cxnSpLocks/>
          </p:cNvCxnSpPr>
          <p:nvPr/>
        </p:nvCxnSpPr>
        <p:spPr>
          <a:xfrm rot="10800000">
            <a:off x="2979176" y="1151177"/>
            <a:ext cx="1824982" cy="954071"/>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3166B25A-36B8-825F-B1E8-CE5CB83886CE}"/>
              </a:ext>
            </a:extLst>
          </p:cNvPr>
          <p:cNvCxnSpPr>
            <a:cxnSpLocks/>
            <a:stCxn id="27" idx="1"/>
            <a:endCxn id="35" idx="3"/>
          </p:cNvCxnSpPr>
          <p:nvPr/>
        </p:nvCxnSpPr>
        <p:spPr>
          <a:xfrm rot="16200000" flipH="1">
            <a:off x="10806563" y="1605215"/>
            <a:ext cx="301519" cy="103274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5" name="Cloud 34">
            <a:extLst>
              <a:ext uri="{FF2B5EF4-FFF2-40B4-BE49-F238E27FC236}">
                <a16:creationId xmlns:a16="http://schemas.microsoft.com/office/drawing/2014/main" id="{66E73775-3E85-9A5F-453D-E33CDF2BF11D}"/>
              </a:ext>
            </a:extLst>
          </p:cNvPr>
          <p:cNvSpPr/>
          <p:nvPr/>
        </p:nvSpPr>
        <p:spPr>
          <a:xfrm>
            <a:off x="10683838" y="2183467"/>
            <a:ext cx="1579709" cy="1554480"/>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làm</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của</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mọi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người</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6" name="Connector: Curved 35">
            <a:extLst>
              <a:ext uri="{FF2B5EF4-FFF2-40B4-BE49-F238E27FC236}">
                <a16:creationId xmlns:a16="http://schemas.microsoft.com/office/drawing/2014/main" id="{789CA2AD-9365-5C89-AA31-3333A9C50B94}"/>
              </a:ext>
            </a:extLst>
          </p:cNvPr>
          <p:cNvCxnSpPr>
            <a:cxnSpLocks/>
          </p:cNvCxnSpPr>
          <p:nvPr/>
        </p:nvCxnSpPr>
        <p:spPr>
          <a:xfrm rot="10800000" flipV="1">
            <a:off x="693829" y="1836971"/>
            <a:ext cx="1071838" cy="90445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7" name="Cloud 36">
            <a:extLst>
              <a:ext uri="{FF2B5EF4-FFF2-40B4-BE49-F238E27FC236}">
                <a16:creationId xmlns:a16="http://schemas.microsoft.com/office/drawing/2014/main" id="{6A67993E-8B41-1107-4831-6A7366877966}"/>
              </a:ext>
            </a:extLst>
          </p:cNvPr>
          <p:cNvSpPr/>
          <p:nvPr/>
        </p:nvSpPr>
        <p:spPr>
          <a:xfrm>
            <a:off x="-69642" y="2741423"/>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Thời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gian</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8" name="Connector: Curved 37">
            <a:extLst>
              <a:ext uri="{FF2B5EF4-FFF2-40B4-BE49-F238E27FC236}">
                <a16:creationId xmlns:a16="http://schemas.microsoft.com/office/drawing/2014/main" id="{69449B21-950D-1B44-CFB9-9A0668367B03}"/>
              </a:ext>
            </a:extLst>
          </p:cNvPr>
          <p:cNvCxnSpPr>
            <a:cxnSpLocks/>
          </p:cNvCxnSpPr>
          <p:nvPr/>
        </p:nvCxnSpPr>
        <p:spPr>
          <a:xfrm rot="16200000" flipH="1">
            <a:off x="1728921" y="1885673"/>
            <a:ext cx="772826" cy="761175"/>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9" name="Cloud 38">
            <a:extLst>
              <a:ext uri="{FF2B5EF4-FFF2-40B4-BE49-F238E27FC236}">
                <a16:creationId xmlns:a16="http://schemas.microsoft.com/office/drawing/2014/main" id="{D1766E22-4BE7-BD69-0AB5-FE9E8A702476}"/>
              </a:ext>
            </a:extLst>
          </p:cNvPr>
          <p:cNvSpPr/>
          <p:nvPr/>
        </p:nvSpPr>
        <p:spPr>
          <a:xfrm>
            <a:off x="1665104" y="2626834"/>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Địa</a:t>
            </a:r>
            <a:r>
              <a:rPr lang="en-US" sz="2000" b="1" dirty="0">
                <a:solidFill>
                  <a:srgbClr val="B207B0"/>
                </a:solidFill>
                <a:latin typeface="Calibri"/>
              </a:rPr>
              <a:t> </a:t>
            </a:r>
            <a:r>
              <a:rPr lang="en-US" sz="2000" b="1" dirty="0" err="1">
                <a:solidFill>
                  <a:srgbClr val="B207B0"/>
                </a:solidFill>
                <a:latin typeface="Calibri"/>
              </a:rPr>
              <a:t>điểm</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0" name="Connector: Curved 39">
            <a:extLst>
              <a:ext uri="{FF2B5EF4-FFF2-40B4-BE49-F238E27FC236}">
                <a16:creationId xmlns:a16="http://schemas.microsoft.com/office/drawing/2014/main" id="{8AD1B4EB-ACCD-B688-4EFF-61D7E90CD651}"/>
              </a:ext>
            </a:extLst>
          </p:cNvPr>
          <p:cNvCxnSpPr>
            <a:cxnSpLocks/>
          </p:cNvCxnSpPr>
          <p:nvPr/>
        </p:nvCxnSpPr>
        <p:spPr>
          <a:xfrm>
            <a:off x="1871788" y="1836971"/>
            <a:ext cx="2184749" cy="692077"/>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1" name="Cloud 40">
            <a:extLst>
              <a:ext uri="{FF2B5EF4-FFF2-40B4-BE49-F238E27FC236}">
                <a16:creationId xmlns:a16="http://schemas.microsoft.com/office/drawing/2014/main" id="{E8804E59-EAB5-1128-DC9C-2B3803419D1F}"/>
              </a:ext>
            </a:extLst>
          </p:cNvPr>
          <p:cNvSpPr/>
          <p:nvPr/>
        </p:nvSpPr>
        <p:spPr>
          <a:xfrm>
            <a:off x="3225719" y="2503208"/>
            <a:ext cx="1578439" cy="1503798"/>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Người</a:t>
            </a:r>
            <a:r>
              <a:rPr lang="en-US" sz="2000" b="1" dirty="0">
                <a:solidFill>
                  <a:srgbClr val="B207B0"/>
                </a:solidFill>
                <a:latin typeface="Calibri"/>
              </a:rPr>
              <a:t> </a:t>
            </a:r>
            <a:r>
              <a:rPr lang="en-US" sz="2000" b="1" dirty="0" err="1">
                <a:solidFill>
                  <a:srgbClr val="B207B0"/>
                </a:solidFill>
                <a:latin typeface="Calibri"/>
              </a:rPr>
              <a:t>tham</a:t>
            </a:r>
            <a:r>
              <a:rPr lang="en-US" sz="2000" b="1" dirty="0">
                <a:solidFill>
                  <a:srgbClr val="B207B0"/>
                </a:solidFill>
                <a:latin typeface="Calibri"/>
              </a:rPr>
              <a:t> </a:t>
            </a:r>
            <a:r>
              <a:rPr lang="en-US" sz="2000" b="1" dirty="0" err="1">
                <a:solidFill>
                  <a:srgbClr val="B207B0"/>
                </a:solidFill>
                <a:latin typeface="Calibri"/>
              </a:rPr>
              <a:t>gia</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2" name="Connector: Curved 41">
            <a:extLst>
              <a:ext uri="{FF2B5EF4-FFF2-40B4-BE49-F238E27FC236}">
                <a16:creationId xmlns:a16="http://schemas.microsoft.com/office/drawing/2014/main" id="{C0F5AF3F-678D-E845-C1B7-817437001381}"/>
              </a:ext>
            </a:extLst>
          </p:cNvPr>
          <p:cNvCxnSpPr>
            <a:cxnSpLocks/>
          </p:cNvCxnSpPr>
          <p:nvPr/>
        </p:nvCxnSpPr>
        <p:spPr>
          <a:xfrm>
            <a:off x="7934325" y="4343400"/>
            <a:ext cx="1839610" cy="880372"/>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43" name="Cloud 42">
            <a:extLst>
              <a:ext uri="{FF2B5EF4-FFF2-40B4-BE49-F238E27FC236}">
                <a16:creationId xmlns:a16="http://schemas.microsoft.com/office/drawing/2014/main" id="{540B72CE-F88B-EF27-F30B-21410EB95FD7}"/>
              </a:ext>
            </a:extLst>
          </p:cNvPr>
          <p:cNvSpPr/>
          <p:nvPr/>
        </p:nvSpPr>
        <p:spPr>
          <a:xfrm>
            <a:off x="8318652" y="5162468"/>
            <a:ext cx="2910563"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0D4C8E"/>
                </a:solidFill>
              </a:rPr>
              <a:t>Kết</a:t>
            </a:r>
            <a:r>
              <a:rPr lang="en-US" sz="3200" b="1" dirty="0">
                <a:solidFill>
                  <a:srgbClr val="0D4C8E"/>
                </a:solidFill>
              </a:rPr>
              <a:t> </a:t>
            </a:r>
            <a:r>
              <a:rPr lang="en-US" sz="3200" b="1" dirty="0" err="1">
                <a:solidFill>
                  <a:srgbClr val="0D4C8E"/>
                </a:solidFill>
              </a:rPr>
              <a:t>quả</a:t>
            </a:r>
            <a:endParaRPr lang="en-US" sz="3200" b="1" dirty="0">
              <a:solidFill>
                <a:srgbClr val="0D4C8E"/>
              </a:solidFill>
            </a:endParaRPr>
          </a:p>
        </p:txBody>
      </p:sp>
    </p:spTree>
    <p:custDataLst>
      <p:tags r:id="rId1"/>
    </p:custDataLst>
    <p:extLst>
      <p:ext uri="{BB962C8B-B14F-4D97-AF65-F5344CB8AC3E}">
        <p14:creationId xmlns:p14="http://schemas.microsoft.com/office/powerpoint/2010/main" val="1582663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675" decel="100000" fill="hold"/>
                                        <p:tgtEl>
                                          <p:spTgt spid="32"/>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750" fill="hold"/>
                                        <p:tgtEl>
                                          <p:spTgt spid="23"/>
                                        </p:tgtEl>
                                        <p:attrNameLst>
                                          <p:attrName>ppt_w</p:attrName>
                                        </p:attrNameLst>
                                      </p:cBhvr>
                                      <p:tavLst>
                                        <p:tav tm="0">
                                          <p:val>
                                            <p:fltVal val="0"/>
                                          </p:val>
                                        </p:tav>
                                        <p:tav tm="100000">
                                          <p:val>
                                            <p:strVal val="#ppt_w"/>
                                          </p:val>
                                        </p:tav>
                                      </p:tavLst>
                                    </p:anim>
                                    <p:anim calcmode="lin" valueType="num">
                                      <p:cBhvr>
                                        <p:cTn id="15" dur="750" fill="hold"/>
                                        <p:tgtEl>
                                          <p:spTgt spid="23"/>
                                        </p:tgtEl>
                                        <p:attrNameLst>
                                          <p:attrName>ppt_h</p:attrName>
                                        </p:attrNameLst>
                                      </p:cBhvr>
                                      <p:tavLst>
                                        <p:tav tm="0">
                                          <p:val>
                                            <p:fltVal val="0"/>
                                          </p:val>
                                        </p:tav>
                                        <p:tav tm="100000">
                                          <p:val>
                                            <p:strVal val="#ppt_h"/>
                                          </p:val>
                                        </p:tav>
                                      </p:tavLst>
                                    </p:anim>
                                    <p:anim calcmode="lin" valueType="num">
                                      <p:cBhvr>
                                        <p:cTn id="16" dur="750" fill="hold"/>
                                        <p:tgtEl>
                                          <p:spTgt spid="23"/>
                                        </p:tgtEl>
                                        <p:attrNameLst>
                                          <p:attrName>style.rotation</p:attrName>
                                        </p:attrNameLst>
                                      </p:cBhvr>
                                      <p:tavLst>
                                        <p:tav tm="0">
                                          <p:val>
                                            <p:fltVal val="90"/>
                                          </p:val>
                                        </p:tav>
                                        <p:tav tm="100000">
                                          <p:val>
                                            <p:fltVal val="0"/>
                                          </p:val>
                                        </p:tav>
                                      </p:tavLst>
                                    </p:anim>
                                    <p:animEffect transition="in" filter="fade">
                                      <p:cBhvr>
                                        <p:cTn id="17" dur="750"/>
                                        <p:tgtEl>
                                          <p:spTgt spid="23"/>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subTnLst>
                                    <p:audio>
                                      <p:cMediaNode>
                                        <p:cTn display="0" masterRel="sameClick">
                                          <p:stCondLst>
                                            <p:cond evt="begin" delay="0">
                                              <p:tn val="20"/>
                                            </p:cond>
                                          </p:stCondLst>
                                          <p:endCondLst>
                                            <p:cond evt="onStopAudio" delay="0">
                                              <p:tgtEl>
                                                <p:sldTgt/>
                                              </p:tgtEl>
                                            </p:cond>
                                          </p:endCondLst>
                                        </p:cTn>
                                        <p:tgtEl>
                                          <p:sndTgt r:embed="rId4" name="Trò-chơi-chíu.wav"/>
                                        </p:tgtEl>
                                      </p:cMediaNode>
                                    </p:audio>
                                  </p:subTnLst>
                                </p:cTn>
                              </p:par>
                            </p:childTnLst>
                          </p:cTn>
                        </p:par>
                        <p:par>
                          <p:cTn id="23" fill="hold">
                            <p:stCondLst>
                              <p:cond delay="500"/>
                            </p:stCondLst>
                            <p:childTnLst>
                              <p:par>
                                <p:cTn id="24" presetID="6" presetClass="entr" presetSubtype="3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ou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4" name="Trò-chơi-chíu.wav"/>
                                        </p:tgtEl>
                                      </p:cMediaNode>
                                    </p:audio>
                                  </p:subTnLst>
                                </p:cTn>
                              </p:par>
                            </p:childTnLst>
                          </p:cTn>
                        </p:par>
                        <p:par>
                          <p:cTn id="32" fill="hold">
                            <p:stCondLst>
                              <p:cond delay="500"/>
                            </p:stCondLst>
                            <p:childTnLst>
                              <p:par>
                                <p:cTn id="33" presetID="6" presetClass="entr" presetSubtype="32"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circle(out)">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up)">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4" name="Trò-chơi-chíu.wav"/>
                                        </p:tgtEl>
                                      </p:cMediaNode>
                                    </p:audio>
                                  </p:subTnLst>
                                </p:cTn>
                              </p:par>
                            </p:childTnLst>
                          </p:cTn>
                        </p:par>
                        <p:par>
                          <p:cTn id="41" fill="hold">
                            <p:stCondLst>
                              <p:cond delay="500"/>
                            </p:stCondLst>
                            <p:childTnLst>
                              <p:par>
                                <p:cTn id="42" presetID="6" presetClass="entr" presetSubtype="32"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subTnLst>
                                    <p:audio>
                                      <p:cMediaNode>
                                        <p:cTn display="0" masterRel="sameClick">
                                          <p:stCondLst>
                                            <p:cond evt="begin" delay="0">
                                              <p:tn val="47"/>
                                            </p:cond>
                                          </p:stCondLst>
                                          <p:endCondLst>
                                            <p:cond evt="onStopAudio" delay="0">
                                              <p:tgtEl>
                                                <p:sldTgt/>
                                              </p:tgtEl>
                                            </p:cond>
                                          </p:endCondLst>
                                        </p:cTn>
                                        <p:tgtEl>
                                          <p:sndTgt r:embed="rId4" name="Trò-chơi-chíu.wav"/>
                                        </p:tgtEl>
                                      </p:cMediaNode>
                                    </p:audio>
                                  </p:subTnLst>
                                </p:cTn>
                              </p:par>
                            </p:childTnLst>
                          </p:cTn>
                        </p:par>
                        <p:par>
                          <p:cTn id="50" fill="hold">
                            <p:stCondLst>
                              <p:cond delay="500"/>
                            </p:stCondLst>
                            <p:childTnLst>
                              <p:par>
                                <p:cTn id="51" presetID="6" presetClass="entr" presetSubtype="32"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circle(out)">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subTnLst>
                                    <p:audio>
                                      <p:cMediaNode>
                                        <p:cTn display="0" masterRel="sameClick">
                                          <p:stCondLst>
                                            <p:cond evt="begin" delay="0">
                                              <p:tn val="56"/>
                                            </p:cond>
                                          </p:stCondLst>
                                          <p:endCondLst>
                                            <p:cond evt="onStopAudio" delay="0">
                                              <p:tgtEl>
                                                <p:sldTgt/>
                                              </p:tgtEl>
                                            </p:cond>
                                          </p:endCondLst>
                                        </p:cTn>
                                        <p:tgtEl>
                                          <p:sndTgt r:embed="rId4" name="Trò-chơi-chíu.wav"/>
                                        </p:tgtEl>
                                      </p:cMediaNode>
                                    </p:audio>
                                  </p:subTnLst>
                                </p:cTn>
                              </p:par>
                            </p:childTnLst>
                          </p:cTn>
                        </p:par>
                        <p:par>
                          <p:cTn id="59" fill="hold">
                            <p:stCondLst>
                              <p:cond delay="500"/>
                            </p:stCondLst>
                            <p:childTnLst>
                              <p:par>
                                <p:cTn id="60" presetID="6" presetClass="entr" presetSubtype="32"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circle(out)">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subTnLst>
                                    <p:audio>
                                      <p:cMediaNode>
                                        <p:cTn display="0" masterRel="sameClick">
                                          <p:stCondLst>
                                            <p:cond evt="begin" delay="0">
                                              <p:tn val="65"/>
                                            </p:cond>
                                          </p:stCondLst>
                                          <p:endCondLst>
                                            <p:cond evt="onStopAudio" delay="0">
                                              <p:tgtEl>
                                                <p:sldTgt/>
                                              </p:tgtEl>
                                            </p:cond>
                                          </p:endCondLst>
                                        </p:cTn>
                                        <p:tgtEl>
                                          <p:sndTgt r:embed="rId4" name="Trò-chơi-chíu.wav"/>
                                        </p:tgtEl>
                                      </p:cMediaNode>
                                    </p:audio>
                                  </p:subTnLst>
                                </p:cTn>
                              </p:par>
                            </p:childTnLst>
                          </p:cTn>
                        </p:par>
                        <p:par>
                          <p:cTn id="68" fill="hold">
                            <p:stCondLst>
                              <p:cond delay="500"/>
                            </p:stCondLst>
                            <p:childTnLst>
                              <p:par>
                                <p:cTn id="69" presetID="6" presetClass="entr" presetSubtype="32"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circle(out)">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subTnLst>
                                    <p:audio>
                                      <p:cMediaNode>
                                        <p:cTn display="0" masterRel="sameClick">
                                          <p:stCondLst>
                                            <p:cond evt="begin" delay="0">
                                              <p:tn val="74"/>
                                            </p:cond>
                                          </p:stCondLst>
                                          <p:endCondLst>
                                            <p:cond evt="onStopAudio" delay="0">
                                              <p:tgtEl>
                                                <p:sldTgt/>
                                              </p:tgtEl>
                                            </p:cond>
                                          </p:endCondLst>
                                        </p:cTn>
                                        <p:tgtEl>
                                          <p:sndTgt r:embed="rId4" name="Trò-chơi-chíu.wav"/>
                                        </p:tgtEl>
                                      </p:cMediaNode>
                                    </p:audio>
                                  </p:subTnLst>
                                </p:cTn>
                              </p:par>
                            </p:childTnLst>
                          </p:cTn>
                        </p:par>
                        <p:par>
                          <p:cTn id="77" fill="hold">
                            <p:stCondLst>
                              <p:cond delay="500"/>
                            </p:stCondLst>
                            <p:childTnLst>
                              <p:par>
                                <p:cTn id="78" presetID="6" presetClass="entr" presetSubtype="32"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circle(out)">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right)">
                                      <p:cBhvr>
                                        <p:cTn id="85" dur="500"/>
                                        <p:tgtEl>
                                          <p:spTgt spid="30"/>
                                        </p:tgtEl>
                                      </p:cBhvr>
                                    </p:animEffect>
                                  </p:childTnLst>
                                  <p:subTnLst>
                                    <p:audio>
                                      <p:cMediaNode>
                                        <p:cTn display="0" masterRel="sameClick">
                                          <p:stCondLst>
                                            <p:cond evt="begin" delay="0">
                                              <p:tn val="83"/>
                                            </p:cond>
                                          </p:stCondLst>
                                          <p:endCondLst>
                                            <p:cond evt="onStopAudio" delay="0">
                                              <p:tgtEl>
                                                <p:sldTgt/>
                                              </p:tgtEl>
                                            </p:cond>
                                          </p:endCondLst>
                                        </p:cTn>
                                        <p:tgtEl>
                                          <p:sndTgt r:embed="rId4" name="Trò-chơi-chíu.wav"/>
                                        </p:tgtEl>
                                      </p:cMediaNode>
                                    </p:audio>
                                  </p:subTnLst>
                                </p:cTn>
                              </p:par>
                            </p:childTnLst>
                          </p:cTn>
                        </p:par>
                        <p:par>
                          <p:cTn id="86" fill="hold">
                            <p:stCondLst>
                              <p:cond delay="500"/>
                            </p:stCondLst>
                            <p:childTnLst>
                              <p:par>
                                <p:cTn id="87" presetID="6" presetClass="entr" presetSubtype="32"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circle(ou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right)">
                                      <p:cBhvr>
                                        <p:cTn id="94" dur="500"/>
                                        <p:tgtEl>
                                          <p:spTgt spid="42"/>
                                        </p:tgtEl>
                                      </p:cBhvr>
                                    </p:animEffect>
                                  </p:childTnLst>
                                  <p:subTnLst>
                                    <p:audio>
                                      <p:cMediaNode>
                                        <p:cTn display="0" masterRel="sameClick">
                                          <p:stCondLst>
                                            <p:cond evt="begin" delay="0">
                                              <p:tn val="92"/>
                                            </p:cond>
                                          </p:stCondLst>
                                          <p:endCondLst>
                                            <p:cond evt="onStopAudio" delay="0">
                                              <p:tgtEl>
                                                <p:sldTgt/>
                                              </p:tgtEl>
                                            </p:cond>
                                          </p:endCondLst>
                                        </p:cTn>
                                        <p:tgtEl>
                                          <p:sndTgt r:embed="rId4" name="Trò-chơi-chíu.wav"/>
                                        </p:tgtEl>
                                      </p:cMediaNode>
                                    </p:audio>
                                  </p:subTnLst>
                                </p:cTn>
                              </p:par>
                            </p:childTnLst>
                          </p:cTn>
                        </p:par>
                        <p:par>
                          <p:cTn id="95" fill="hold">
                            <p:stCondLst>
                              <p:cond delay="500"/>
                            </p:stCondLst>
                            <p:childTnLst>
                              <p:par>
                                <p:cTn id="96" presetID="6" presetClass="entr" presetSubtype="32"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circle(out)">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animBg="1"/>
      <p:bldP spid="31" grpId="0" animBg="1"/>
      <p:bldP spid="32" grpId="0"/>
      <p:bldP spid="35" grpId="0" animBg="1"/>
      <p:bldP spid="37" grpId="0" animBg="1"/>
      <p:bldP spid="39" grpId="0" animBg="1"/>
      <p:bldP spid="41"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1F286CE-A3BC-4FA4-9BA8-07E67C15CED1}"/>
              </a:ext>
            </a:extLst>
          </p:cNvPr>
          <p:cNvSpPr/>
          <p:nvPr/>
        </p:nvSpPr>
        <p:spPr>
          <a:xfrm>
            <a:off x="387625" y="1164961"/>
            <a:ext cx="11698357"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E6EC96-9C14-4FDB-B8D3-9745EC896EC7}"/>
              </a:ext>
            </a:extLst>
          </p:cNvPr>
          <p:cNvSpPr txBox="1"/>
          <p:nvPr/>
        </p:nvSpPr>
        <p:spPr>
          <a:xfrm>
            <a:off x="526774" y="1403345"/>
            <a:ext cx="11469757" cy="4494757"/>
          </a:xfrm>
          <a:prstGeom prst="rect">
            <a:avLst/>
          </a:prstGeom>
          <a:noFill/>
        </p:spPr>
        <p:txBody>
          <a:bodyPr wrap="square" anchor="b">
            <a:spAutoFit/>
          </a:bodyPr>
          <a:lstStyle/>
          <a:p>
            <a:pPr lvl="0" algn="just">
              <a:lnSpc>
                <a:spcPct val="120000"/>
              </a:lnSpc>
            </a:pPr>
            <a:r>
              <a:rPr lang="en-US" sz="2400" b="1" dirty="0">
                <a:solidFill>
                  <a:srgbClr val="222222"/>
                </a:solidFill>
                <a:latin typeface="Calibri" panose="020F0502020204030204" pitchFamily="34" charset="0"/>
                <a:cs typeface="Calibri" panose="020F0502020204030204" pitchFamily="34" charset="0"/>
              </a:rPr>
              <a:t>   </a:t>
            </a:r>
            <a:r>
              <a:rPr lang="vi-VN" sz="2400" b="1" dirty="0">
                <a:solidFill>
                  <a:srgbClr val="222222"/>
                </a:solidFill>
                <a:latin typeface="Calibri" panose="020F0502020204030204" pitchFamily="34" charset="0"/>
                <a:cs typeface="Calibri" panose="020F0502020204030204" pitchFamily="34" charset="0"/>
              </a:rPr>
              <a:t>Sáng Chủ nhật tuần trước, em cùng các cô bác trong xóm làm vệ sinh đường làng. Từ sáng sớm, sau khi nghe tiếng loa phát thanh của bác trưởng thôn, mỗi gia đình đều hồ hởi tham gia công việc. Chỗ kia mấy anh thanh niên thu dọn đống đá bên trường. Mấy chị đoàn viên thì khơi thông cống rãnh, vớt bèo dưới mương. Các bà tay liềm thoăn thoắt cắt cỏ vệ đường. Em cùng mẹ được bác xóm trưởng phân công tham gia thu dọn rác. Mẹ đưa chổi tre thoăn thoắt, thu thành từng đống. Em cùng mấy chị dùng xẻng hót rác đổ vào nơi qui định. Ai cũng làm việc hăng say vui vẻ. Các anh chị thanh niên vừa làm vừa hát thật vui. Khi nắng đã lên cao cũng là lúc các cô bác cùng các anh chị cũng đã dọn cỏ và phát quang hết các bụi rậm hai bên đường. Nhìn đường làng sạch sẽ, thoáng mát em cảm thấy rất vui vì đã làm được một việc tốt góp phần giữ gìn môi trường sạch đẹp. </a:t>
            </a:r>
          </a:p>
        </p:txBody>
      </p:sp>
      <p:pic>
        <p:nvPicPr>
          <p:cNvPr id="23" name="Picture 22">
            <a:extLst>
              <a:ext uri="{FF2B5EF4-FFF2-40B4-BE49-F238E27FC236}">
                <a16:creationId xmlns:a16="http://schemas.microsoft.com/office/drawing/2014/main" id="{570F316A-41C0-4344-A6E5-DFB36DF97F5E}"/>
              </a:ext>
            </a:extLst>
          </p:cNvPr>
          <p:cNvPicPr>
            <a:picLocks noChangeAspect="1"/>
          </p:cNvPicPr>
          <p:nvPr/>
        </p:nvPicPr>
        <p:blipFill>
          <a:blip r:embed="rId3"/>
          <a:stretch>
            <a:fillRect/>
          </a:stretch>
        </p:blipFill>
        <p:spPr>
          <a:xfrm>
            <a:off x="4456034" y="222470"/>
            <a:ext cx="3279932" cy="774259"/>
          </a:xfrm>
          <a:prstGeom prst="rect">
            <a:avLst/>
          </a:prstGeom>
        </p:spPr>
      </p:pic>
    </p:spTree>
    <p:custDataLst>
      <p:tags r:id="rId1"/>
    </p:custDataLst>
    <p:extLst>
      <p:ext uri="{BB962C8B-B14F-4D97-AF65-F5344CB8AC3E}">
        <p14:creationId xmlns:p14="http://schemas.microsoft.com/office/powerpoint/2010/main" val="368992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Viết đoạn văn kể lại một việc góp phần bảo vệ môi trường[20240512220019900].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489</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#9Slide03 Arima Madurai Black</vt:lpstr>
      <vt:lpstr>#9Slide04 Vollkorn Black</vt:lpstr>
      <vt:lpstr>#9Slide05 Dear Saturday</vt:lpstr>
      <vt:lpstr>Arial</vt:lpstr>
      <vt:lpstr>Calibri</vt:lpstr>
      <vt:lpstr>SVN-Sign Painter House Script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22</cp:revision>
  <dcterms:created xsi:type="dcterms:W3CDTF">2023-02-04T02:09:15Z</dcterms:created>
  <dcterms:modified xsi:type="dcterms:W3CDTF">2024-05-12T15:01:25Z</dcterms:modified>
</cp:coreProperties>
</file>