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0"/>
  </p:notesMasterIdLst>
  <p:sldIdLst>
    <p:sldId id="314" r:id="rId3"/>
    <p:sldId id="260" r:id="rId4"/>
    <p:sldId id="281" r:id="rId5"/>
    <p:sldId id="303" r:id="rId6"/>
    <p:sldId id="305" r:id="rId7"/>
    <p:sldId id="306" r:id="rId8"/>
    <p:sldId id="328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5ABAC-16D8-432C-98EC-D1823CBF5F46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7A0F4-B203-4AC1-B16A-DEB6A170F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56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b2472aaf08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b2472aaf08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465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27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256C40C-C4CC-B43F-176B-2A96D4A45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pic>
        <p:nvPicPr>
          <p:cNvPr id="3" name="Picture 4" descr="Logo&#10;&#10;Description automatically generated">
            <a:extLst>
              <a:ext uri="{FF2B5EF4-FFF2-40B4-BE49-F238E27FC236}">
                <a16:creationId xmlns:a16="http://schemas.microsoft.com/office/drawing/2014/main" id="{F7CC4B3D-B984-84A4-FE2D-6005673752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859" y="130072"/>
            <a:ext cx="1738859" cy="173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4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7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78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6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A829E0-9F89-4A24-B84C-5820D8081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122B6B2-B936-41EF-A9E6-49E9AC99F3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2744"/>
            <a:ext cx="12192000" cy="249875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6518875-E6DC-4291-B58B-04F6709A0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" y="4059978"/>
            <a:ext cx="12192000" cy="10813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A9B5DB5-5611-4919-B085-ABE09CCC911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5339"/>
            <a:ext cx="12192000" cy="20026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1B798E0-55A4-4902-BBE9-6A2693C0FA3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07" y="-95495"/>
            <a:ext cx="3813993" cy="175995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854705-0D9A-4851-8186-28E46BCF64F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34">
            <a:off x="480917" y="359539"/>
            <a:ext cx="2513561" cy="7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A829E0-9F89-4A24-B84C-5820D8081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122B6B2-B936-41EF-A9E6-49E9AC99F3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2744"/>
            <a:ext cx="12192000" cy="249875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6518875-E6DC-4291-B58B-04F6709A0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" y="4059978"/>
            <a:ext cx="12192000" cy="10813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A9B5DB5-5611-4919-B085-ABE09CCC911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5339"/>
            <a:ext cx="12192000" cy="20026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1B798E0-55A4-4902-BBE9-6A2693C0FA3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96187"/>
            <a:ext cx="3813993" cy="175995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854705-0D9A-4851-8186-28E46BCF64F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34">
            <a:off x="9322839" y="402389"/>
            <a:ext cx="2513561" cy="7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5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A98030-5A9B-4761-AC84-D775E9C7B2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AFF9ED7-6835-4BD7-B0F4-148A43B912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07" y="666129"/>
            <a:ext cx="3813993" cy="17599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7289181-269E-420B-A083-08CBD1935E8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34">
            <a:off x="103546" y="217615"/>
            <a:ext cx="2513561" cy="7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8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89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A7BEFB0-8009-3B6A-5277-34702E484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7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798067" y="3077651"/>
            <a:ext cx="6596000" cy="9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2797933" y="3985039"/>
            <a:ext cx="6596000" cy="6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4798800" y="2220951"/>
            <a:ext cx="2594400" cy="9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150701" y="118933"/>
            <a:ext cx="11890263" cy="6619952"/>
          </a:xfrm>
          <a:custGeom>
            <a:avLst/>
            <a:gdLst/>
            <a:ahLst/>
            <a:cxnLst/>
            <a:rect l="l" t="t" r="r" b="b"/>
            <a:pathLst>
              <a:path w="216108" h="120319" extrusionOk="0">
                <a:moveTo>
                  <a:pt x="3418" y="596"/>
                </a:moveTo>
                <a:lnTo>
                  <a:pt x="3418" y="3394"/>
                </a:lnTo>
                <a:lnTo>
                  <a:pt x="619" y="3394"/>
                </a:lnTo>
                <a:lnTo>
                  <a:pt x="619" y="596"/>
                </a:lnTo>
                <a:close/>
                <a:moveTo>
                  <a:pt x="215500" y="596"/>
                </a:moveTo>
                <a:lnTo>
                  <a:pt x="215500" y="3394"/>
                </a:lnTo>
                <a:lnTo>
                  <a:pt x="212702" y="3394"/>
                </a:lnTo>
                <a:lnTo>
                  <a:pt x="212702" y="596"/>
                </a:lnTo>
                <a:close/>
                <a:moveTo>
                  <a:pt x="208642" y="596"/>
                </a:moveTo>
                <a:lnTo>
                  <a:pt x="208642" y="3989"/>
                </a:lnTo>
                <a:lnTo>
                  <a:pt x="212119" y="3989"/>
                </a:lnTo>
                <a:lnTo>
                  <a:pt x="212119" y="7383"/>
                </a:lnTo>
                <a:lnTo>
                  <a:pt x="215500" y="7383"/>
                </a:lnTo>
                <a:lnTo>
                  <a:pt x="215500" y="112900"/>
                </a:lnTo>
                <a:lnTo>
                  <a:pt x="212107" y="112900"/>
                </a:lnTo>
                <a:lnTo>
                  <a:pt x="212107" y="116294"/>
                </a:lnTo>
                <a:lnTo>
                  <a:pt x="208630" y="116294"/>
                </a:lnTo>
                <a:lnTo>
                  <a:pt x="208630" y="119675"/>
                </a:lnTo>
                <a:lnTo>
                  <a:pt x="7478" y="119675"/>
                </a:lnTo>
                <a:lnTo>
                  <a:pt x="7478" y="116294"/>
                </a:lnTo>
                <a:lnTo>
                  <a:pt x="4013" y="116294"/>
                </a:lnTo>
                <a:lnTo>
                  <a:pt x="4013" y="112900"/>
                </a:lnTo>
                <a:lnTo>
                  <a:pt x="619" y="112900"/>
                </a:lnTo>
                <a:lnTo>
                  <a:pt x="619" y="7383"/>
                </a:lnTo>
                <a:lnTo>
                  <a:pt x="4013" y="7383"/>
                </a:lnTo>
                <a:lnTo>
                  <a:pt x="4013" y="3989"/>
                </a:lnTo>
                <a:lnTo>
                  <a:pt x="7490" y="3989"/>
                </a:lnTo>
                <a:lnTo>
                  <a:pt x="7490" y="596"/>
                </a:lnTo>
                <a:close/>
                <a:moveTo>
                  <a:pt x="3394" y="116901"/>
                </a:moveTo>
                <a:lnTo>
                  <a:pt x="3394" y="119699"/>
                </a:lnTo>
                <a:lnTo>
                  <a:pt x="596" y="119699"/>
                </a:lnTo>
                <a:lnTo>
                  <a:pt x="596" y="116901"/>
                </a:lnTo>
                <a:close/>
                <a:moveTo>
                  <a:pt x="215500" y="116901"/>
                </a:moveTo>
                <a:lnTo>
                  <a:pt x="215500" y="119699"/>
                </a:lnTo>
                <a:lnTo>
                  <a:pt x="212702" y="119699"/>
                </a:lnTo>
                <a:lnTo>
                  <a:pt x="212702" y="116901"/>
                </a:lnTo>
                <a:close/>
                <a:moveTo>
                  <a:pt x="0" y="1"/>
                </a:moveTo>
                <a:lnTo>
                  <a:pt x="0" y="4013"/>
                </a:lnTo>
                <a:lnTo>
                  <a:pt x="3394" y="4013"/>
                </a:lnTo>
                <a:lnTo>
                  <a:pt x="3394" y="6811"/>
                </a:lnTo>
                <a:lnTo>
                  <a:pt x="0" y="6811"/>
                </a:lnTo>
                <a:lnTo>
                  <a:pt x="0" y="113519"/>
                </a:lnTo>
                <a:lnTo>
                  <a:pt x="3394" y="113519"/>
                </a:lnTo>
                <a:lnTo>
                  <a:pt x="3394" y="116317"/>
                </a:lnTo>
                <a:lnTo>
                  <a:pt x="0" y="116317"/>
                </a:lnTo>
                <a:lnTo>
                  <a:pt x="0" y="120318"/>
                </a:lnTo>
                <a:lnTo>
                  <a:pt x="4013" y="120318"/>
                </a:lnTo>
                <a:lnTo>
                  <a:pt x="4013" y="116925"/>
                </a:lnTo>
                <a:lnTo>
                  <a:pt x="6882" y="116925"/>
                </a:lnTo>
                <a:lnTo>
                  <a:pt x="6882" y="120318"/>
                </a:lnTo>
                <a:lnTo>
                  <a:pt x="209238" y="120318"/>
                </a:lnTo>
                <a:lnTo>
                  <a:pt x="209238" y="116925"/>
                </a:lnTo>
                <a:lnTo>
                  <a:pt x="212107" y="116925"/>
                </a:lnTo>
                <a:lnTo>
                  <a:pt x="212107" y="120318"/>
                </a:lnTo>
                <a:lnTo>
                  <a:pt x="216108" y="120318"/>
                </a:lnTo>
                <a:lnTo>
                  <a:pt x="216108" y="116317"/>
                </a:lnTo>
                <a:lnTo>
                  <a:pt x="212714" y="116317"/>
                </a:lnTo>
                <a:lnTo>
                  <a:pt x="212714" y="113519"/>
                </a:lnTo>
                <a:lnTo>
                  <a:pt x="216108" y="113519"/>
                </a:lnTo>
                <a:lnTo>
                  <a:pt x="216108" y="6811"/>
                </a:lnTo>
                <a:lnTo>
                  <a:pt x="212714" y="6811"/>
                </a:lnTo>
                <a:lnTo>
                  <a:pt x="212714" y="4013"/>
                </a:lnTo>
                <a:lnTo>
                  <a:pt x="216096" y="4013"/>
                </a:lnTo>
                <a:lnTo>
                  <a:pt x="216096" y="3989"/>
                </a:lnTo>
                <a:lnTo>
                  <a:pt x="216096" y="1"/>
                </a:lnTo>
                <a:lnTo>
                  <a:pt x="212095" y="1"/>
                </a:lnTo>
                <a:lnTo>
                  <a:pt x="212095" y="3394"/>
                </a:lnTo>
                <a:lnTo>
                  <a:pt x="209226" y="3394"/>
                </a:lnTo>
                <a:lnTo>
                  <a:pt x="209226" y="1"/>
                </a:lnTo>
                <a:lnTo>
                  <a:pt x="6882" y="1"/>
                </a:lnTo>
                <a:lnTo>
                  <a:pt x="6882" y="3394"/>
                </a:lnTo>
                <a:lnTo>
                  <a:pt x="4013" y="3394"/>
                </a:lnTo>
                <a:lnTo>
                  <a:pt x="40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3"/>
          <p:cNvSpPr/>
          <p:nvPr/>
        </p:nvSpPr>
        <p:spPr>
          <a:xfrm>
            <a:off x="523998" y="3771157"/>
            <a:ext cx="171159" cy="404140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3"/>
          <p:cNvSpPr/>
          <p:nvPr/>
        </p:nvSpPr>
        <p:spPr>
          <a:xfrm>
            <a:off x="7638741" y="278842"/>
            <a:ext cx="179903" cy="38811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3"/>
          <p:cNvSpPr/>
          <p:nvPr/>
        </p:nvSpPr>
        <p:spPr>
          <a:xfrm>
            <a:off x="11231985" y="541551"/>
            <a:ext cx="208339" cy="356872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3"/>
          <p:cNvSpPr/>
          <p:nvPr/>
        </p:nvSpPr>
        <p:spPr>
          <a:xfrm>
            <a:off x="11430747" y="2334394"/>
            <a:ext cx="260683" cy="247596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rot="-6957699">
            <a:off x="8947875" y="6009066"/>
            <a:ext cx="209013" cy="381581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3"/>
          <p:cNvSpPr/>
          <p:nvPr/>
        </p:nvSpPr>
        <p:spPr>
          <a:xfrm>
            <a:off x="10923176" y="6190532"/>
            <a:ext cx="209011" cy="364883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3"/>
          <p:cNvSpPr/>
          <p:nvPr/>
        </p:nvSpPr>
        <p:spPr>
          <a:xfrm>
            <a:off x="1850529" y="278827"/>
            <a:ext cx="260683" cy="247596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3993316" y="6124605"/>
            <a:ext cx="469693" cy="170425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8979553" y="1069497"/>
            <a:ext cx="145659" cy="145659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1625503" y="6300131"/>
            <a:ext cx="145659" cy="145659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5302836" y="521831"/>
            <a:ext cx="145659" cy="145659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/>
          <p:nvPr/>
        </p:nvSpPr>
        <p:spPr>
          <a:xfrm>
            <a:off x="431520" y="1305697"/>
            <a:ext cx="145659" cy="145659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3"/>
          <p:cNvSpPr/>
          <p:nvPr/>
        </p:nvSpPr>
        <p:spPr>
          <a:xfrm>
            <a:off x="431541" y="5667177"/>
            <a:ext cx="356076" cy="229435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3"/>
          <p:cNvSpPr/>
          <p:nvPr/>
        </p:nvSpPr>
        <p:spPr>
          <a:xfrm>
            <a:off x="11488253" y="5079031"/>
            <a:ext cx="145659" cy="145659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16058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02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300"/>
              <a:buFont typeface="Caveat Brush"/>
              <a:buNone/>
              <a:defRPr sz="23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●"/>
              <a:defRPr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○"/>
              <a:defRPr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■"/>
              <a:defRPr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●"/>
              <a:defRPr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○"/>
              <a:defRPr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■"/>
              <a:defRPr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●"/>
              <a:defRPr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○"/>
              <a:defRPr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857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900"/>
              <a:buFont typeface="Montserrat"/>
              <a:buChar char="■"/>
              <a:defRPr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6922176" y="6661216"/>
            <a:ext cx="91347" cy="91411"/>
          </a:xfrm>
          <a:custGeom>
            <a:avLst/>
            <a:gdLst/>
            <a:ahLst/>
            <a:cxnLst/>
            <a:rect l="l" t="t" r="r" b="b"/>
            <a:pathLst>
              <a:path w="1429" h="1430" extrusionOk="0">
                <a:moveTo>
                  <a:pt x="714" y="1"/>
                </a:moveTo>
                <a:lnTo>
                  <a:pt x="572" y="13"/>
                </a:lnTo>
                <a:lnTo>
                  <a:pt x="310" y="120"/>
                </a:lnTo>
                <a:lnTo>
                  <a:pt x="119" y="310"/>
                </a:lnTo>
                <a:lnTo>
                  <a:pt x="12" y="572"/>
                </a:lnTo>
                <a:lnTo>
                  <a:pt x="0" y="715"/>
                </a:lnTo>
                <a:lnTo>
                  <a:pt x="12" y="858"/>
                </a:lnTo>
                <a:lnTo>
                  <a:pt x="119" y="1120"/>
                </a:lnTo>
                <a:lnTo>
                  <a:pt x="310" y="1311"/>
                </a:lnTo>
                <a:lnTo>
                  <a:pt x="572" y="1418"/>
                </a:lnTo>
                <a:lnTo>
                  <a:pt x="714" y="1430"/>
                </a:lnTo>
                <a:lnTo>
                  <a:pt x="857" y="1418"/>
                </a:lnTo>
                <a:lnTo>
                  <a:pt x="1119" y="1311"/>
                </a:lnTo>
                <a:lnTo>
                  <a:pt x="1310" y="1120"/>
                </a:lnTo>
                <a:lnTo>
                  <a:pt x="1417" y="858"/>
                </a:lnTo>
                <a:lnTo>
                  <a:pt x="1429" y="715"/>
                </a:lnTo>
                <a:lnTo>
                  <a:pt x="1417" y="572"/>
                </a:lnTo>
                <a:lnTo>
                  <a:pt x="1310" y="310"/>
                </a:lnTo>
                <a:lnTo>
                  <a:pt x="1119" y="120"/>
                </a:lnTo>
                <a:lnTo>
                  <a:pt x="857" y="13"/>
                </a:lnTo>
                <a:lnTo>
                  <a:pt x="71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154379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  <p:sldLayoutId id="214748369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1998791" y="4932802"/>
            <a:ext cx="7357636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15758723-1BF1-DF6B-FE07-F621730BE450}"/>
              </a:ext>
            </a:extLst>
          </p:cNvPr>
          <p:cNvSpPr/>
          <p:nvPr/>
        </p:nvSpPr>
        <p:spPr>
          <a:xfrm>
            <a:off x="1870130" y="1343187"/>
            <a:ext cx="3740257" cy="2366075"/>
          </a:xfrm>
          <a:prstGeom prst="rect">
            <a:avLst/>
          </a:prstGeom>
          <a:solidFill>
            <a:srgbClr val="FFF0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63AA84-818D-B612-B559-6F28A2E29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708" y="627463"/>
            <a:ext cx="3981033" cy="10120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83E5DF-A032-AE88-C7D6-DED077AEF5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715" y="1881701"/>
            <a:ext cx="7254869" cy="13229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C60DD275-4246-401E-BA17-E6BAE60632D0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9CD258A-AD72-42B2-ACCF-A5966C93E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FCC04B38-87A0-4292-84B8-0EE3BAC31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760FB0B-1ABC-4A59-A737-277D091FD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CA6693FD-857D-4189-BA78-21BFBE636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ACB3BA8-ACD1-4DBF-8113-171993D78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ABCAA27F-064C-4803-B10A-7CC063775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09C9CDD6-0BAF-415B-A1AA-F363B4B7B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1FD592-EDFD-5511-9D18-8256C7EE8298}"/>
              </a:ext>
            </a:extLst>
          </p:cNvPr>
          <p:cNvSpPr/>
          <p:nvPr/>
        </p:nvSpPr>
        <p:spPr>
          <a:xfrm>
            <a:off x="390785" y="309716"/>
            <a:ext cx="11356258" cy="6238568"/>
          </a:xfrm>
          <a:prstGeom prst="roundRect">
            <a:avLst>
              <a:gd name="adj" fmla="val 957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3F4248E-C1C2-A01A-154A-3B2A41A93F8D}"/>
              </a:ext>
            </a:extLst>
          </p:cNvPr>
          <p:cNvSpPr/>
          <p:nvPr/>
        </p:nvSpPr>
        <p:spPr>
          <a:xfrm>
            <a:off x="708986" y="509508"/>
            <a:ext cx="11035339" cy="738267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gạch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ngoặc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kép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thay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FD239A-8CBC-1F94-837B-C51D388DC164}"/>
              </a:ext>
            </a:extLst>
          </p:cNvPr>
          <p:cNvSpPr txBox="1"/>
          <p:nvPr/>
        </p:nvSpPr>
        <p:spPr>
          <a:xfrm>
            <a:off x="857251" y="1438275"/>
            <a:ext cx="10820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Hồng và mẹ đi dạo trong công viên. Cô bé cầm chiếc kẹo bông trắng xốp, vừa đi vừa nhấm nháp, miệng xuýt xoa: 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Kẹo bông ngon tuyệt!”. Ăn hết chiếc kẹo, cô bé tiện tay ném que kẹo xuống mặt đường. Mẹ Hồng thấy vậy, liền nhặt lên và hỏi: </a:t>
            </a:r>
          </a:p>
          <a:p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- Con có thấy đường rất sạch không?</a:t>
            </a:r>
          </a:p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- Đường rất sạch, mẹ ạ. Cô giáo con bảo: “Các cô chú lao công làm việc rất vất vả để mang lại môi trường trong lành cho tất cả chúng ta.”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- Chính vì thế chúng ta nên trân trọng công sức lao động của họ, không được vứt rác bừa bãi.</a:t>
            </a:r>
          </a:p>
          <a:p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Hồng hiểu ra, cầm lấy chiếc quê trong tay mẹ, bỏ vào thùng rác gần đó.</a:t>
            </a:r>
          </a:p>
          <a:p>
            <a:pPr algn="r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 (Theo Ngọc Khánh)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C8E445-0AD2-F19F-A99C-0413005EF5ED}"/>
              </a:ext>
            </a:extLst>
          </p:cNvPr>
          <p:cNvSpPr/>
          <p:nvPr/>
        </p:nvSpPr>
        <p:spPr>
          <a:xfrm>
            <a:off x="6667500" y="1933576"/>
            <a:ext cx="200025" cy="3429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4F38EC-7565-ACF3-6636-EDF62CE5B161}"/>
              </a:ext>
            </a:extLst>
          </p:cNvPr>
          <p:cNvSpPr/>
          <p:nvPr/>
        </p:nvSpPr>
        <p:spPr>
          <a:xfrm>
            <a:off x="10106026" y="1962151"/>
            <a:ext cx="171450" cy="3143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53AC0A-A7C3-1F21-971B-280B77499A74}"/>
              </a:ext>
            </a:extLst>
          </p:cNvPr>
          <p:cNvSpPr/>
          <p:nvPr/>
        </p:nvSpPr>
        <p:spPr>
          <a:xfrm>
            <a:off x="942976" y="3238501"/>
            <a:ext cx="171450" cy="3143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7D80A-46C0-B2AA-724C-625EEC374CAA}"/>
              </a:ext>
            </a:extLst>
          </p:cNvPr>
          <p:cNvSpPr/>
          <p:nvPr/>
        </p:nvSpPr>
        <p:spPr>
          <a:xfrm>
            <a:off x="952501" y="3657601"/>
            <a:ext cx="171450" cy="3143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F3A5D6-F36E-F48A-3EB1-367FF4606F10}"/>
              </a:ext>
            </a:extLst>
          </p:cNvPr>
          <p:cNvSpPr/>
          <p:nvPr/>
        </p:nvSpPr>
        <p:spPr>
          <a:xfrm>
            <a:off x="7134226" y="3638551"/>
            <a:ext cx="171450" cy="3143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A0D114-FF5E-F120-F490-E5E502A019EB}"/>
              </a:ext>
            </a:extLst>
          </p:cNvPr>
          <p:cNvSpPr/>
          <p:nvPr/>
        </p:nvSpPr>
        <p:spPr>
          <a:xfrm>
            <a:off x="10210801" y="4086226"/>
            <a:ext cx="171450" cy="3143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5C2F47-C568-7791-D1A9-0C6850AD8280}"/>
              </a:ext>
            </a:extLst>
          </p:cNvPr>
          <p:cNvSpPr/>
          <p:nvPr/>
        </p:nvSpPr>
        <p:spPr>
          <a:xfrm>
            <a:off x="914401" y="4524376"/>
            <a:ext cx="171450" cy="3143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0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C60DD275-4246-401E-BA17-E6BAE60632D0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9CD258A-AD72-42B2-ACCF-A5966C93E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FCC04B38-87A0-4292-84B8-0EE3BAC31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760FB0B-1ABC-4A59-A737-277D091FD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CA6693FD-857D-4189-BA78-21BFBE636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ACB3BA8-ACD1-4DBF-8113-171993D78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ABCAA27F-064C-4803-B10A-7CC063775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09C9CDD6-0BAF-415B-A1AA-F363B4B7B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1FD592-EDFD-5511-9D18-8256C7EE8298}"/>
              </a:ext>
            </a:extLst>
          </p:cNvPr>
          <p:cNvSpPr/>
          <p:nvPr/>
        </p:nvSpPr>
        <p:spPr>
          <a:xfrm>
            <a:off x="390785" y="309716"/>
            <a:ext cx="11356258" cy="6238568"/>
          </a:xfrm>
          <a:prstGeom prst="roundRect">
            <a:avLst>
              <a:gd name="adj" fmla="val 9575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3F4248E-C1C2-A01A-154A-3B2A41A93F8D}"/>
              </a:ext>
            </a:extLst>
          </p:cNvPr>
          <p:cNvSpPr/>
          <p:nvPr/>
        </p:nvSpPr>
        <p:spPr>
          <a:xfrm>
            <a:off x="661361" y="195183"/>
            <a:ext cx="10719855" cy="1071642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Dựa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chấm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846788-EF87-06A8-F233-19D75B16A5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9964" y="1562100"/>
            <a:ext cx="7255987" cy="4381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650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C60DD275-4246-401E-BA17-E6BAE60632D0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9CD258A-AD72-42B2-ACCF-A5966C93E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FCC04B38-87A0-4292-84B8-0EE3BAC31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760FB0B-1ABC-4A59-A737-277D091FD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CA6693FD-857D-4189-BA78-21BFBE636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ACB3BA8-ACD1-4DBF-8113-171993D78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ABCAA27F-064C-4803-B10A-7CC063775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09C9CDD6-0BAF-415B-A1AA-F363B4B7B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1FD592-EDFD-5511-9D18-8256C7EE8298}"/>
              </a:ext>
            </a:extLst>
          </p:cNvPr>
          <p:cNvSpPr/>
          <p:nvPr/>
        </p:nvSpPr>
        <p:spPr>
          <a:xfrm>
            <a:off x="390785" y="309716"/>
            <a:ext cx="11356258" cy="6238568"/>
          </a:xfrm>
          <a:prstGeom prst="roundRect">
            <a:avLst>
              <a:gd name="adj" fmla="val 9575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06A7DC-D1E9-5A34-F0A1-05C504BB42A1}"/>
              </a:ext>
            </a:extLst>
          </p:cNvPr>
          <p:cNvGrpSpPr/>
          <p:nvPr/>
        </p:nvGrpSpPr>
        <p:grpSpPr>
          <a:xfrm>
            <a:off x="1456061" y="945661"/>
            <a:ext cx="9459588" cy="3876822"/>
            <a:chOff x="4788955" y="4400146"/>
            <a:chExt cx="9459588" cy="3876822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5931186-3AE9-5FD0-7ADE-35F47DA57626}"/>
                </a:ext>
              </a:extLst>
            </p:cNvPr>
            <p:cNvSpPr/>
            <p:nvPr/>
          </p:nvSpPr>
          <p:spPr>
            <a:xfrm>
              <a:off x="5444836" y="4965857"/>
              <a:ext cx="8803707" cy="3311111"/>
            </a:xfrm>
            <a:custGeom>
              <a:avLst/>
              <a:gdLst>
                <a:gd name="connsiteX0" fmla="*/ 0 w 8803707"/>
                <a:gd name="connsiteY0" fmla="*/ 551863 h 3311111"/>
                <a:gd name="connsiteX1" fmla="*/ 551863 w 8803707"/>
                <a:gd name="connsiteY1" fmla="*/ 0 h 3311111"/>
                <a:gd name="connsiteX2" fmla="*/ 8251844 w 8803707"/>
                <a:gd name="connsiteY2" fmla="*/ 0 h 3311111"/>
                <a:gd name="connsiteX3" fmla="*/ 8803707 w 8803707"/>
                <a:gd name="connsiteY3" fmla="*/ 551863 h 3311111"/>
                <a:gd name="connsiteX4" fmla="*/ 8803707 w 8803707"/>
                <a:gd name="connsiteY4" fmla="*/ 2759248 h 3311111"/>
                <a:gd name="connsiteX5" fmla="*/ 8251844 w 8803707"/>
                <a:gd name="connsiteY5" fmla="*/ 3311111 h 3311111"/>
                <a:gd name="connsiteX6" fmla="*/ 551863 w 8803707"/>
                <a:gd name="connsiteY6" fmla="*/ 3311111 h 3311111"/>
                <a:gd name="connsiteX7" fmla="*/ 0 w 8803707"/>
                <a:gd name="connsiteY7" fmla="*/ 2759248 h 3311111"/>
                <a:gd name="connsiteX8" fmla="*/ 0 w 8803707"/>
                <a:gd name="connsiteY8" fmla="*/ 551863 h 331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03707" h="3311111" fill="none" extrusionOk="0">
                  <a:moveTo>
                    <a:pt x="0" y="551863"/>
                  </a:moveTo>
                  <a:cubicBezTo>
                    <a:pt x="-22297" y="237752"/>
                    <a:pt x="275654" y="32530"/>
                    <a:pt x="551863" y="0"/>
                  </a:cubicBezTo>
                  <a:cubicBezTo>
                    <a:pt x="2267782" y="-61902"/>
                    <a:pt x="7079157" y="-101778"/>
                    <a:pt x="8251844" y="0"/>
                  </a:cubicBezTo>
                  <a:cubicBezTo>
                    <a:pt x="8508242" y="-15172"/>
                    <a:pt x="8825019" y="218676"/>
                    <a:pt x="8803707" y="551863"/>
                  </a:cubicBezTo>
                  <a:cubicBezTo>
                    <a:pt x="8861361" y="1298156"/>
                    <a:pt x="8819982" y="1778084"/>
                    <a:pt x="8803707" y="2759248"/>
                  </a:cubicBezTo>
                  <a:cubicBezTo>
                    <a:pt x="8771670" y="3048350"/>
                    <a:pt x="8546200" y="3262902"/>
                    <a:pt x="8251844" y="3311111"/>
                  </a:cubicBezTo>
                  <a:cubicBezTo>
                    <a:pt x="4936883" y="3168719"/>
                    <a:pt x="2612281" y="3422212"/>
                    <a:pt x="551863" y="3311111"/>
                  </a:cubicBezTo>
                  <a:cubicBezTo>
                    <a:pt x="219641" y="3324838"/>
                    <a:pt x="-8242" y="3101615"/>
                    <a:pt x="0" y="2759248"/>
                  </a:cubicBezTo>
                  <a:cubicBezTo>
                    <a:pt x="-60195" y="1888187"/>
                    <a:pt x="-117669" y="1262942"/>
                    <a:pt x="0" y="551863"/>
                  </a:cubicBezTo>
                  <a:close/>
                </a:path>
                <a:path w="8803707" h="3311111" stroke="0" extrusionOk="0">
                  <a:moveTo>
                    <a:pt x="0" y="551863"/>
                  </a:moveTo>
                  <a:cubicBezTo>
                    <a:pt x="-21793" y="218275"/>
                    <a:pt x="234380" y="-21237"/>
                    <a:pt x="551863" y="0"/>
                  </a:cubicBezTo>
                  <a:cubicBezTo>
                    <a:pt x="2911231" y="-164947"/>
                    <a:pt x="5623106" y="-52288"/>
                    <a:pt x="8251844" y="0"/>
                  </a:cubicBezTo>
                  <a:cubicBezTo>
                    <a:pt x="8554922" y="-26759"/>
                    <a:pt x="8769973" y="252478"/>
                    <a:pt x="8803707" y="551863"/>
                  </a:cubicBezTo>
                  <a:cubicBezTo>
                    <a:pt x="8660382" y="886908"/>
                    <a:pt x="8897157" y="2093814"/>
                    <a:pt x="8803707" y="2759248"/>
                  </a:cubicBezTo>
                  <a:cubicBezTo>
                    <a:pt x="8815523" y="3079290"/>
                    <a:pt x="8536086" y="3273728"/>
                    <a:pt x="8251844" y="3311111"/>
                  </a:cubicBezTo>
                  <a:cubicBezTo>
                    <a:pt x="5473114" y="3469652"/>
                    <a:pt x="3766696" y="3169275"/>
                    <a:pt x="551863" y="3311111"/>
                  </a:cubicBezTo>
                  <a:cubicBezTo>
                    <a:pt x="244686" y="3353110"/>
                    <a:pt x="44116" y="3048694"/>
                    <a:pt x="0" y="2759248"/>
                  </a:cubicBezTo>
                  <a:cubicBezTo>
                    <a:pt x="108226" y="2287315"/>
                    <a:pt x="-136457" y="1628289"/>
                    <a:pt x="0" y="551863"/>
                  </a:cubicBezTo>
                  <a:close/>
                </a:path>
              </a:pathLst>
            </a:custGeom>
            <a:solidFill>
              <a:srgbClr val="CCFFFF"/>
            </a:solidFill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Mẫu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 bảo vệ môi trường, chúng ta nên bắt đầu từ những hành động nhỏ nhất: không vứt rác bừa bãi, dọn dẹp vệ sinh môi trường, trồng cây xanh,... 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1EF1268-6759-C73B-A8E9-0BD8F52BB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8955" y="4400146"/>
              <a:ext cx="1311764" cy="131176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2575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C60DD275-4246-401E-BA17-E6BAE60632D0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9CD258A-AD72-42B2-ACCF-A5966C93E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FCC04B38-87A0-4292-84B8-0EE3BAC31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760FB0B-1ABC-4A59-A737-277D091FD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CA6693FD-857D-4189-BA78-21BFBE636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ACB3BA8-ACD1-4DBF-8113-171993D78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ABCAA27F-064C-4803-B10A-7CC063775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09C9CDD6-0BAF-415B-A1AA-F363B4B7B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1FD592-EDFD-5511-9D18-8256C7EE8298}"/>
              </a:ext>
            </a:extLst>
          </p:cNvPr>
          <p:cNvSpPr/>
          <p:nvPr/>
        </p:nvSpPr>
        <p:spPr>
          <a:xfrm>
            <a:off x="390785" y="309716"/>
            <a:ext cx="11356258" cy="6238568"/>
          </a:xfrm>
          <a:prstGeom prst="roundRect">
            <a:avLst>
              <a:gd name="adj" fmla="val 9575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3F4248E-C1C2-A01A-154A-3B2A41A93F8D}"/>
              </a:ext>
            </a:extLst>
          </p:cNvPr>
          <p:cNvSpPr/>
          <p:nvPr/>
        </p:nvSpPr>
        <p:spPr>
          <a:xfrm>
            <a:off x="661361" y="147558"/>
            <a:ext cx="10719855" cy="1081167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Những câu in đậm trong truyện cười sau thuộc kiểu câu gì? Hãy chỉ ra đặc điểm, công dụng của chúng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C1014C-8567-319A-C7B3-54682F768E64}"/>
              </a:ext>
            </a:extLst>
          </p:cNvPr>
          <p:cNvSpPr txBox="1"/>
          <p:nvPr/>
        </p:nvSpPr>
        <p:spPr>
          <a:xfrm>
            <a:off x="771525" y="1476375"/>
            <a:ext cx="106108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Đi chợ</a:t>
            </a:r>
            <a:endParaRPr lang="vi-VN" sz="26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 một cậu bé được bà sai đi chợ. Bà đưa cho cậu hai đồng, hai cái bát và nói:</a:t>
            </a:r>
          </a:p>
          <a:p>
            <a:pPr algn="just"/>
            <a:r>
              <a:rPr lang="vi-VN" sz="2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Cháu mua giúp bà một đồng tương, một đồng mắm nhé!</a:t>
            </a:r>
            <a:endParaRPr lang="vi-VN" sz="26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Câu bé vâng dạ, đi ngay. Gần tới chợ, cậu bỗng hớt hải chạy về nói với bà.</a:t>
            </a:r>
          </a:p>
          <a:p>
            <a:pPr algn="just"/>
            <a:r>
              <a:rPr lang="vi-VN" sz="2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Bà ơi, bát nào đựng tương, bát nào đựng mắm ạ?</a:t>
            </a:r>
            <a:endParaRPr lang="vi-VN" sz="26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 mỉm cười:</a:t>
            </a:r>
          </a:p>
          <a:p>
            <a:pPr algn="just"/>
            <a:r>
              <a:rPr lang="vi-VN" sz="2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Bát nào đựng tương, bát nào đựng mắm mà chẳng được.</a:t>
            </a:r>
            <a:endParaRPr lang="vi-VN" sz="26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Cậu bé lại ra đi. Đến chợ, cậu lại ba chân bốn cẳng chạy về.</a:t>
            </a:r>
          </a:p>
          <a:p>
            <a:pPr algn="just"/>
            <a:r>
              <a:rPr lang="vi-VN" sz="2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Bà ơi, thế đồng nào mua mắm, đồng nào mua tương ạ?</a:t>
            </a:r>
            <a:endParaRPr lang="vi-VN" sz="26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 phì cười:</a:t>
            </a:r>
          </a:p>
          <a:p>
            <a:pPr algn="just"/>
            <a:r>
              <a:rPr lang="vi-VN" sz="2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Trời! </a:t>
            </a:r>
            <a:endParaRPr lang="vi-VN" sz="26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(Theo </a:t>
            </a:r>
            <a:r>
              <a:rPr lang="vi-VN" sz="26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Truyện cười dân gian Việt Nam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44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C60DD275-4246-401E-BA17-E6BAE60632D0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9CD258A-AD72-42B2-ACCF-A5966C93E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FCC04B38-87A0-4292-84B8-0EE3BAC31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760FB0B-1ABC-4A59-A737-277D091FD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CA6693FD-857D-4189-BA78-21BFBE636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ACB3BA8-ACD1-4DBF-8113-171993D78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ABCAA27F-064C-4803-B10A-7CC063775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09C9CDD6-0BAF-415B-A1AA-F363B4B7B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1FD592-EDFD-5511-9D18-8256C7EE8298}"/>
              </a:ext>
            </a:extLst>
          </p:cNvPr>
          <p:cNvSpPr/>
          <p:nvPr/>
        </p:nvSpPr>
        <p:spPr>
          <a:xfrm>
            <a:off x="390785" y="309716"/>
            <a:ext cx="11356258" cy="6238568"/>
          </a:xfrm>
          <a:prstGeom prst="roundRect">
            <a:avLst>
              <a:gd name="adj" fmla="val 9575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10380AF-287C-83B7-48D7-0AEE62E30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325292"/>
              </p:ext>
            </p:extLst>
          </p:nvPr>
        </p:nvGraphicFramePr>
        <p:xfrm>
          <a:off x="609600" y="719665"/>
          <a:ext cx="11077575" cy="612612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90900">
                  <a:extLst>
                    <a:ext uri="{9D8B030D-6E8A-4147-A177-3AD203B41FA5}">
                      <a16:colId xmlns:a16="http://schemas.microsoft.com/office/drawing/2014/main" val="3813578842"/>
                    </a:ext>
                  </a:extLst>
                </a:gridCol>
                <a:gridCol w="3994150">
                  <a:extLst>
                    <a:ext uri="{9D8B030D-6E8A-4147-A177-3AD203B41FA5}">
                      <a16:colId xmlns:a16="http://schemas.microsoft.com/office/drawing/2014/main" val="3369241733"/>
                    </a:ext>
                  </a:extLst>
                </a:gridCol>
                <a:gridCol w="3692525">
                  <a:extLst>
                    <a:ext uri="{9D8B030D-6E8A-4147-A177-3AD203B41FA5}">
                      <a16:colId xmlns:a16="http://schemas.microsoft.com/office/drawing/2014/main" val="2170034281"/>
                    </a:ext>
                  </a:extLst>
                </a:gridCol>
              </a:tblGrid>
              <a:tr h="56473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Câu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Đặc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dụng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003197"/>
                  </a:ext>
                </a:extLst>
              </a:tr>
              <a:tr h="1721342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274034"/>
                  </a:ext>
                </a:extLst>
              </a:tr>
              <a:tr h="211871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872737"/>
                  </a:ext>
                </a:extLst>
              </a:tr>
              <a:tr h="1721342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31051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6B93031-11F0-E037-2D62-B89866212D2C}"/>
              </a:ext>
            </a:extLst>
          </p:cNvPr>
          <p:cNvSpPr txBox="1"/>
          <p:nvPr/>
        </p:nvSpPr>
        <p:spPr>
          <a:xfrm>
            <a:off x="647701" y="1362075"/>
            <a:ext cx="3343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Cháu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tương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mắm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! =&gt;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khiến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E142ED-DB58-D865-A088-887EFFCB12CB}"/>
              </a:ext>
            </a:extLst>
          </p:cNvPr>
          <p:cNvSpPr txBox="1"/>
          <p:nvPr/>
        </p:nvSpPr>
        <p:spPr>
          <a:xfrm>
            <a:off x="4048125" y="1247775"/>
            <a:ext cx="39338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khiến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i="1" dirty="0" err="1"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3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300" i="1" dirty="0" err="1">
                <a:latin typeface="Calibri" panose="020F0502020204030204" pitchFamily="34" charset="0"/>
                <a:cs typeface="Calibri" panose="020F0502020204030204" pitchFamily="34" charset="0"/>
              </a:rPr>
              <a:t>đừng</a:t>
            </a:r>
            <a:r>
              <a:rPr lang="en-US" sz="23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300" i="1" dirty="0" err="1">
                <a:latin typeface="Calibri" panose="020F0502020204030204" pitchFamily="34" charset="0"/>
                <a:cs typeface="Calibri" panose="020F0502020204030204" pitchFamily="34" charset="0"/>
              </a:rPr>
              <a:t>chớ</a:t>
            </a:r>
            <a:r>
              <a:rPr lang="en-US" sz="23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300" i="1" dirty="0" err="1">
                <a:latin typeface="Calibri" panose="020F0502020204030204" pitchFamily="34" charset="0"/>
                <a:cs typeface="Calibri" panose="020F0502020204030204" pitchFamily="34" charset="0"/>
              </a:rPr>
              <a:t>hộ</a:t>
            </a:r>
            <a:r>
              <a:rPr lang="en-US" sz="23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300" i="1" dirty="0" err="1"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. Khi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than (!)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CC9805-43B4-D71A-BF07-8AC33053A2CD}"/>
              </a:ext>
            </a:extLst>
          </p:cNvPr>
          <p:cNvSpPr txBox="1"/>
          <p:nvPr/>
        </p:nvSpPr>
        <p:spPr>
          <a:xfrm>
            <a:off x="619126" y="3095625"/>
            <a:ext cx="3371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>
                <a:latin typeface="Calibri" panose="020F0502020204030204" pitchFamily="34" charset="0"/>
                <a:cs typeface="Calibri" panose="020F0502020204030204" pitchFamily="34" charset="0"/>
              </a:rPr>
              <a:t>Bà ơi, bát nào đựng tương, bát </a:t>
            </a:r>
            <a:r>
              <a:rPr lang="vi-V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vi-VN" sz="2000" b="1" dirty="0">
                <a:latin typeface="Calibri" panose="020F0502020204030204" pitchFamily="34" charset="0"/>
                <a:cs typeface="Calibri" panose="020F0502020204030204" pitchFamily="34" charset="0"/>
              </a:rPr>
              <a:t> đựng mắm?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ED9318-FBBD-FA34-F80C-E3F7D03B0E50}"/>
              </a:ext>
            </a:extLst>
          </p:cNvPr>
          <p:cNvSpPr txBox="1"/>
          <p:nvPr/>
        </p:nvSpPr>
        <p:spPr>
          <a:xfrm>
            <a:off x="628650" y="3810000"/>
            <a:ext cx="3362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>
                <a:latin typeface="Calibri" panose="020F0502020204030204" pitchFamily="34" charset="0"/>
                <a:cs typeface="Calibri" panose="020F0502020204030204" pitchFamily="34" charset="0"/>
              </a:rPr>
              <a:t>Bà ơi, thế đồng </a:t>
            </a:r>
            <a:r>
              <a:rPr lang="vi-V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vi-VN" sz="2000" b="1" dirty="0">
                <a:latin typeface="Calibri" panose="020F0502020204030204" pitchFamily="34" charset="0"/>
                <a:cs typeface="Calibri" panose="020F0502020204030204" pitchFamily="34" charset="0"/>
              </a:rPr>
              <a:t> mua mắm, đồng nào mua tương ạ?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5DAA5C-CD5A-3652-E640-7446182CADBE}"/>
              </a:ext>
            </a:extLst>
          </p:cNvPr>
          <p:cNvSpPr txBox="1"/>
          <p:nvPr/>
        </p:nvSpPr>
        <p:spPr>
          <a:xfrm>
            <a:off x="1219200" y="4724400"/>
            <a:ext cx="3533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endParaRPr lang="vi-V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D9BE75-1501-F2E5-881E-AE09D6CC340E}"/>
              </a:ext>
            </a:extLst>
          </p:cNvPr>
          <p:cNvSpPr txBox="1"/>
          <p:nvPr/>
        </p:nvSpPr>
        <p:spPr>
          <a:xfrm>
            <a:off x="4057651" y="3086100"/>
            <a:ext cx="3371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nghi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vấn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ai,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vi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82A82D-3753-C2FE-4378-6DEC38AA7868}"/>
              </a:ext>
            </a:extLst>
          </p:cNvPr>
          <p:cNvSpPr txBox="1"/>
          <p:nvPr/>
        </p:nvSpPr>
        <p:spPr>
          <a:xfrm>
            <a:off x="4086226" y="3886200"/>
            <a:ext cx="3667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Khi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(?)</a:t>
            </a:r>
            <a:endParaRPr lang="vi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CC9446-CBEA-D690-FD71-0F47997F9E2A}"/>
              </a:ext>
            </a:extLst>
          </p:cNvPr>
          <p:cNvSpPr txBox="1"/>
          <p:nvPr/>
        </p:nvSpPr>
        <p:spPr>
          <a:xfrm>
            <a:off x="8172451" y="3067050"/>
            <a:ext cx="3371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endParaRPr lang="vi-V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759F03-3831-9466-C135-F3C265BD0BBE}"/>
              </a:ext>
            </a:extLst>
          </p:cNvPr>
          <p:cNvSpPr txBox="1"/>
          <p:nvPr/>
        </p:nvSpPr>
        <p:spPr>
          <a:xfrm>
            <a:off x="8134351" y="1323975"/>
            <a:ext cx="3371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nghị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C9B625-8834-3913-0AA7-FAD7FDDCD85B}"/>
              </a:ext>
            </a:extLst>
          </p:cNvPr>
          <p:cNvSpPr txBox="1"/>
          <p:nvPr/>
        </p:nvSpPr>
        <p:spPr>
          <a:xfrm>
            <a:off x="742950" y="5238750"/>
            <a:ext cx="3362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Trời!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4258FB-A35C-DC47-EF62-4991CA6DDF76}"/>
              </a:ext>
            </a:extLst>
          </p:cNvPr>
          <p:cNvSpPr txBox="1"/>
          <p:nvPr/>
        </p:nvSpPr>
        <p:spPr>
          <a:xfrm>
            <a:off x="619125" y="6026289"/>
            <a:ext cx="3362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endParaRPr lang="vi-VN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E107EA-1363-5AA7-3928-E4331112B226}"/>
              </a:ext>
            </a:extLst>
          </p:cNvPr>
          <p:cNvSpPr txBox="1"/>
          <p:nvPr/>
        </p:nvSpPr>
        <p:spPr>
          <a:xfrm>
            <a:off x="4143376" y="5114925"/>
            <a:ext cx="3667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ôi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ôi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chao,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quá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lắm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thật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… Khi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than (!).</a:t>
            </a:r>
            <a:endParaRPr lang="vi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63617D-8ABF-9A27-E827-E32C0715A319}"/>
              </a:ext>
            </a:extLst>
          </p:cNvPr>
          <p:cNvSpPr txBox="1"/>
          <p:nvPr/>
        </p:nvSpPr>
        <p:spPr>
          <a:xfrm>
            <a:off x="8048626" y="5200650"/>
            <a:ext cx="36671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bộc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lộ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vui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mừng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ngạc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đau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buồn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….).</a:t>
            </a:r>
            <a:endParaRPr lang="vi-V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72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Ôn tập các dấu câu, các kiểu câu đã học (tiết 3)[20240512215900106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inese New Year Art Activities and Decorations by Slidesgos">
  <a:themeElements>
    <a:clrScheme name="Simple Light">
      <a:dk1>
        <a:srgbClr val="000000"/>
      </a:dk1>
      <a:lt1>
        <a:srgbClr val="FFFFFF"/>
      </a:lt1>
      <a:dk2>
        <a:srgbClr val="FFF2DC"/>
      </a:dk2>
      <a:lt2>
        <a:srgbClr val="FFF2DC"/>
      </a:lt2>
      <a:accent1>
        <a:srgbClr val="F7B746"/>
      </a:accent1>
      <a:accent2>
        <a:srgbClr val="F7B746"/>
      </a:accent2>
      <a:accent3>
        <a:srgbClr val="BA1425"/>
      </a:accent3>
      <a:accent4>
        <a:srgbClr val="BA1425"/>
      </a:accent4>
      <a:accent5>
        <a:srgbClr val="FDD895"/>
      </a:accent5>
      <a:accent6>
        <a:srgbClr val="FDD895"/>
      </a:accent6>
      <a:hlink>
        <a:srgbClr val="F7B7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619</Words>
  <Application>Microsoft Office PowerPoint</Application>
  <PresentationFormat>Widescreen</PresentationFormat>
  <Paragraphs>44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等线</vt:lpstr>
      <vt:lpstr>Arial</vt:lpstr>
      <vt:lpstr>Calibri</vt:lpstr>
      <vt:lpstr>Caveat Brush</vt:lpstr>
      <vt:lpstr>Montserrat</vt:lpstr>
      <vt:lpstr>Times New Roman</vt:lpstr>
      <vt:lpstr>Office 主题​​</vt:lpstr>
      <vt:lpstr>Chinese New Year Art Activities and Decorations by Slidesgos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Trang Chử</cp:lastModifiedBy>
  <cp:revision>28</cp:revision>
  <dcterms:created xsi:type="dcterms:W3CDTF">2023-02-03T10:52:04Z</dcterms:created>
  <dcterms:modified xsi:type="dcterms:W3CDTF">2024-05-12T15:00:16Z</dcterms:modified>
</cp:coreProperties>
</file>