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007577271" r:id="rId2"/>
    <p:sldId id="2007577253" r:id="rId3"/>
    <p:sldId id="2007577254" r:id="rId4"/>
    <p:sldId id="2007577266" r:id="rId5"/>
    <p:sldId id="2007577267" r:id="rId6"/>
    <p:sldId id="257" r:id="rId7"/>
    <p:sldId id="2007577238" r:id="rId8"/>
    <p:sldId id="2007577240" r:id="rId9"/>
    <p:sldId id="2007577260" r:id="rId10"/>
    <p:sldId id="2007577241" r:id="rId11"/>
    <p:sldId id="2007577244" r:id="rId12"/>
    <p:sldId id="2007577270" r:id="rId13"/>
    <p:sldId id="2007577239" r:id="rId14"/>
    <p:sldId id="2007577247" r:id="rId15"/>
    <p:sldId id="2007577264" r:id="rId16"/>
    <p:sldId id="2007577263" r:id="rId17"/>
    <p:sldId id="2007577248" r:id="rId18"/>
    <p:sldId id="2007577249" r:id="rId19"/>
    <p:sldId id="2007577250" r:id="rId20"/>
    <p:sldId id="2007577268" r:id="rId21"/>
    <p:sldId id="200757725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E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624" y="-6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3DEE3-BA07-4D3B-9566-42B88B069B09}"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847DD3-B65C-4461-A35E-4E58554A7E93}" type="slidenum">
              <a:rPr lang="en-US" smtClean="0"/>
              <a:t>‹#›</a:t>
            </a:fld>
            <a:endParaRPr lang="en-US"/>
          </a:p>
        </p:txBody>
      </p:sp>
    </p:spTree>
    <p:extLst>
      <p:ext uri="{BB962C8B-B14F-4D97-AF65-F5344CB8AC3E}">
        <p14:creationId xmlns:p14="http://schemas.microsoft.com/office/powerpoint/2010/main" val="94690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88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147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tên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75A52-4350-4BCA-818D-7684D4E0A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854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5405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5547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0187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918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059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333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3563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1798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793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692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2447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0684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87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5761FB-C24C-4BF8-9DE9-7A3973B2C8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34DB73D-38D2-4B4B-B81C-A0A19FED79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952352-1A17-445A-8939-8E2FE13F76F5}"/>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4/5/2024</a:t>
            </a:fld>
            <a:endParaRPr lang="en-US"/>
          </a:p>
        </p:txBody>
      </p:sp>
      <p:sp>
        <p:nvSpPr>
          <p:cNvPr id="5" name="Footer Placeholder 4">
            <a:extLst>
              <a:ext uri="{FF2B5EF4-FFF2-40B4-BE49-F238E27FC236}">
                <a16:creationId xmlns:a16="http://schemas.microsoft.com/office/drawing/2014/main" xmlns="" id="{0491FAE2-F8A9-48CB-BC2B-95248C635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D52BDEE-9EC1-4C96-ACA3-7E79349CECD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35373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8F14B1E-55BC-435A-8C44-3AB3240974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F2284D4-4F0F-4FE6-A111-4DD8B7FB02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BFB26E-658D-4B80-9760-F322322CF52F}"/>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4/5/2024</a:t>
            </a:fld>
            <a:endParaRPr lang="en-US"/>
          </a:p>
        </p:txBody>
      </p:sp>
      <p:sp>
        <p:nvSpPr>
          <p:cNvPr id="5" name="Footer Placeholder 4">
            <a:extLst>
              <a:ext uri="{FF2B5EF4-FFF2-40B4-BE49-F238E27FC236}">
                <a16:creationId xmlns:a16="http://schemas.microsoft.com/office/drawing/2014/main" xmlns="" id="{3D1289BE-E35C-4817-AA56-407F5001B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52E8E30-F163-4513-9A64-B1D956E2401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847561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043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4E718C-72FF-44D4-8BE0-A639B8994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D832C57-C934-4B60-BD67-97E47778B1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666A15-57B5-49B3-A251-3F5285B5546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4/5/2024</a:t>
            </a:fld>
            <a:endParaRPr lang="en-US"/>
          </a:p>
        </p:txBody>
      </p:sp>
      <p:sp>
        <p:nvSpPr>
          <p:cNvPr id="5" name="Footer Placeholder 4">
            <a:extLst>
              <a:ext uri="{FF2B5EF4-FFF2-40B4-BE49-F238E27FC236}">
                <a16:creationId xmlns:a16="http://schemas.microsoft.com/office/drawing/2014/main" xmlns="" id="{BAFF5626-20CB-4311-A367-AAADDF0869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079C0D0-75BA-4EE2-A546-498680392CA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06406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CF7490-C432-4D7E-9C33-59C2A3B7D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6A5A3A0-9C2B-41EC-A0D2-66AA897C555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D95DF86-087C-44B4-B23A-389B790108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D03D2C-BC0A-46CA-AF43-53F3EDAFFB91}"/>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4/5/2024</a:t>
            </a:fld>
            <a:endParaRPr lang="en-US"/>
          </a:p>
        </p:txBody>
      </p:sp>
      <p:sp>
        <p:nvSpPr>
          <p:cNvPr id="6" name="Footer Placeholder 5">
            <a:extLst>
              <a:ext uri="{FF2B5EF4-FFF2-40B4-BE49-F238E27FC236}">
                <a16:creationId xmlns:a16="http://schemas.microsoft.com/office/drawing/2014/main" xmlns="" id="{B3FCCD0E-D31B-457F-8CD3-E28BD603C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6D4187D-F804-47C4-A7BD-17E0631AC10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17909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7278F3-0FBA-4149-8953-D3CB64F2B8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D1E03FD-1EFA-47E9-979D-57C168080A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2550FCD-F360-4F3F-900E-2B1AC85F4AE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A24EC27-DC6E-4EE0-8B07-0E40E3712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517344E-8CEF-4188-9D5D-E4D340F8F71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BF15A81-9FCB-4D8E-A615-43794D35A84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4/5/2024</a:t>
            </a:fld>
            <a:endParaRPr lang="en-US"/>
          </a:p>
        </p:txBody>
      </p:sp>
      <p:sp>
        <p:nvSpPr>
          <p:cNvPr id="8" name="Footer Placeholder 7">
            <a:extLst>
              <a:ext uri="{FF2B5EF4-FFF2-40B4-BE49-F238E27FC236}">
                <a16:creationId xmlns:a16="http://schemas.microsoft.com/office/drawing/2014/main" xmlns="" id="{11DC2DF2-407E-4A9C-A2E3-8A68AC1EFA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023EE56-001A-435C-BE03-9C10EFB7200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98466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A7D40A-8940-49C7-B774-8865AB18DE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8BE2B08-7D49-4CED-92E8-CBD077360C16}"/>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4/5/2024</a:t>
            </a:fld>
            <a:endParaRPr lang="en-US"/>
          </a:p>
        </p:txBody>
      </p:sp>
      <p:sp>
        <p:nvSpPr>
          <p:cNvPr id="4" name="Footer Placeholder 3">
            <a:extLst>
              <a:ext uri="{FF2B5EF4-FFF2-40B4-BE49-F238E27FC236}">
                <a16:creationId xmlns:a16="http://schemas.microsoft.com/office/drawing/2014/main" xmlns="" id="{FB2C9F58-3402-4A2E-BF52-129B76F385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2CE6A958-424C-467D-B2A2-8C4EE3A96674}"/>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2371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E6517FB-21D7-4BED-A53B-99224E3269F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4/5/2024</a:t>
            </a:fld>
            <a:endParaRPr lang="en-US"/>
          </a:p>
        </p:txBody>
      </p:sp>
      <p:sp>
        <p:nvSpPr>
          <p:cNvPr id="3" name="Footer Placeholder 2">
            <a:extLst>
              <a:ext uri="{FF2B5EF4-FFF2-40B4-BE49-F238E27FC236}">
                <a16:creationId xmlns:a16="http://schemas.microsoft.com/office/drawing/2014/main" xmlns="" id="{B013C9EC-9CB4-43CC-BF9E-B745D05D9F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B172C73-9EC4-4103-B814-144FAA61A9DD}"/>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27078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4D0F6D-56D0-4D86-93EE-40071E527A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DA1E406-5078-4288-B61C-97F7FB795E6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A8F6D2D-CC8E-4E0F-8965-7E1F4B9B3E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353D671-7E18-4F86-9CCD-88913E1E8909}"/>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4/5/2024</a:t>
            </a:fld>
            <a:endParaRPr lang="en-US"/>
          </a:p>
        </p:txBody>
      </p:sp>
      <p:sp>
        <p:nvSpPr>
          <p:cNvPr id="6" name="Footer Placeholder 5">
            <a:extLst>
              <a:ext uri="{FF2B5EF4-FFF2-40B4-BE49-F238E27FC236}">
                <a16:creationId xmlns:a16="http://schemas.microsoft.com/office/drawing/2014/main" xmlns="" id="{D6453D41-9AB9-4FFE-BF82-2504F78C3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6525521-C0E2-4961-A714-8B90366C7966}"/>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33562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FDDA9F-6130-4FCE-AC60-CA1BCB8044D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12AD920-AA92-4176-809B-ABBD6AE577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4369971-2240-4909-9806-61E3594B18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8D2458-F2F6-4D04-97D2-1AE81A9F17F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4/5/2024</a:t>
            </a:fld>
            <a:endParaRPr lang="en-US"/>
          </a:p>
        </p:txBody>
      </p:sp>
      <p:sp>
        <p:nvSpPr>
          <p:cNvPr id="6" name="Footer Placeholder 5">
            <a:extLst>
              <a:ext uri="{FF2B5EF4-FFF2-40B4-BE49-F238E27FC236}">
                <a16:creationId xmlns:a16="http://schemas.microsoft.com/office/drawing/2014/main" xmlns="" id="{7EDDB031-D984-4C49-A297-C8D193EB78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6D405C4-D6B5-496C-AEFA-043940088E2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208526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460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4.png"/><Relationship Id="rId10" Type="http://schemas.microsoft.com/office/2007/relationships/hdphoto" Target="../media/hdphoto4.wdp"/><Relationship Id="rId4" Type="http://schemas.openxmlformats.org/officeDocument/2006/relationships/image" Target="../media/image3.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8.png"/><Relationship Id="rId5" Type="http://schemas.openxmlformats.org/officeDocument/2006/relationships/image" Target="../media/image24.png"/><Relationship Id="rId10" Type="http://schemas.microsoft.com/office/2007/relationships/hdphoto" Target="../media/hdphoto4.wdp"/><Relationship Id="rId4" Type="http://schemas.openxmlformats.org/officeDocument/2006/relationships/image" Target="../media/image3.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24.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1.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10" Type="http://schemas.openxmlformats.org/officeDocument/2006/relationships/image" Target="../media/image34.jpeg"/><Relationship Id="rId4" Type="http://schemas.microsoft.com/office/2007/relationships/hdphoto" Target="../media/hdphoto2.wdp"/><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8.png"/><Relationship Id="rId5" Type="http://schemas.openxmlformats.org/officeDocument/2006/relationships/image" Target="../media/image24.png"/><Relationship Id="rId10" Type="http://schemas.microsoft.com/office/2007/relationships/hdphoto" Target="../media/hdphoto4.wdp"/><Relationship Id="rId4" Type="http://schemas.openxmlformats.org/officeDocument/2006/relationships/image" Target="../media/image3.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36.png"/><Relationship Id="rId2" Type="http://schemas.openxmlformats.org/officeDocument/2006/relationships/notesSlide" Target="../notesSlides/notesSlide13.xml"/><Relationship Id="rId16"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24.png"/><Relationship Id="rId15" Type="http://schemas.microsoft.com/office/2007/relationships/hdphoto" Target="../media/hdphoto5.wdp"/><Relationship Id="rId10" Type="http://schemas.microsoft.com/office/2007/relationships/hdphoto" Target="../media/hdphoto4.wdp"/><Relationship Id="rId4" Type="http://schemas.openxmlformats.org/officeDocument/2006/relationships/image" Target="../media/image3.png"/><Relationship Id="rId9" Type="http://schemas.openxmlformats.org/officeDocument/2006/relationships/image" Target="../media/image26.png"/><Relationship Id="rId1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xmlns=""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xmlns=""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xmlns=""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xmlns=""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xmlns="" id="{2ED74E39-3004-EA47-095A-D77D1F42A02C}"/>
              </a:ext>
            </a:extLst>
          </p:cNvPr>
          <p:cNvSpPr/>
          <p:nvPr/>
        </p:nvSpPr>
        <p:spPr>
          <a:xfrm>
            <a:off x="2602915" y="4900335"/>
            <a:ext cx="6721243" cy="1015432"/>
          </a:xfrm>
          <a:prstGeom prst="rect">
            <a:avLst/>
          </a:prstGeom>
          <a:noFill/>
        </p:spPr>
        <p:txBody>
          <a:bodyPr wrap="none" lIns="91208" tIns="45606" rIns="91208" bIns="45606">
            <a:spAutoFit/>
          </a:bodyPr>
          <a:lstStyle/>
          <a:p>
            <a:pPr algn="ctr">
              <a:defRPr/>
            </a:pPr>
            <a:r>
              <a:rPr lang="en-US" sz="6000" b="1" dirty="0" err="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a:t>
            </a:r>
            <a:r>
              <a:rPr lang="en-US" sz="6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US" sz="6000" b="1" dirty="0" err="1"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a:t>
            </a:r>
            <a:r>
              <a:rPr lang="en-US" sz="6000" b="1" dirty="0"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US" sz="6000" b="1" dirty="0" err="1"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VIỆT</a:t>
            </a:r>
            <a:endParaRPr lang="vi-VN" sz="6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960356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xmlns="" id="{FDAB3ACC-0D2B-4C41-A251-443732A932F8}"/>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xmlns="" id="{83994838-A32F-4C80-8F06-2AE2685F1F5F}"/>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5" name="Picture 4">
            <a:extLst>
              <a:ext uri="{FF2B5EF4-FFF2-40B4-BE49-F238E27FC236}">
                <a16:creationId xmlns:a16="http://schemas.microsoft.com/office/drawing/2014/main" xmlns="" id="{EAC756B3-F26A-4AF4-BEB0-3E35DF8C21D7}"/>
              </a:ext>
            </a:extLst>
          </p:cNvPr>
          <p:cNvPicPr>
            <a:picLocks noChangeAspect="1"/>
          </p:cNvPicPr>
          <p:nvPr/>
        </p:nvPicPr>
        <p:blipFill>
          <a:blip r:embed="rId11"/>
          <a:stretch>
            <a:fillRect/>
          </a:stretch>
        </p:blipFill>
        <p:spPr>
          <a:xfrm>
            <a:off x="2482240" y="3200400"/>
            <a:ext cx="8242478" cy="3657600"/>
          </a:xfrm>
          <a:prstGeom prst="rect">
            <a:avLst/>
          </a:prstGeom>
        </p:spPr>
      </p:pic>
      <p:sp>
        <p:nvSpPr>
          <p:cNvPr id="33" name="TextBox 32">
            <a:extLst>
              <a:ext uri="{FF2B5EF4-FFF2-40B4-BE49-F238E27FC236}">
                <a16:creationId xmlns:a16="http://schemas.microsoft.com/office/drawing/2014/main" xmlns="" id="{7AD0CEE5-6AB4-4016-BB8C-31C65EE6BBA3}"/>
              </a:ext>
            </a:extLst>
          </p:cNvPr>
          <p:cNvSpPr txBox="1"/>
          <p:nvPr/>
        </p:nvSpPr>
        <p:spPr>
          <a:xfrm>
            <a:off x="2581274" y="1763812"/>
            <a:ext cx="7743825" cy="1200329"/>
          </a:xfrm>
          <a:prstGeom prst="rect">
            <a:avLst/>
          </a:prstGeom>
          <a:noFill/>
        </p:spPr>
        <p:txBody>
          <a:bodyPr wrap="square" rtlCol="0">
            <a:spAutoFit/>
          </a:bodyPr>
          <a:lstStyle/>
          <a:p>
            <a:pPr lvl="0" algn="ctr">
              <a:defRPr/>
            </a:pPr>
            <a:r>
              <a:rPr lang="en-US" sz="3600" b="1" dirty="0" err="1">
                <a:solidFill>
                  <a:srgbClr val="AA27DA"/>
                </a:solidFill>
              </a:rPr>
              <a:t>Trao</a:t>
            </a:r>
            <a:r>
              <a:rPr lang="en-US" sz="3600" b="1" dirty="0">
                <a:solidFill>
                  <a:srgbClr val="AA27DA"/>
                </a:solidFill>
              </a:rPr>
              <a:t> </a:t>
            </a:r>
            <a:r>
              <a:rPr lang="en-US" sz="3600" b="1" dirty="0" err="1">
                <a:solidFill>
                  <a:srgbClr val="AA27DA"/>
                </a:solidFill>
              </a:rPr>
              <a:t>đổi</a:t>
            </a:r>
            <a:r>
              <a:rPr lang="en-US" sz="3600" b="1" dirty="0">
                <a:solidFill>
                  <a:srgbClr val="AA27DA"/>
                </a:solidFill>
              </a:rPr>
              <a:t> </a:t>
            </a:r>
            <a:r>
              <a:rPr lang="en-US" sz="3600" b="1" dirty="0" err="1">
                <a:solidFill>
                  <a:srgbClr val="AA27DA"/>
                </a:solidFill>
              </a:rPr>
              <a:t>nhóm</a:t>
            </a:r>
            <a:r>
              <a:rPr lang="en-US" sz="3600" b="1" dirty="0">
                <a:solidFill>
                  <a:srgbClr val="AA27DA"/>
                </a:solidFill>
              </a:rPr>
              <a:t> </a:t>
            </a:r>
            <a:r>
              <a:rPr lang="en-US" sz="3600" b="1" dirty="0" err="1">
                <a:solidFill>
                  <a:srgbClr val="AA27DA"/>
                </a:solidFill>
              </a:rPr>
              <a:t>để</a:t>
            </a:r>
            <a:r>
              <a:rPr lang="en-US" sz="3600" b="1" dirty="0">
                <a:solidFill>
                  <a:srgbClr val="AA27DA"/>
                </a:solidFill>
              </a:rPr>
              <a:t> </a:t>
            </a:r>
            <a:r>
              <a:rPr lang="en-US" sz="3600" b="1" dirty="0" err="1">
                <a:solidFill>
                  <a:srgbClr val="AA27DA"/>
                </a:solidFill>
              </a:rPr>
              <a:t>nêu</a:t>
            </a:r>
            <a:r>
              <a:rPr lang="en-US" sz="3600" b="1" dirty="0">
                <a:solidFill>
                  <a:srgbClr val="AA27DA"/>
                </a:solidFill>
              </a:rPr>
              <a:t> </a:t>
            </a:r>
            <a:r>
              <a:rPr lang="en-US" sz="3600" b="1" dirty="0" err="1">
                <a:solidFill>
                  <a:srgbClr val="AA27DA"/>
                </a:solidFill>
              </a:rPr>
              <a:t>cảm</a:t>
            </a:r>
            <a:r>
              <a:rPr lang="en-US" sz="3600" b="1" dirty="0">
                <a:solidFill>
                  <a:srgbClr val="AA27DA"/>
                </a:solidFill>
              </a:rPr>
              <a:t> </a:t>
            </a:r>
            <a:r>
              <a:rPr lang="en-US" sz="3600" b="1" dirty="0" err="1">
                <a:solidFill>
                  <a:srgbClr val="AA27DA"/>
                </a:solidFill>
              </a:rPr>
              <a:t>xúc</a:t>
            </a:r>
            <a:r>
              <a:rPr lang="en-US" sz="3600" b="1" dirty="0">
                <a:solidFill>
                  <a:srgbClr val="AA27DA"/>
                </a:solidFill>
              </a:rPr>
              <a:t> </a:t>
            </a:r>
            <a:r>
              <a:rPr lang="en-US" sz="3600" b="1" dirty="0" err="1">
                <a:solidFill>
                  <a:srgbClr val="AA27DA"/>
                </a:solidFill>
              </a:rPr>
              <a:t>của</a:t>
            </a:r>
            <a:r>
              <a:rPr lang="en-US" sz="3600" b="1" dirty="0">
                <a:solidFill>
                  <a:srgbClr val="AA27DA"/>
                </a:solidFill>
              </a:rPr>
              <a:t> </a:t>
            </a:r>
            <a:r>
              <a:rPr lang="en-US" sz="3600" b="1" dirty="0" err="1">
                <a:solidFill>
                  <a:srgbClr val="AA27DA"/>
                </a:solidFill>
              </a:rPr>
              <a:t>bản</a:t>
            </a:r>
            <a:r>
              <a:rPr lang="en-US" sz="3600" b="1" dirty="0">
                <a:solidFill>
                  <a:srgbClr val="AA27DA"/>
                </a:solidFill>
              </a:rPr>
              <a:t> </a:t>
            </a:r>
            <a:r>
              <a:rPr lang="en-US" sz="3600" b="1" dirty="0" err="1">
                <a:solidFill>
                  <a:srgbClr val="AA27DA"/>
                </a:solidFill>
              </a:rPr>
              <a:t>thân</a:t>
            </a:r>
            <a:r>
              <a:rPr lang="en-US" sz="3600" b="1" dirty="0">
                <a:solidFill>
                  <a:srgbClr val="AA27DA"/>
                </a:solidFill>
              </a:rPr>
              <a:t> </a:t>
            </a:r>
            <a:r>
              <a:rPr lang="en-US" sz="3600" b="1" dirty="0" err="1">
                <a:solidFill>
                  <a:srgbClr val="AA27DA"/>
                </a:solidFill>
              </a:rPr>
              <a:t>về</a:t>
            </a:r>
            <a:r>
              <a:rPr lang="en-US" sz="3600" b="1" dirty="0">
                <a:solidFill>
                  <a:srgbClr val="AA27DA"/>
                </a:solidFill>
              </a:rPr>
              <a:t> </a:t>
            </a:r>
            <a:r>
              <a:rPr lang="en-US" sz="3600" b="1" dirty="0" err="1">
                <a:solidFill>
                  <a:srgbClr val="AA27DA"/>
                </a:solidFill>
              </a:rPr>
              <a:t>vẻ</a:t>
            </a:r>
            <a:r>
              <a:rPr lang="en-US" sz="3600" b="1" dirty="0">
                <a:solidFill>
                  <a:srgbClr val="AA27DA"/>
                </a:solidFill>
              </a:rPr>
              <a:t> </a:t>
            </a:r>
            <a:r>
              <a:rPr lang="en-US" sz="3600" b="1" dirty="0" err="1">
                <a:solidFill>
                  <a:srgbClr val="AA27DA"/>
                </a:solidFill>
              </a:rPr>
              <a:t>đẹp</a:t>
            </a:r>
            <a:r>
              <a:rPr lang="en-US" sz="3600" b="1" dirty="0">
                <a:solidFill>
                  <a:srgbClr val="AA27DA"/>
                </a:solidFill>
              </a:rPr>
              <a:t> </a:t>
            </a:r>
            <a:r>
              <a:rPr lang="en-US" sz="3600" b="1" dirty="0" err="1">
                <a:solidFill>
                  <a:srgbClr val="AA27DA"/>
                </a:solidFill>
              </a:rPr>
              <a:t>cảnh</a:t>
            </a:r>
            <a:r>
              <a:rPr lang="en-US" sz="3600" b="1" dirty="0">
                <a:solidFill>
                  <a:srgbClr val="AA27DA"/>
                </a:solidFill>
              </a:rPr>
              <a:t> </a:t>
            </a:r>
            <a:r>
              <a:rPr lang="en-US" sz="3600" b="1" dirty="0" err="1">
                <a:solidFill>
                  <a:srgbClr val="AA27DA"/>
                </a:solidFill>
              </a:rPr>
              <a:t>vịnh</a:t>
            </a:r>
            <a:r>
              <a:rPr lang="en-US" sz="3600" b="1" dirty="0">
                <a:solidFill>
                  <a:srgbClr val="AA27DA"/>
                </a:solidFill>
              </a:rPr>
              <a:t> </a:t>
            </a:r>
            <a:r>
              <a:rPr lang="en-US" sz="3600" b="1" dirty="0" err="1">
                <a:solidFill>
                  <a:srgbClr val="AA27DA"/>
                </a:solidFill>
              </a:rPr>
              <a:t>Hạ</a:t>
            </a:r>
            <a:r>
              <a:rPr lang="en-US" sz="3600" b="1" dirty="0">
                <a:solidFill>
                  <a:srgbClr val="AA27DA"/>
                </a:solidFill>
              </a:rPr>
              <a:t> Long</a:t>
            </a:r>
            <a:endParaRPr kumimoji="0" lang="en-US" sz="3600" b="1" i="0" u="none" strike="noStrike" kern="1200" cap="none" spc="0" normalizeH="0" baseline="0" noProof="0" dirty="0">
              <a:ln>
                <a:noFill/>
              </a:ln>
              <a:solidFill>
                <a:srgbClr val="AA27DA"/>
              </a:solidFill>
              <a:effectLst/>
              <a:uLnTx/>
              <a:uFillTx/>
              <a:latin typeface="Calibri" panose="020F0502020204030204"/>
            </a:endParaRPr>
          </a:p>
        </p:txBody>
      </p:sp>
    </p:spTree>
    <p:extLst>
      <p:ext uri="{BB962C8B-B14F-4D97-AF65-F5344CB8AC3E}">
        <p14:creationId xmlns:p14="http://schemas.microsoft.com/office/powerpoint/2010/main" val="2133204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14:presetBounceEnd="5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50000">
                                          <p:cBhvr additive="base">
                                            <p:cTn id="2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xmlns="" id="{FDAB3ACC-0D2B-4C41-A251-443732A932F8}"/>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xmlns="" id="{83994838-A32F-4C80-8F06-2AE2685F1F5F}"/>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xmlns="" id="{F9A5C4AF-E172-4188-93E9-1F282030BFA5}"/>
              </a:ext>
            </a:extLst>
          </p:cNvPr>
          <p:cNvSpPr txBox="1"/>
          <p:nvPr/>
        </p:nvSpPr>
        <p:spPr>
          <a:xfrm>
            <a:off x="3699694" y="4421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Chia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sẻ</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trước</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lớp</a:t>
            </a:r>
            <a:endPar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endParaRPr>
          </a:p>
        </p:txBody>
      </p:sp>
      <p:pic>
        <p:nvPicPr>
          <p:cNvPr id="6" name="Picture 5" descr="A group of cartoon characters&#10;&#10;Description automatically generated with low confidence">
            <a:extLst>
              <a:ext uri="{FF2B5EF4-FFF2-40B4-BE49-F238E27FC236}">
                <a16:creationId xmlns:a16="http://schemas.microsoft.com/office/drawing/2014/main" xmlns=""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xmlns=""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xmlns=""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xmlns="" id="{956B0C73-CE79-4C03-B262-38C7593D8A73}"/>
                </a:ext>
              </a:extLst>
            </p:cNvPr>
            <p:cNvSpPr txBox="1"/>
            <p:nvPr/>
          </p:nvSpPr>
          <p:spPr>
            <a:xfrm flipH="1">
              <a:off x="7412197" y="1795760"/>
              <a:ext cx="25969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Trình</a:t>
              </a:r>
              <a:r>
                <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bày</a:t>
              </a:r>
              <a:endPar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xmlns=""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xmlns=""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xmlns=""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Nhận</a:t>
              </a:r>
              <a:r>
                <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xét</a:t>
              </a:r>
              <a:endPar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1680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2DAFEA4-F087-4DB6-B959-55BFB46A2D1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xmlns="" id="{FDAB3ACC-0D2B-4C41-A251-443732A932F8}"/>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xmlns="" id="{83994838-A32F-4C80-8F06-2AE2685F1F5F}"/>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grpSp>
        <p:nvGrpSpPr>
          <p:cNvPr id="3" name="Group 2">
            <a:extLst>
              <a:ext uri="{FF2B5EF4-FFF2-40B4-BE49-F238E27FC236}">
                <a16:creationId xmlns:a16="http://schemas.microsoft.com/office/drawing/2014/main" xmlns="" id="{D68C49F6-F1F9-B153-7425-D7E3704E8549}"/>
              </a:ext>
            </a:extLst>
          </p:cNvPr>
          <p:cNvGrpSpPr/>
          <p:nvPr/>
        </p:nvGrpSpPr>
        <p:grpSpPr>
          <a:xfrm>
            <a:off x="732150" y="1876425"/>
            <a:ext cx="10727700" cy="3898696"/>
            <a:chOff x="1383341" y="1290771"/>
            <a:chExt cx="9720000" cy="4326866"/>
          </a:xfrm>
        </p:grpSpPr>
        <p:sp>
          <p:nvSpPr>
            <p:cNvPr id="5" name="Rectangle: Rounded Corners 4">
              <a:extLst>
                <a:ext uri="{FF2B5EF4-FFF2-40B4-BE49-F238E27FC236}">
                  <a16:creationId xmlns:a16="http://schemas.microsoft.com/office/drawing/2014/main" xmlns="" id="{B6A289FF-D4DD-1061-C0C3-8C6176FAB817}"/>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xmln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C820AD52-37D3-0FBC-B630-D8053571C5A2}"/>
                </a:ext>
              </a:extLst>
            </p:cNvPr>
            <p:cNvSpPr txBox="1"/>
            <p:nvPr/>
          </p:nvSpPr>
          <p:spPr>
            <a:xfrm>
              <a:off x="1496828" y="1518703"/>
              <a:ext cx="9493026" cy="40989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smtClean="0">
                  <a:ln>
                    <a:noFill/>
                  </a:ln>
                  <a:solidFill>
                    <a:srgbClr val="222222"/>
                  </a:solidFill>
                  <a:effectLst/>
                  <a:uLnTx/>
                  <a:uFillTx/>
                  <a:latin typeface="Calibri" panose="020F0502020204030204" pitchFamily="34" charset="0"/>
                  <a:cs typeface="Calibri" panose="020F0502020204030204" pitchFamily="34" charset="0"/>
                </a:rPr>
                <a:t>	</a:t>
              </a:r>
              <a:r>
                <a:rPr kumimoji="0" lang="vi-VN" sz="2600" b="0" i="0" u="none" strike="noStrike" kern="1200" cap="none" spc="0" normalizeH="0" baseline="0" noProof="0" dirty="0" smtClean="0">
                  <a:ln>
                    <a:noFill/>
                  </a:ln>
                  <a:solidFill>
                    <a:srgbClr val="222222"/>
                  </a:solidFill>
                  <a:effectLst/>
                  <a:uLnTx/>
                  <a:uFillTx/>
                  <a:latin typeface="Calibri" panose="020F0502020204030204" pitchFamily="34" charset="0"/>
                  <a:cs typeface="Calibri" panose="020F0502020204030204" pitchFamily="34" charset="0"/>
                </a:rPr>
                <a:t>Vịnh </a:t>
              </a:r>
              <a:r>
                <a:rPr kumimoji="0" lang="vi-VN" sz="26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Hạ Long là một trong những thắng cảnh nổi tiếng của nước ta. Vẻ đẹp của Hạ Long trước hết là sự kì vĩ của thiên nhiên. Trên một diện tích hẹp có hàng nghìn hòn đảo nhấp nhô như rồng chầu phượng múa. Mặt vịnh Hạ Long lúc tỏa mênh mông, lúc thu hẹp thành ao, thành vũng, lúc uốn quanh chân đảo như dải lụa xanh. Bốn mùa Hạ Long phủ trên mình một màu xanh đằm thắm: xanh biếc của biển, xanh lam của núi, xanh lục của trời. Hạ Long đã hai lần được công nhận là di sản thiên nhiên thế giới. Núi non, sông nước tươi đẹp của Hạ Long là một bộ phận tươi đẹp của non sông Việt Nam. Một lần đến thăm Hạ Long, sẽ muốn quay lại thăm nhiều lần nữa.</a:t>
              </a:r>
            </a:p>
          </p:txBody>
        </p:sp>
      </p:grpSp>
      <p:pic>
        <p:nvPicPr>
          <p:cNvPr id="9" name="Picture 8">
            <a:extLst>
              <a:ext uri="{FF2B5EF4-FFF2-40B4-BE49-F238E27FC236}">
                <a16:creationId xmlns:a16="http://schemas.microsoft.com/office/drawing/2014/main" xmlns="" id="{153F797C-24F2-D669-5E7A-6B9FE83C60D3}"/>
              </a:ext>
            </a:extLst>
          </p:cNvPr>
          <p:cNvPicPr>
            <a:picLocks noChangeAspect="1"/>
          </p:cNvPicPr>
          <p:nvPr/>
        </p:nvPicPr>
        <p:blipFill>
          <a:blip r:embed="rId10"/>
          <a:stretch>
            <a:fillRect/>
          </a:stretch>
        </p:blipFill>
        <p:spPr>
          <a:xfrm>
            <a:off x="3332358" y="681558"/>
            <a:ext cx="5736833" cy="1170533"/>
          </a:xfrm>
          <a:prstGeom prst="rect">
            <a:avLst/>
          </a:prstGeom>
        </p:spPr>
      </p:pic>
    </p:spTree>
    <p:extLst>
      <p:ext uri="{BB962C8B-B14F-4D97-AF65-F5344CB8AC3E}">
        <p14:creationId xmlns:p14="http://schemas.microsoft.com/office/powerpoint/2010/main" val="66704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5"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xmlns=""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xmlns="" id="{5F1144C3-A032-4578-B28E-BDCAE4D62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xmlns="" id="{7583B2CA-B7E3-414C-B220-0D744652F538}"/>
              </a:ext>
            </a:extLst>
          </p:cNvPr>
          <p:cNvSpPr txBox="1"/>
          <p:nvPr/>
        </p:nvSpPr>
        <p:spPr>
          <a:xfrm>
            <a:off x="4562475" y="2266741"/>
            <a:ext cx="59626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văn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endParaRPr>
          </a:p>
        </p:txBody>
      </p:sp>
      <p:pic>
        <p:nvPicPr>
          <p:cNvPr id="22" name="图片 21">
            <a:extLst>
              <a:ext uri="{FF2B5EF4-FFF2-40B4-BE49-F238E27FC236}">
                <a16:creationId xmlns:a16="http://schemas.microsoft.com/office/drawing/2014/main" xmlns=""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xmlns="" id="{FF81BBDE-DAF3-4D68-AA59-363851466A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240030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B365CEA-1205-4ADF-AF8C-16B76A729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A picture containing text, plant&#10;&#10;Description automatically generated">
            <a:extLst>
              <a:ext uri="{FF2B5EF4-FFF2-40B4-BE49-F238E27FC236}">
                <a16:creationId xmlns:a16="http://schemas.microsoft.com/office/drawing/2014/main" xmlns="" id="{9F9CD225-F782-4DFE-B45C-1B5B5D652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831650"/>
            <a:ext cx="5029200" cy="5029200"/>
          </a:xfrm>
          <a:prstGeom prst="rect">
            <a:avLst/>
          </a:prstGeom>
        </p:spPr>
      </p:pic>
      <p:pic>
        <p:nvPicPr>
          <p:cNvPr id="5" name="图片 4">
            <a:extLst>
              <a:ext uri="{FF2B5EF4-FFF2-40B4-BE49-F238E27FC236}">
                <a16:creationId xmlns:a16="http://schemas.microsoft.com/office/drawing/2014/main" xmlns="" id="{FFDBB3AE-D94C-4A29-B0B6-31DC501F64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xmlns="" id="{D2500517-08B9-4457-9BFB-28C473CC0A30}"/>
              </a:ext>
            </a:extLst>
          </p:cNvPr>
          <p:cNvSpPr txBox="1"/>
          <p:nvPr/>
        </p:nvSpPr>
        <p:spPr>
          <a:xfrm>
            <a:off x="914400" y="1674694"/>
            <a:ext cx="10267950" cy="1446550"/>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ctr">
              <a:defRPr/>
            </a:pPr>
            <a:r>
              <a:rPr lang="en-US" sz="4400" dirty="0">
                <a:solidFill>
                  <a:prstClr val="black"/>
                </a:solidFill>
                <a:effectLst/>
                <a:latin typeface="Calibri" panose="020F0502020204030204" pitchFamily="34" charset="0"/>
                <a:cs typeface="Calibri" panose="020F0502020204030204" pitchFamily="34" charset="0"/>
              </a:rPr>
              <a:t>2. </a:t>
            </a:r>
            <a:r>
              <a:rPr lang="vi-VN" sz="4400" dirty="0">
                <a:solidFill>
                  <a:prstClr val="black"/>
                </a:solidFill>
                <a:effectLst/>
                <a:latin typeface="Calibri" panose="020F0502020204030204" pitchFamily="34" charset="0"/>
                <a:cs typeface="Calibri" panose="020F0502020204030204" pitchFamily="34" charset="0"/>
              </a:rPr>
              <a:t>Viết một đoạn văn nêu tình cảm, cảm xúc của em về một cảnh đẹp của đất nước</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义启春暖花开" panose="02010601030101010101" pitchFamily="2" charset="-122"/>
              <a:cs typeface="Calibri" panose="020F0502020204030204" pitchFamily="34" charset="0"/>
            </a:endParaRPr>
          </a:p>
        </p:txBody>
      </p:sp>
      <p:pic>
        <p:nvPicPr>
          <p:cNvPr id="26" name="Picture 25" descr="A group of cartoon characters&#10;&#10;Description automatically generated with low confidence">
            <a:extLst>
              <a:ext uri="{FF2B5EF4-FFF2-40B4-BE49-F238E27FC236}">
                <a16:creationId xmlns:a16="http://schemas.microsoft.com/office/drawing/2014/main" xmlns="" id="{0A6D6415-D1B6-43D2-A442-2CE17B1DB2D0}"/>
              </a:ext>
            </a:extLst>
          </p:cNvPr>
          <p:cNvPicPr>
            <a:picLocks noChangeAspect="1"/>
          </p:cNvPicPr>
          <p:nvPr/>
        </p:nvPicPr>
        <p:blipFill rotWithShape="1">
          <a:blip r:embed="rId7">
            <a:extLst>
              <a:ext uri="{28A0092B-C50C-407E-A947-70E740481C1C}">
                <a14:useLocalDpi xmlns:a14="http://schemas.microsoft.com/office/drawing/2010/main" val="0"/>
              </a:ext>
            </a:extLst>
          </a:blip>
          <a:srcRect l="-8" t="60075" r="81026" b="101"/>
          <a:stretch/>
        </p:blipFill>
        <p:spPr>
          <a:xfrm>
            <a:off x="8906022" y="2919522"/>
            <a:ext cx="2549287" cy="3566160"/>
          </a:xfrm>
          <a:prstGeom prst="rect">
            <a:avLst/>
          </a:prstGeom>
        </p:spPr>
      </p:pic>
    </p:spTree>
    <p:extLst>
      <p:ext uri="{BB962C8B-B14F-4D97-AF65-F5344CB8AC3E}">
        <p14:creationId xmlns:p14="http://schemas.microsoft.com/office/powerpoint/2010/main" val="1747539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14:presetBounceEnd="50000">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14:bounceEnd="50000">
                                          <p:cBhvr additive="base">
                                            <p:cTn id="18"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xmlns="" id="{399BAD31-E68C-46A8-B240-9932AEF95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7">
            <a:extLst>
              <a:ext uri="{FF2B5EF4-FFF2-40B4-BE49-F238E27FC236}">
                <a16:creationId xmlns:a16="http://schemas.microsoft.com/office/drawing/2014/main" xmlns="" id="{088DBF1C-3F0E-4E90-B87E-8611E09376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267075" cy="1089947"/>
          </a:xfrm>
          <a:prstGeom prst="rect">
            <a:avLst/>
          </a:prstGeom>
        </p:spPr>
      </p:pic>
      <p:pic>
        <p:nvPicPr>
          <p:cNvPr id="23" name="图片 19">
            <a:extLst>
              <a:ext uri="{FF2B5EF4-FFF2-40B4-BE49-F238E27FC236}">
                <a16:creationId xmlns:a16="http://schemas.microsoft.com/office/drawing/2014/main" xmlns="" id="{9D9D9BF9-0770-4198-A5B7-A2F088B32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6" name="图片 21">
            <a:extLst>
              <a:ext uri="{FF2B5EF4-FFF2-40B4-BE49-F238E27FC236}">
                <a16:creationId xmlns:a16="http://schemas.microsoft.com/office/drawing/2014/main" xmlns="" id="{8B98A05D-97C4-4259-9DCC-727C131F1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sp>
        <p:nvSpPr>
          <p:cNvPr id="25" name="Rectangle: Rounded Corners 24">
            <a:extLst>
              <a:ext uri="{FF2B5EF4-FFF2-40B4-BE49-F238E27FC236}">
                <a16:creationId xmlns:a16="http://schemas.microsoft.com/office/drawing/2014/main" xmlns="" id="{A7456938-CE55-E760-2617-5F5E581A3F26}"/>
              </a:ext>
            </a:extLst>
          </p:cNvPr>
          <p:cNvSpPr/>
          <p:nvPr/>
        </p:nvSpPr>
        <p:spPr>
          <a:xfrm>
            <a:off x="3962401" y="542925"/>
            <a:ext cx="4572000" cy="18097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Đoạn</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nêu</a:t>
            </a:r>
            <a:r>
              <a:rPr lang="en-US" sz="3200" b="1" dirty="0">
                <a:solidFill>
                  <a:srgbClr val="002060"/>
                </a:solidFill>
              </a:rPr>
              <a:t> </a:t>
            </a:r>
            <a:r>
              <a:rPr lang="en-US" sz="3200" b="1" dirty="0" err="1">
                <a:solidFill>
                  <a:srgbClr val="002060"/>
                </a:solidFill>
              </a:rPr>
              <a:t>tình</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xúc</a:t>
            </a:r>
            <a:r>
              <a:rPr lang="en-US" sz="3200" b="1" dirty="0">
                <a:solidFill>
                  <a:srgbClr val="002060"/>
                </a:solidFill>
              </a:rPr>
              <a:t> </a:t>
            </a:r>
            <a:r>
              <a:rPr lang="en-US" sz="3200" b="1" dirty="0" err="1">
                <a:solidFill>
                  <a:srgbClr val="002060"/>
                </a:solidFill>
              </a:rPr>
              <a:t>về</a:t>
            </a:r>
            <a:r>
              <a:rPr lang="en-US" sz="3200" b="1" dirty="0">
                <a:solidFill>
                  <a:srgbClr val="002060"/>
                </a:solidFill>
              </a:rPr>
              <a:t> </a:t>
            </a:r>
            <a:r>
              <a:rPr lang="en-US" sz="3200" b="1" dirty="0" err="1">
                <a:solidFill>
                  <a:srgbClr val="002060"/>
                </a:solidFill>
              </a:rPr>
              <a:t>một</a:t>
            </a:r>
            <a:r>
              <a:rPr lang="en-US" sz="3200" b="1" dirty="0">
                <a:solidFill>
                  <a:srgbClr val="002060"/>
                </a:solidFill>
              </a:rPr>
              <a:t>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đẹp</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đất</a:t>
            </a:r>
            <a:r>
              <a:rPr lang="en-US" sz="3200" b="1" dirty="0">
                <a:solidFill>
                  <a:srgbClr val="002060"/>
                </a:solidFill>
              </a:rPr>
              <a:t> </a:t>
            </a:r>
            <a:r>
              <a:rPr lang="en-US" sz="3200" b="1" dirty="0" err="1">
                <a:solidFill>
                  <a:srgbClr val="002060"/>
                </a:solidFill>
              </a:rPr>
              <a:t>nước</a:t>
            </a:r>
            <a:endParaRPr lang="en-US" sz="3200" b="1" dirty="0">
              <a:solidFill>
                <a:srgbClr val="002060"/>
              </a:solidFill>
            </a:endParaRPr>
          </a:p>
        </p:txBody>
      </p:sp>
      <p:cxnSp>
        <p:nvCxnSpPr>
          <p:cNvPr id="28" name="Straight Arrow Connector 27">
            <a:extLst>
              <a:ext uri="{FF2B5EF4-FFF2-40B4-BE49-F238E27FC236}">
                <a16:creationId xmlns:a16="http://schemas.microsoft.com/office/drawing/2014/main" xmlns="" id="{530BC74C-C184-33C4-802F-72909ACB2E7F}"/>
              </a:ext>
            </a:extLst>
          </p:cNvPr>
          <p:cNvCxnSpPr/>
          <p:nvPr/>
        </p:nvCxnSpPr>
        <p:spPr>
          <a:xfrm flipH="1">
            <a:off x="3295650" y="2390775"/>
            <a:ext cx="2924175" cy="3619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xmlns="" id="{45B057D5-3A39-9FE2-D0D9-B93A48BB0ED1}"/>
              </a:ext>
            </a:extLst>
          </p:cNvPr>
          <p:cNvSpPr/>
          <p:nvPr/>
        </p:nvSpPr>
        <p:spPr>
          <a:xfrm>
            <a:off x="1476377" y="2790825"/>
            <a:ext cx="2581274"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 </a:t>
            </a:r>
            <a:r>
              <a:rPr lang="en-US" sz="3200" dirty="0" err="1">
                <a:solidFill>
                  <a:srgbClr val="002060"/>
                </a:solidFill>
              </a:rPr>
              <a:t>Giới</a:t>
            </a:r>
            <a:r>
              <a:rPr lang="en-US" sz="3200" dirty="0">
                <a:solidFill>
                  <a:srgbClr val="002060"/>
                </a:solidFill>
              </a:rPr>
              <a:t> </a:t>
            </a:r>
            <a:r>
              <a:rPr lang="en-US" sz="3200" dirty="0" err="1">
                <a:solidFill>
                  <a:srgbClr val="002060"/>
                </a:solidFill>
              </a:rPr>
              <a:t>thiệu</a:t>
            </a:r>
            <a:r>
              <a:rPr lang="en-US" sz="3200" dirty="0">
                <a:solidFill>
                  <a:srgbClr val="002060"/>
                </a:solidFill>
              </a:rPr>
              <a:t> bao </a:t>
            </a:r>
            <a:r>
              <a:rPr lang="en-US" sz="3200" dirty="0" err="1">
                <a:solidFill>
                  <a:srgbClr val="002060"/>
                </a:solidFill>
              </a:rPr>
              <a:t>quát</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cxnSp>
        <p:nvCxnSpPr>
          <p:cNvPr id="32" name="Straight Arrow Connector 31">
            <a:extLst>
              <a:ext uri="{FF2B5EF4-FFF2-40B4-BE49-F238E27FC236}">
                <a16:creationId xmlns:a16="http://schemas.microsoft.com/office/drawing/2014/main" xmlns="" id="{5B3BADE5-705B-1D24-F766-C45222E084AD}"/>
              </a:ext>
            </a:extLst>
          </p:cNvPr>
          <p:cNvCxnSpPr>
            <a:cxnSpLocks/>
          </p:cNvCxnSpPr>
          <p:nvPr/>
        </p:nvCxnSpPr>
        <p:spPr>
          <a:xfrm>
            <a:off x="6248400" y="2362200"/>
            <a:ext cx="0" cy="58102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xmlns="" id="{94942704-88F7-4824-6EAC-15BAC04F522B}"/>
              </a:ext>
            </a:extLst>
          </p:cNvPr>
          <p:cNvSpPr/>
          <p:nvPr/>
        </p:nvSpPr>
        <p:spPr>
          <a:xfrm>
            <a:off x="5181600" y="2924175"/>
            <a:ext cx="2314576"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b. </a:t>
            </a:r>
            <a:r>
              <a:rPr lang="en-US" sz="3200" dirty="0" err="1">
                <a:solidFill>
                  <a:srgbClr val="002060"/>
                </a:solidFill>
              </a:rPr>
              <a:t>Nêu</a:t>
            </a:r>
            <a:r>
              <a:rPr lang="en-US" sz="3200" dirty="0">
                <a:solidFill>
                  <a:srgbClr val="002060"/>
                </a:solidFill>
              </a:rPr>
              <a:t> </a:t>
            </a: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a:t>
            </a:r>
            <a:r>
              <a:rPr lang="en-US" sz="3200" dirty="0" err="1">
                <a:solidFill>
                  <a:srgbClr val="002060"/>
                </a:solidFill>
              </a:rPr>
              <a:t>nổi</a:t>
            </a:r>
            <a:r>
              <a:rPr lang="en-US" sz="3200" dirty="0">
                <a:solidFill>
                  <a:srgbClr val="002060"/>
                </a:solidFill>
              </a:rPr>
              <a:t> </a:t>
            </a:r>
            <a:r>
              <a:rPr lang="en-US" sz="3200" dirty="0" err="1">
                <a:solidFill>
                  <a:srgbClr val="002060"/>
                </a:solidFill>
              </a:rPr>
              <a:t>bật</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cxnSp>
        <p:nvCxnSpPr>
          <p:cNvPr id="41" name="Straight Arrow Connector 40">
            <a:extLst>
              <a:ext uri="{FF2B5EF4-FFF2-40B4-BE49-F238E27FC236}">
                <a16:creationId xmlns:a16="http://schemas.microsoft.com/office/drawing/2014/main" xmlns="" id="{F361EF2F-11D5-FD4C-513E-E02E048360A4}"/>
              </a:ext>
            </a:extLst>
          </p:cNvPr>
          <p:cNvCxnSpPr>
            <a:cxnSpLocks/>
          </p:cNvCxnSpPr>
          <p:nvPr/>
        </p:nvCxnSpPr>
        <p:spPr>
          <a:xfrm>
            <a:off x="6257925" y="2381250"/>
            <a:ext cx="3228975" cy="4381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xmlns="" id="{3BD453ED-6CC0-6CF1-AC4A-C68519B5C320}"/>
              </a:ext>
            </a:extLst>
          </p:cNvPr>
          <p:cNvSpPr/>
          <p:nvPr/>
        </p:nvSpPr>
        <p:spPr>
          <a:xfrm>
            <a:off x="8210550" y="2838449"/>
            <a:ext cx="2543176" cy="2352675"/>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c. </a:t>
            </a:r>
            <a:r>
              <a:rPr lang="en-US" sz="3200" dirty="0" err="1">
                <a:solidFill>
                  <a:srgbClr val="002060"/>
                </a:solidFill>
              </a:rPr>
              <a:t>Nêu</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nghĩ</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em</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spTree>
    <p:extLst>
      <p:ext uri="{BB962C8B-B14F-4D97-AF65-F5344CB8AC3E}">
        <p14:creationId xmlns:p14="http://schemas.microsoft.com/office/powerpoint/2010/main" val="2454160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righ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righ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40"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xmlns="" id="{C91FE892-BC83-4352-B2EA-1D7206308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图片 7">
            <a:extLst>
              <a:ext uri="{FF2B5EF4-FFF2-40B4-BE49-F238E27FC236}">
                <a16:creationId xmlns:a16="http://schemas.microsoft.com/office/drawing/2014/main" xmlns="" id="{4A9517F7-ACD3-4426-89BD-BF8C3DCD6AF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21" name="图片 37">
            <a:extLst>
              <a:ext uri="{FF2B5EF4-FFF2-40B4-BE49-F238E27FC236}">
                <a16:creationId xmlns:a16="http://schemas.microsoft.com/office/drawing/2014/main" xmlns="" id="{7CB79996-22BF-4350-8B3C-4A05F5F0E9B1}"/>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22" name="图片 13">
            <a:extLst>
              <a:ext uri="{FF2B5EF4-FFF2-40B4-BE49-F238E27FC236}">
                <a16:creationId xmlns:a16="http://schemas.microsoft.com/office/drawing/2014/main" xmlns="" id="{F162D621-ABD2-4465-9B18-CBD9CBBED363}"/>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3" name="图片 20">
            <a:extLst>
              <a:ext uri="{FF2B5EF4-FFF2-40B4-BE49-F238E27FC236}">
                <a16:creationId xmlns:a16="http://schemas.microsoft.com/office/drawing/2014/main" xmlns="" id="{25C83EC4-5950-4DB9-A38E-D78C52E360DD}"/>
              </a:ext>
            </a:extLst>
          </p:cNvPr>
          <p:cNvPicPr>
            <a:picLocks noChangeAspect="1"/>
          </p:cNvPicPr>
          <p:nvPr/>
        </p:nvPicPr>
        <p:blipFill rotWithShape="1">
          <a:blip r:embed="rId9">
            <a:extLst>
              <a:ext uri="{28A0092B-C50C-407E-A947-70E740481C1C}">
                <a14:useLocalDpi xmlns:a14="http://schemas.microsoft.com/office/drawing/2010/main" val="0"/>
              </a:ext>
            </a:extLst>
          </a:blip>
          <a:srcRect l="79109" t="32510" r="3721" b="39496"/>
          <a:stretch/>
        </p:blipFill>
        <p:spPr>
          <a:xfrm>
            <a:off x="-268137" y="-14998"/>
            <a:ext cx="3060798" cy="1789497"/>
          </a:xfrm>
          <a:prstGeom prst="rect">
            <a:avLst/>
          </a:prstGeom>
        </p:spPr>
      </p:pic>
      <p:sp>
        <p:nvSpPr>
          <p:cNvPr id="6" name="Rectangle 5">
            <a:extLst>
              <a:ext uri="{FF2B5EF4-FFF2-40B4-BE49-F238E27FC236}">
                <a16:creationId xmlns:a16="http://schemas.microsoft.com/office/drawing/2014/main" xmlns="" id="{CC1F20EB-6B3E-46F8-A0CE-594A90163275}"/>
              </a:ext>
            </a:extLst>
          </p:cNvPr>
          <p:cNvSpPr/>
          <p:nvPr/>
        </p:nvSpPr>
        <p:spPr>
          <a:xfrm>
            <a:off x="3674556" y="1587893"/>
            <a:ext cx="5031294" cy="725945"/>
          </a:xfrm>
          <a:prstGeom prst="rect">
            <a:avLst/>
          </a:prstGeom>
        </p:spPr>
        <p:txBody>
          <a:bodyPr wrap="square" lIns="91226" tIns="45613" rIns="91226" bIns="45613">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7" name="Rounded Rectangle 13">
            <a:extLst>
              <a:ext uri="{FF2B5EF4-FFF2-40B4-BE49-F238E27FC236}">
                <a16:creationId xmlns:a16="http://schemas.microsoft.com/office/drawing/2014/main" xmlns="" id="{CD37DC26-246C-44E2-95F7-E44872D6C542}"/>
              </a:ext>
            </a:extLst>
          </p:cNvPr>
          <p:cNvSpPr/>
          <p:nvPr/>
        </p:nvSpPr>
        <p:spPr>
          <a:xfrm>
            <a:off x="2001101" y="2784757"/>
            <a:ext cx="7262414"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Rectangle 7">
            <a:extLst>
              <a:ext uri="{FF2B5EF4-FFF2-40B4-BE49-F238E27FC236}">
                <a16:creationId xmlns:a16="http://schemas.microsoft.com/office/drawing/2014/main" xmlns="" id="{31832F11-F2A7-44EF-9403-A46A97267A4C}"/>
              </a:ext>
            </a:extLst>
          </p:cNvPr>
          <p:cNvSpPr/>
          <p:nvPr/>
        </p:nvSpPr>
        <p:spPr>
          <a:xfrm>
            <a:off x="2527831" y="2848943"/>
            <a:ext cx="6866892" cy="535828"/>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Viết đoạn văn từ 6 -8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câu</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nội dung.</a:t>
            </a:r>
          </a:p>
        </p:txBody>
      </p:sp>
      <p:sp>
        <p:nvSpPr>
          <p:cNvPr id="9" name="Oval 8">
            <a:extLst>
              <a:ext uri="{FF2B5EF4-FFF2-40B4-BE49-F238E27FC236}">
                <a16:creationId xmlns:a16="http://schemas.microsoft.com/office/drawing/2014/main" xmlns="" id="{1FC05AE0-4643-44C2-8DBC-C61EFD353240}"/>
              </a:ext>
            </a:extLst>
          </p:cNvPr>
          <p:cNvSpPr/>
          <p:nvPr/>
        </p:nvSpPr>
        <p:spPr>
          <a:xfrm>
            <a:off x="2077273" y="2907322"/>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0" name="Rounded Rectangle 9">
            <a:extLst>
              <a:ext uri="{FF2B5EF4-FFF2-40B4-BE49-F238E27FC236}">
                <a16:creationId xmlns:a16="http://schemas.microsoft.com/office/drawing/2014/main" xmlns="" id="{3FED4349-38C8-4EF3-8E5C-388B66802EF5}"/>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xmlns="" id="{B953C735-CCA5-4BA3-B73F-0A38E9F3C0A7}"/>
              </a:ext>
            </a:extLst>
          </p:cNvPr>
          <p:cNvSpPr/>
          <p:nvPr/>
        </p:nvSpPr>
        <p:spPr>
          <a:xfrm>
            <a:off x="2423576" y="3706634"/>
            <a:ext cx="6829368" cy="574685"/>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Ngắt câu hợp lí, diễn đạt lưu loát.</a:t>
            </a:r>
          </a:p>
        </p:txBody>
      </p:sp>
      <p:sp>
        <p:nvSpPr>
          <p:cNvPr id="12" name="Oval 11">
            <a:extLst>
              <a:ext uri="{FF2B5EF4-FFF2-40B4-BE49-F238E27FC236}">
                <a16:creationId xmlns:a16="http://schemas.microsoft.com/office/drawing/2014/main" xmlns="" id="{CF8CDABA-4386-4CD2-B5D7-E68B9D0B1C41}"/>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3" name="Rounded Rectangle 12">
            <a:extLst>
              <a:ext uri="{FF2B5EF4-FFF2-40B4-BE49-F238E27FC236}">
                <a16:creationId xmlns:a16="http://schemas.microsoft.com/office/drawing/2014/main" xmlns="" id="{9F9EC15C-F8D8-4800-ADA2-852735B60CC8}"/>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xmlns="" id="{26E915CD-56E9-4C65-B768-CB3E0A08D4C7}"/>
              </a:ext>
            </a:extLst>
          </p:cNvPr>
          <p:cNvSpPr/>
          <p:nvPr/>
        </p:nvSpPr>
        <p:spPr>
          <a:xfrm>
            <a:off x="2667001" y="4582372"/>
            <a:ext cx="6476999" cy="523004"/>
          </a:xfrm>
          <a:prstGeom prst="rect">
            <a:avLst/>
          </a:prstGeom>
        </p:spPr>
        <p:txBody>
          <a:bodyPr wrap="square" lIns="91226" tIns="45613" rIns="91226" bIns="45613">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rPr>
              <a:t>Bài viết sạch, không mắc lỗi.</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endParaRPr>
          </a:p>
        </p:txBody>
      </p:sp>
      <p:sp>
        <p:nvSpPr>
          <p:cNvPr id="15" name="Oval 14">
            <a:extLst>
              <a:ext uri="{FF2B5EF4-FFF2-40B4-BE49-F238E27FC236}">
                <a16:creationId xmlns:a16="http://schemas.microsoft.com/office/drawing/2014/main" xmlns="" id="{0AA35FF1-CA07-40F8-B018-25E861538B55}"/>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16" name="Picture 2" descr="Star Cartoon Images, Stock Photos &amp;amp; Vectors | Shutterstock">
            <a:extLst>
              <a:ext uri="{FF2B5EF4-FFF2-40B4-BE49-F238E27FC236}">
                <a16:creationId xmlns:a16="http://schemas.microsoft.com/office/drawing/2014/main" xmlns="" id="{A2B4F7AF-FB92-44B3-9DD7-0703403219B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52944" y="274685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xmlns="" id="{300A96FE-4BC6-4717-8D0D-A869317D8DF1}"/>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xmlns="" id="{C328C2AF-2BE7-4408-95B3-1EC89EA418B4}"/>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235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par>
                                <p:cTn id="51" presetID="22" presetClass="entr" presetSubtype="2" fill="hold" nodeType="withEffect">
                                  <p:stCondLst>
                                    <p:cond delay="25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animBg="1"/>
      <p:bldP spid="11" grpId="0"/>
      <p:bldP spid="12" grpId="0" animBg="1"/>
      <p:bldP spid="13" grpId="0" animBg="1"/>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xmlns="" id="{FDAB3ACC-0D2B-4C41-A251-443732A932F8}"/>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xmlns="" id="{83994838-A32F-4C80-8F06-2AE2685F1F5F}"/>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xmlns="" id="{F9A5C4AF-E172-4188-93E9-1F282030BFA5}"/>
              </a:ext>
            </a:extLst>
          </p:cNvPr>
          <p:cNvSpPr txBox="1"/>
          <p:nvPr/>
        </p:nvSpPr>
        <p:spPr>
          <a:xfrm>
            <a:off x="3518719" y="992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ea typeface="+mn-ea"/>
                <a:cs typeface="+mn-cs"/>
              </a:rPr>
              <a:t>Chia </a:t>
            </a:r>
            <a:r>
              <a:rPr kumimoji="0" lang="en-US" sz="4400" b="1" i="0" u="none" strike="noStrike" kern="1200" cap="none" spc="0" normalizeH="0" baseline="0" noProof="0" dirty="0" err="1">
                <a:ln>
                  <a:noFill/>
                </a:ln>
                <a:solidFill>
                  <a:srgbClr val="FA4353"/>
                </a:solidFill>
                <a:effectLst/>
                <a:uLnTx/>
                <a:uFillTx/>
                <a:ea typeface="+mn-ea"/>
                <a:cs typeface="+mn-cs"/>
              </a:rPr>
              <a:t>sẻ</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trước</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lớp</a:t>
            </a:r>
            <a:endParaRPr kumimoji="0" lang="en-US" sz="4400" b="1" i="0" u="none" strike="noStrike" kern="1200" cap="none" spc="0" normalizeH="0" baseline="0" noProof="0" dirty="0">
              <a:ln>
                <a:noFill/>
              </a:ln>
              <a:solidFill>
                <a:srgbClr val="FA4353"/>
              </a:solidFill>
              <a:effectLst/>
              <a:uLnTx/>
              <a:uFillTx/>
              <a:ea typeface="+mn-ea"/>
              <a:cs typeface="+mn-cs"/>
            </a:endParaRPr>
          </a:p>
        </p:txBody>
      </p:sp>
      <p:pic>
        <p:nvPicPr>
          <p:cNvPr id="6" name="Picture 5" descr="A group of cartoon characters&#10;&#10;Description automatically generated with low confidence">
            <a:extLst>
              <a:ext uri="{FF2B5EF4-FFF2-40B4-BE49-F238E27FC236}">
                <a16:creationId xmlns:a16="http://schemas.microsoft.com/office/drawing/2014/main" xmlns=""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xmlns=""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xmlns=""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xmlns="" id="{956B0C73-CE79-4C03-B262-38C7593D8A73}"/>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ea typeface="+mn-ea"/>
                  <a:cs typeface="+mn-cs"/>
                </a:rPr>
                <a:t>Trình</a:t>
              </a:r>
              <a:r>
                <a:rPr kumimoji="0" lang="en-US" sz="4400" b="1" i="0" u="none" strike="noStrike" kern="1200" cap="none" spc="0" normalizeH="0" baseline="0" noProof="0" dirty="0">
                  <a:ln>
                    <a:noFill/>
                  </a:ln>
                  <a:solidFill>
                    <a:srgbClr val="FF5823"/>
                  </a:solidFill>
                  <a:effectLst/>
                  <a:uLnTx/>
                  <a:uFillTx/>
                  <a:ea typeface="+mn-ea"/>
                  <a:cs typeface="+mn-cs"/>
                </a:rPr>
                <a:t> </a:t>
              </a:r>
              <a:r>
                <a:rPr kumimoji="0" lang="en-US" sz="4400" b="1" i="0" u="none" strike="noStrike" kern="1200" cap="none" spc="0" normalizeH="0" baseline="0" noProof="0" dirty="0" err="1">
                  <a:ln>
                    <a:noFill/>
                  </a:ln>
                  <a:solidFill>
                    <a:srgbClr val="FF5823"/>
                  </a:solidFill>
                  <a:effectLst/>
                  <a:uLnTx/>
                  <a:uFillTx/>
                  <a:ea typeface="+mn-ea"/>
                  <a:cs typeface="+mn-cs"/>
                </a:rPr>
                <a:t>bày</a:t>
              </a:r>
              <a:endParaRPr kumimoji="0" lang="en-US" sz="4400" b="1" i="0" u="none" strike="noStrike" kern="1200" cap="none" spc="0" normalizeH="0" baseline="0" noProof="0" dirty="0">
                <a:ln>
                  <a:noFill/>
                </a:ln>
                <a:solidFill>
                  <a:srgbClr val="FF5823"/>
                </a:solidFill>
                <a:effectLst/>
                <a:uLnTx/>
                <a:uFillTx/>
                <a:ea typeface="+mn-ea"/>
                <a:cs typeface="+mn-cs"/>
              </a:endParaRPr>
            </a:p>
          </p:txBody>
        </p:sp>
      </p:grpSp>
      <p:grpSp>
        <p:nvGrpSpPr>
          <p:cNvPr id="21" name="Group 20">
            <a:extLst>
              <a:ext uri="{FF2B5EF4-FFF2-40B4-BE49-F238E27FC236}">
                <a16:creationId xmlns:a16="http://schemas.microsoft.com/office/drawing/2014/main" xmlns=""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xmlns=""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xmlns=""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ea typeface="+mn-ea"/>
                  <a:cs typeface="+mn-cs"/>
                </a:rPr>
                <a:t>Nhận</a:t>
              </a:r>
              <a:r>
                <a:rPr kumimoji="0" lang="en-US" sz="4400" b="1" i="0" u="none" strike="noStrike" kern="1200" cap="none" spc="0" normalizeH="0" baseline="0" noProof="0" dirty="0">
                  <a:ln>
                    <a:noFill/>
                  </a:ln>
                  <a:solidFill>
                    <a:srgbClr val="AA27DA"/>
                  </a:solidFill>
                  <a:effectLst/>
                  <a:uLnTx/>
                  <a:uFillTx/>
                  <a:ea typeface="+mn-ea"/>
                  <a:cs typeface="+mn-cs"/>
                </a:rPr>
                <a:t> </a:t>
              </a:r>
              <a:r>
                <a:rPr kumimoji="0" lang="en-US" sz="4400" b="1" i="0" u="none" strike="noStrike" kern="1200" cap="none" spc="0" normalizeH="0" baseline="0" noProof="0" dirty="0" err="1">
                  <a:ln>
                    <a:noFill/>
                  </a:ln>
                  <a:solidFill>
                    <a:srgbClr val="AA27DA"/>
                  </a:solidFill>
                  <a:effectLst/>
                  <a:uLnTx/>
                  <a:uFillTx/>
                  <a:ea typeface="+mn-ea"/>
                  <a:cs typeface="+mn-cs"/>
                </a:rPr>
                <a:t>xét</a:t>
              </a:r>
              <a:endParaRPr kumimoji="0" lang="en-US" sz="4400" b="1" i="0" u="none" strike="noStrike" kern="1200" cap="none" spc="0" normalizeH="0" baseline="0" noProof="0" dirty="0">
                <a:ln>
                  <a:noFill/>
                </a:ln>
                <a:solidFill>
                  <a:srgbClr val="AA27DA"/>
                </a:solidFill>
                <a:effectLst/>
                <a:uLnTx/>
                <a:uFillTx/>
                <a:ea typeface="+mn-ea"/>
                <a:cs typeface="+mn-cs"/>
              </a:endParaRPr>
            </a:p>
          </p:txBody>
        </p:sp>
      </p:grpSp>
    </p:spTree>
    <p:extLst>
      <p:ext uri="{BB962C8B-B14F-4D97-AF65-F5344CB8AC3E}">
        <p14:creationId xmlns:p14="http://schemas.microsoft.com/office/powerpoint/2010/main" val="515966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2971800"/>
            <a:ext cx="2040436" cy="3886200"/>
          </a:xfrm>
          <a:prstGeom prst="rect">
            <a:avLst/>
          </a:prstGeom>
        </p:spPr>
      </p:pic>
      <p:pic>
        <p:nvPicPr>
          <p:cNvPr id="38" name="图片 37">
            <a:extLst>
              <a:ext uri="{FF2B5EF4-FFF2-40B4-BE49-F238E27FC236}">
                <a16:creationId xmlns:a16="http://schemas.microsoft.com/office/drawing/2014/main" xmlns="" id="{FDAB3ACC-0D2B-4C41-A251-443732A932F8}"/>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xmlns="" id="{83994838-A32F-4C80-8F06-2AE2685F1F5F}"/>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11" name="TextBox 10">
            <a:extLst>
              <a:ext uri="{FF2B5EF4-FFF2-40B4-BE49-F238E27FC236}">
                <a16:creationId xmlns:a16="http://schemas.microsoft.com/office/drawing/2014/main" xmlns="" id="{8A31F4C0-ECEB-4237-9ED9-D474ABCC2DCD}"/>
              </a:ext>
            </a:extLst>
          </p:cNvPr>
          <p:cNvSpPr txBox="1"/>
          <p:nvPr/>
        </p:nvSpPr>
        <p:spPr>
          <a:xfrm>
            <a:off x="2454600" y="133545"/>
            <a:ext cx="7076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A4353"/>
                </a:solidFill>
                <a:effectLst/>
                <a:uLnTx/>
                <a:uFillTx/>
                <a:ea typeface="+mn-ea"/>
                <a:cs typeface="+mn-cs"/>
              </a:rPr>
              <a:t>Trao</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đổi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bài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viết</a:t>
            </a:r>
            <a:endParaRPr kumimoji="0" lang="en-US" sz="6000" b="0" i="0" u="none" strike="noStrike" kern="1200" cap="none" spc="0" normalizeH="0" baseline="0" noProof="0" dirty="0">
              <a:ln>
                <a:noFill/>
              </a:ln>
              <a:solidFill>
                <a:srgbClr val="FA4353"/>
              </a:solidFill>
              <a:effectLst/>
              <a:uLnTx/>
              <a:uFillTx/>
              <a:ea typeface="+mn-ea"/>
              <a:cs typeface="+mn-cs"/>
            </a:endParaRPr>
          </a:p>
        </p:txBody>
      </p:sp>
      <p:pic>
        <p:nvPicPr>
          <p:cNvPr id="1026" name="Picture 2" descr="味方になる人とは | 強迫性障害で配達ブログ">
            <a:extLst>
              <a:ext uri="{FF2B5EF4-FFF2-40B4-BE49-F238E27FC236}">
                <a16:creationId xmlns:a16="http://schemas.microsoft.com/office/drawing/2014/main" xmlns="" id="{4680D92F-C535-417D-AA67-2A6843819D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4239" y="3643828"/>
            <a:ext cx="6571163" cy="3200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BF897BB0-B018-44AD-968D-DF9E4B7ACF3E}"/>
              </a:ext>
            </a:extLst>
          </p:cNvPr>
          <p:cNvGrpSpPr/>
          <p:nvPr/>
        </p:nvGrpSpPr>
        <p:grpSpPr>
          <a:xfrm>
            <a:off x="618844" y="1722120"/>
            <a:ext cx="2935362" cy="2926080"/>
            <a:chOff x="1105147" y="1463040"/>
            <a:chExt cx="2935362" cy="2926080"/>
          </a:xfrm>
        </p:grpSpPr>
        <p:pic>
          <p:nvPicPr>
            <p:cNvPr id="18" name="Picture 17" descr="A picture containing icon&#10;&#10;Description automatically generated">
              <a:extLst>
                <a:ext uri="{FF2B5EF4-FFF2-40B4-BE49-F238E27FC236}">
                  <a16:creationId xmlns:a16="http://schemas.microsoft.com/office/drawing/2014/main" xmlns="" id="{2DE708CF-F3FF-4C5B-9AC7-A67895C427C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9" name="TextBox 18">
              <a:extLst>
                <a:ext uri="{FF2B5EF4-FFF2-40B4-BE49-F238E27FC236}">
                  <a16:creationId xmlns:a16="http://schemas.microsoft.com/office/drawing/2014/main" xmlns="" id="{4F010F76-4669-4349-A2ED-DEE05F9DA9A3}"/>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a:ln>
                    <a:noFill/>
                  </a:ln>
                  <a:solidFill>
                    <a:srgbClr val="243F8B"/>
                  </a:solidFill>
                  <a:effectLst/>
                  <a:uLnTx/>
                  <a:uFillTx/>
                  <a:latin typeface="Calibri" panose="020F0502020204030204" pitchFamily="34" charset="0"/>
                  <a:ea typeface="+mn-ea"/>
                  <a:cs typeface="Calibri" panose="020F0502020204030204" pitchFamily="34" charset="0"/>
                </a:rPr>
                <a:t> 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xmlns="" id="{6A0A4FA3-7B01-4E1C-BD10-455AA6AF3531}"/>
              </a:ext>
            </a:extLst>
          </p:cNvPr>
          <p:cNvGrpSpPr/>
          <p:nvPr/>
        </p:nvGrpSpPr>
        <p:grpSpPr>
          <a:xfrm>
            <a:off x="4658990" y="991439"/>
            <a:ext cx="3261464" cy="2743200"/>
            <a:chOff x="4529959" y="951571"/>
            <a:chExt cx="3261464" cy="2743200"/>
          </a:xfrm>
        </p:grpSpPr>
        <p:pic>
          <p:nvPicPr>
            <p:cNvPr id="6" name="Picture 5" descr="A picture containing icon&#10;&#10;Description automatically generated">
              <a:extLst>
                <a:ext uri="{FF2B5EF4-FFF2-40B4-BE49-F238E27FC236}">
                  <a16:creationId xmlns:a16="http://schemas.microsoft.com/office/drawing/2014/main" xmlns="" id="{9DE0D5C0-8251-4A76-B937-C7420084FD3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0" name="TextBox 19">
              <a:extLst>
                <a:ext uri="{FF2B5EF4-FFF2-40B4-BE49-F238E27FC236}">
                  <a16:creationId xmlns:a16="http://schemas.microsoft.com/office/drawing/2014/main" xmlns="" id="{92CB08C8-9730-4B73-9ED4-469697C84F6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0" name="Group 9">
            <a:extLst>
              <a:ext uri="{FF2B5EF4-FFF2-40B4-BE49-F238E27FC236}">
                <a16:creationId xmlns:a16="http://schemas.microsoft.com/office/drawing/2014/main" xmlns="" id="{BEBACB8E-E924-4293-9AAB-0CC5160B01AD}"/>
              </a:ext>
            </a:extLst>
          </p:cNvPr>
          <p:cNvGrpSpPr/>
          <p:nvPr/>
        </p:nvGrpSpPr>
        <p:grpSpPr>
          <a:xfrm>
            <a:off x="8609035" y="1967699"/>
            <a:ext cx="2961767" cy="2468880"/>
            <a:chOff x="8963158" y="1920240"/>
            <a:chExt cx="2961767" cy="2468880"/>
          </a:xfrm>
        </p:grpSpPr>
        <p:pic>
          <p:nvPicPr>
            <p:cNvPr id="17" name="Picture 16" descr="A picture containing icon&#10;&#10;Description automatically generated">
              <a:extLst>
                <a:ext uri="{FF2B5EF4-FFF2-40B4-BE49-F238E27FC236}">
                  <a16:creationId xmlns:a16="http://schemas.microsoft.com/office/drawing/2014/main" xmlns="" id="{8A55F224-B781-482E-863C-9C03BD55135B}"/>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xmlns="" id="{3D67E4B3-1F7E-4803-9F17-C966FCD5BBC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369857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14:bounceEnd="50000">
                                          <p:cBhvr additive="base">
                                            <p:cTn id="22"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6"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FFDBB3AE-D94C-4A29-B0B6-31DC501F64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xmlns=""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mn-lt"/>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xmlns="" id="{47727705-7FA4-4DB2-B0DB-DE6C5466D889}"/>
              </a:ext>
            </a:extLst>
          </p:cNvPr>
          <p:cNvSpPr txBox="1"/>
          <p:nvPr/>
        </p:nvSpPr>
        <p:spPr>
          <a:xfrm>
            <a:off x="390525" y="1352548"/>
            <a:ext cx="11525250" cy="4524315"/>
          </a:xfrm>
          <a:prstGeom prst="rect">
            <a:avLst/>
          </a:prstGeom>
          <a:noFill/>
        </p:spPr>
        <p:txBody>
          <a:bodyPr wrap="square">
            <a:spAutoFit/>
          </a:bodyPr>
          <a:lstStyle/>
          <a:p>
            <a:pPr lvl="0" algn="just">
              <a:defRPr/>
            </a:pPr>
            <a:r>
              <a:rPr lang="en-US" sz="3200" dirty="0" smtClean="0">
                <a:solidFill>
                  <a:srgbClr val="000000"/>
                </a:solidFill>
                <a:latin typeface="Calibri" panose="020F0502020204030204" pitchFamily="34" charset="0"/>
                <a:cs typeface="Calibri" panose="020F0502020204030204" pitchFamily="34" charset="0"/>
              </a:rPr>
              <a:t>	</a:t>
            </a:r>
            <a:r>
              <a:rPr lang="vi-VN" sz="3200" dirty="0" smtClean="0">
                <a:solidFill>
                  <a:srgbClr val="000000"/>
                </a:solidFill>
                <a:latin typeface="Calibri" panose="020F0502020204030204" pitchFamily="34" charset="0"/>
                <a:cs typeface="Calibri" panose="020F0502020204030204" pitchFamily="34" charset="0"/>
              </a:rPr>
              <a:t>Vào </a:t>
            </a:r>
            <a:r>
              <a:rPr lang="vi-VN" sz="3200" dirty="0">
                <a:solidFill>
                  <a:srgbClr val="000000"/>
                </a:solidFill>
                <a:latin typeface="Calibri" panose="020F0502020204030204" pitchFamily="34" charset="0"/>
                <a:cs typeface="Calibri" panose="020F0502020204030204" pitchFamily="34" charset="0"/>
              </a:rPr>
              <a:t>kì nghỉ hè, gia đình em đã được đến thăm thành phố Huế. Khung cảnh ở nơi đây đẹp như một bức tranh. Em đã được đi thăm rất nhiều địa điểm du nổi tiếng như Đại nội Huế, Lăng Tẩm Huế, điện Hòn Chén, núi Bạch Mã. Nhưng em cảm thấy ấn tượng nhất là vẻ đẹp của con sông Hương thơ mộng. Cùng với cây cầu Tràng Tiền đã rất nổi tiếng bắc qua con sông này. Bố mẹ em nói với em rằng con người Huế mang vẻ thâm trầm, kín đáo. Còn em cảm thấy con người ở đây rất lãng mạn, ôn hòa. Chuyến du lịch đã đem đến cho em thật nhiều cảm xúc tuyệt vời.</a:t>
            </a:r>
          </a:p>
        </p:txBody>
      </p:sp>
    </p:spTree>
    <p:extLst>
      <p:ext uri="{BB962C8B-B14F-4D97-AF65-F5344CB8AC3E}">
        <p14:creationId xmlns:p14="http://schemas.microsoft.com/office/powerpoint/2010/main" val="8166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xmlns="" id="{31C7EA0D-BFEA-41D7-944F-791C45A0C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xmlns="" id="{8FA9E474-A80A-418D-82D9-29F27DC6B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xmlns=""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xmlns=""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xmlns=""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xmlns="" id="{E410F80C-9EE8-4E5C-A36F-EF3E2967E7E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pic>
        <p:nvPicPr>
          <p:cNvPr id="2" name="Picture 1">
            <a:extLst>
              <a:ext uri="{FF2B5EF4-FFF2-40B4-BE49-F238E27FC236}">
                <a16:creationId xmlns:a16="http://schemas.microsoft.com/office/drawing/2014/main" xmlns="" id="{D858B54F-C493-439F-847E-1B417FB94216}"/>
              </a:ext>
            </a:extLst>
          </p:cNvPr>
          <p:cNvPicPr>
            <a:picLocks noChangeAspect="1"/>
          </p:cNvPicPr>
          <p:nvPr/>
        </p:nvPicPr>
        <p:blipFill>
          <a:blip r:embed="rId8"/>
          <a:stretch>
            <a:fillRect/>
          </a:stretch>
        </p:blipFill>
        <p:spPr>
          <a:xfrm>
            <a:off x="2033703" y="2120575"/>
            <a:ext cx="7650716" cy="3739288"/>
          </a:xfrm>
          <a:prstGeom prst="rect">
            <a:avLst/>
          </a:prstGeom>
        </p:spPr>
      </p:pic>
      <p:pic>
        <p:nvPicPr>
          <p:cNvPr id="3" name="Picture 2">
            <a:extLst>
              <a:ext uri="{FF2B5EF4-FFF2-40B4-BE49-F238E27FC236}">
                <a16:creationId xmlns:a16="http://schemas.microsoft.com/office/drawing/2014/main" xmlns="" id="{EA0C9C0B-1FA6-9401-E8CB-8A68E5D668B9}"/>
              </a:ext>
            </a:extLst>
          </p:cNvPr>
          <p:cNvPicPr>
            <a:picLocks noChangeAspect="1"/>
          </p:cNvPicPr>
          <p:nvPr/>
        </p:nvPicPr>
        <p:blipFill>
          <a:blip r:embed="rId9"/>
          <a:stretch>
            <a:fillRect/>
          </a:stretch>
        </p:blipFill>
        <p:spPr>
          <a:xfrm>
            <a:off x="2708224" y="662501"/>
            <a:ext cx="7023201" cy="1322947"/>
          </a:xfrm>
          <a:prstGeom prst="rect">
            <a:avLst/>
          </a:prstGeom>
        </p:spPr>
      </p:pic>
    </p:spTree>
    <p:extLst>
      <p:ext uri="{BB962C8B-B14F-4D97-AF65-F5344CB8AC3E}">
        <p14:creationId xmlns:p14="http://schemas.microsoft.com/office/powerpoint/2010/main" val="3524424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FFDBB3AE-D94C-4A29-B0B6-31DC501F64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xmlns=""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Calibri" panose="020F0502020204030204"/>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xmlns="" id="{47727705-7FA4-4DB2-B0DB-DE6C5466D889}"/>
              </a:ext>
            </a:extLst>
          </p:cNvPr>
          <p:cNvSpPr txBox="1"/>
          <p:nvPr/>
        </p:nvSpPr>
        <p:spPr>
          <a:xfrm>
            <a:off x="390525" y="1352548"/>
            <a:ext cx="11525250" cy="4031873"/>
          </a:xfrm>
          <a:prstGeom prst="rect">
            <a:avLst/>
          </a:prstGeom>
          <a:noFill/>
        </p:spPr>
        <p:txBody>
          <a:bodyPr wrap="square">
            <a:spAutoFit/>
          </a:bodyPr>
          <a:lstStyle/>
          <a:p>
            <a:pPr lvl="0" algn="just">
              <a:defRPr/>
            </a:pPr>
            <a:r>
              <a:rPr lang="en-US" sz="3200" dirty="0" smtClean="0">
                <a:solidFill>
                  <a:srgbClr val="000000"/>
                </a:solidFill>
                <a:latin typeface="Calibri" panose="020F0502020204030204" pitchFamily="34" charset="0"/>
                <a:cs typeface="Calibri" panose="020F0502020204030204" pitchFamily="34" charset="0"/>
              </a:rPr>
              <a:t>	</a:t>
            </a:r>
            <a:r>
              <a:rPr lang="vi-VN" sz="3200" dirty="0" smtClean="0">
                <a:solidFill>
                  <a:srgbClr val="000000"/>
                </a:solidFill>
                <a:latin typeface="Calibri" panose="020F0502020204030204" pitchFamily="34" charset="0"/>
                <a:cs typeface="Calibri" panose="020F0502020204030204" pitchFamily="34" charset="0"/>
              </a:rPr>
              <a:t>Cảnh </a:t>
            </a:r>
            <a:r>
              <a:rPr lang="vi-VN" sz="3200" dirty="0">
                <a:solidFill>
                  <a:srgbClr val="000000"/>
                </a:solidFill>
                <a:latin typeface="Calibri" panose="020F0502020204030204" pitchFamily="34" charset="0"/>
                <a:cs typeface="Calibri" panose="020F0502020204030204" pitchFamily="34" charset="0"/>
              </a:rPr>
              <a:t>vật của Đà Lạt thật đẹp, không khí mát mẻ, trong lành và có những cơn mưa phùn bay lất phất. Buổi chiều tối tiết trời se lạnh. Đà Lạt có rất nhiều hoa đẹp và những hồ nước trong xanh. Những thảm cỏ bát ngát với hàng thông xanh rì rào. Những con đường uốn lượn quanh co. Mọi người nói Đà Lạt là xứ sở của ngàn hoa, hai bên đường hoa đua nhau khoe sắc. Em rất thích cảnh quang Đà Lạt, nó hiền hòa, êm đềm như một bức tranh. Mỗi lần đến với nơi đây, em cảm thấy mình thật thoải mái, dễ chịu hẳn lên.</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2716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xmlns="" id="{31C7EA0D-BFEA-41D7-944F-791C45A0C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xmlns="" id="{8FA9E474-A80A-418D-82D9-29F27DC6B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xmlns=""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xmlns=""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xmlns=""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41" name="Picture 40" descr="A picture containing text, doll, toy, vector graphics&#10;&#10;Description automatically generated">
            <a:extLst>
              <a:ext uri="{FF2B5EF4-FFF2-40B4-BE49-F238E27FC236}">
                <a16:creationId xmlns:a16="http://schemas.microsoft.com/office/drawing/2014/main" xmlns="" id="{CF67970D-B0A8-48D2-8619-1AA36342405B}"/>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71285" y="1715094"/>
            <a:ext cx="4480560" cy="4480560"/>
          </a:xfrm>
          <a:prstGeom prst="rect">
            <a:avLst/>
          </a:prstGeom>
        </p:spPr>
      </p:pic>
      <p:pic>
        <p:nvPicPr>
          <p:cNvPr id="2" name="Picture 1">
            <a:extLst>
              <a:ext uri="{FF2B5EF4-FFF2-40B4-BE49-F238E27FC236}">
                <a16:creationId xmlns:a16="http://schemas.microsoft.com/office/drawing/2014/main" xmlns="" id="{74C7C16B-22B2-68C8-FA5A-C62FE69E7146}"/>
              </a:ext>
            </a:extLst>
          </p:cNvPr>
          <p:cNvPicPr>
            <a:picLocks noChangeAspect="1"/>
          </p:cNvPicPr>
          <p:nvPr/>
        </p:nvPicPr>
        <p:blipFill>
          <a:blip r:embed="rId9"/>
          <a:stretch>
            <a:fillRect/>
          </a:stretch>
        </p:blipFill>
        <p:spPr>
          <a:xfrm>
            <a:off x="3186270" y="2286281"/>
            <a:ext cx="9553260" cy="2304488"/>
          </a:xfrm>
          <a:prstGeom prst="rect">
            <a:avLst/>
          </a:prstGeom>
        </p:spPr>
      </p:pic>
    </p:spTree>
    <p:extLst>
      <p:ext uri="{BB962C8B-B14F-4D97-AF65-F5344CB8AC3E}">
        <p14:creationId xmlns:p14="http://schemas.microsoft.com/office/powerpoint/2010/main" val="2257231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53" presetClass="entr" presetSubtype="16" fill="hold"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xmlns=""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xmlns="" id="{5F1144C3-A032-4578-B28E-BDCAE4D62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xmlns="" id="{7583B2CA-B7E3-414C-B220-0D744652F538}"/>
              </a:ext>
            </a:extLst>
          </p:cNvPr>
          <p:cNvSpPr txBox="1"/>
          <p:nvPr/>
        </p:nvSpPr>
        <p:spPr>
          <a:xfrm>
            <a:off x="2790825" y="4675050"/>
            <a:ext cx="602822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Đáp</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án</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Đà</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Lạt</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xmlns=""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2" name="Picture 1">
            <a:extLst>
              <a:ext uri="{FF2B5EF4-FFF2-40B4-BE49-F238E27FC236}">
                <a16:creationId xmlns:a16="http://schemas.microsoft.com/office/drawing/2014/main" xmlns="" id="{782E9156-5236-AA8A-F903-6611041DF53F}"/>
              </a:ext>
            </a:extLst>
          </p:cNvPr>
          <p:cNvPicPr>
            <a:picLocks noChangeAspect="1"/>
          </p:cNvPicPr>
          <p:nvPr/>
        </p:nvPicPr>
        <p:blipFill>
          <a:blip r:embed="rId8"/>
          <a:stretch>
            <a:fillRect/>
          </a:stretch>
        </p:blipFill>
        <p:spPr>
          <a:xfrm>
            <a:off x="1628774" y="129777"/>
            <a:ext cx="8124825" cy="4570214"/>
          </a:xfrm>
          <a:prstGeom prst="rect">
            <a:avLst/>
          </a:prstGeom>
        </p:spPr>
      </p:pic>
    </p:spTree>
    <p:extLst>
      <p:ext uri="{BB962C8B-B14F-4D97-AF65-F5344CB8AC3E}">
        <p14:creationId xmlns:p14="http://schemas.microsoft.com/office/powerpoint/2010/main" val="2529100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xmlns=""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xmlns="" id="{5F1144C3-A032-4578-B28E-BDCAE4D62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xmlns=""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Vịnh</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Hạ</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Long</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xmlns=""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5" name="Picture 4">
            <a:extLst>
              <a:ext uri="{FF2B5EF4-FFF2-40B4-BE49-F238E27FC236}">
                <a16:creationId xmlns:a16="http://schemas.microsoft.com/office/drawing/2014/main" xmlns="" id="{DE0F8E0B-38FC-E2ED-C238-2346BD0F3D57}"/>
              </a:ext>
            </a:extLst>
          </p:cNvPr>
          <p:cNvPicPr>
            <a:picLocks noChangeAspect="1"/>
          </p:cNvPicPr>
          <p:nvPr/>
        </p:nvPicPr>
        <p:blipFill>
          <a:blip r:embed="rId8"/>
          <a:stretch>
            <a:fillRect/>
          </a:stretch>
        </p:blipFill>
        <p:spPr>
          <a:xfrm>
            <a:off x="1514475" y="133350"/>
            <a:ext cx="9296400" cy="4400550"/>
          </a:xfrm>
          <a:prstGeom prst="rect">
            <a:avLst/>
          </a:prstGeom>
        </p:spPr>
      </p:pic>
    </p:spTree>
    <p:extLst>
      <p:ext uri="{BB962C8B-B14F-4D97-AF65-F5344CB8AC3E}">
        <p14:creationId xmlns:p14="http://schemas.microsoft.com/office/powerpoint/2010/main" val="117721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xmlns=""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xmlns="" id="{5F1144C3-A032-4578-B28E-BDCAE4D62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xmlns=""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Vũng</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Tàu</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xmlns=""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3" name="Picture 2">
            <a:extLst>
              <a:ext uri="{FF2B5EF4-FFF2-40B4-BE49-F238E27FC236}">
                <a16:creationId xmlns:a16="http://schemas.microsoft.com/office/drawing/2014/main" xmlns="" id="{874C0A67-34EA-DCDF-9977-0DE734622893}"/>
              </a:ext>
            </a:extLst>
          </p:cNvPr>
          <p:cNvPicPr>
            <a:picLocks noChangeAspect="1"/>
          </p:cNvPicPr>
          <p:nvPr/>
        </p:nvPicPr>
        <p:blipFill>
          <a:blip r:embed="rId8"/>
          <a:stretch>
            <a:fillRect/>
          </a:stretch>
        </p:blipFill>
        <p:spPr>
          <a:xfrm>
            <a:off x="1719262" y="147637"/>
            <a:ext cx="9153525" cy="4143375"/>
          </a:xfrm>
          <a:prstGeom prst="rect">
            <a:avLst/>
          </a:prstGeom>
        </p:spPr>
      </p:pic>
    </p:spTree>
    <p:extLst>
      <p:ext uri="{BB962C8B-B14F-4D97-AF65-F5344CB8AC3E}">
        <p14:creationId xmlns:p14="http://schemas.microsoft.com/office/powerpoint/2010/main" val="56276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xmlns="" id="{31C7EA0D-BFEA-41D7-944F-791C45A0C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xmlns="" id="{8FA9E474-A80A-418D-82D9-29F27DC6B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xmlns=""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xmlns=""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xmlns=""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xmlns="" id="{E410F80C-9EE8-4E5C-A36F-EF3E2967E7E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pic>
        <p:nvPicPr>
          <p:cNvPr id="9" name="Picture 8">
            <a:extLst>
              <a:ext uri="{FF2B5EF4-FFF2-40B4-BE49-F238E27FC236}">
                <a16:creationId xmlns:a16="http://schemas.microsoft.com/office/drawing/2014/main" xmlns="" id="{47CFD023-9635-7141-0E97-9931323FA7AB}"/>
              </a:ext>
            </a:extLst>
          </p:cNvPr>
          <p:cNvPicPr>
            <a:picLocks noChangeAspect="1"/>
          </p:cNvPicPr>
          <p:nvPr/>
        </p:nvPicPr>
        <p:blipFill>
          <a:blip r:embed="rId8"/>
          <a:stretch>
            <a:fillRect/>
          </a:stretch>
        </p:blipFill>
        <p:spPr>
          <a:xfrm>
            <a:off x="1016811" y="2336581"/>
            <a:ext cx="10577477" cy="2127688"/>
          </a:xfrm>
          <a:prstGeom prst="rect">
            <a:avLst/>
          </a:prstGeom>
        </p:spPr>
      </p:pic>
      <p:pic>
        <p:nvPicPr>
          <p:cNvPr id="14" name="Picture 13">
            <a:extLst>
              <a:ext uri="{FF2B5EF4-FFF2-40B4-BE49-F238E27FC236}">
                <a16:creationId xmlns:a16="http://schemas.microsoft.com/office/drawing/2014/main" xmlns="" id="{D165F854-0CFD-2515-77FF-AEDE550979F9}"/>
              </a:ext>
            </a:extLst>
          </p:cNvPr>
          <p:cNvPicPr>
            <a:picLocks noChangeAspect="1"/>
          </p:cNvPicPr>
          <p:nvPr/>
        </p:nvPicPr>
        <p:blipFill>
          <a:blip r:embed="rId9"/>
          <a:stretch>
            <a:fillRect/>
          </a:stretch>
        </p:blipFill>
        <p:spPr>
          <a:xfrm>
            <a:off x="4537583" y="1043115"/>
            <a:ext cx="2926334" cy="1457070"/>
          </a:xfrm>
          <a:prstGeom prst="rect">
            <a:avLst/>
          </a:prstGeom>
        </p:spPr>
      </p:pic>
    </p:spTree>
    <p:extLst>
      <p:ext uri="{BB962C8B-B14F-4D97-AF65-F5344CB8AC3E}">
        <p14:creationId xmlns:p14="http://schemas.microsoft.com/office/powerpoint/2010/main" val="360789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xmlns=""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xmlns="" id="{5F1144C3-A032-4578-B28E-BDCAE4D62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xmlns="" id="{7583B2CA-B7E3-414C-B220-0D744652F538}"/>
              </a:ext>
            </a:extLst>
          </p:cNvPr>
          <p:cNvSpPr txBox="1"/>
          <p:nvPr/>
        </p:nvSpPr>
        <p:spPr>
          <a:xfrm>
            <a:off x="5540671" y="2028616"/>
            <a:ext cx="4671554"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diễn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giả</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ndParaRPr>
          </a:p>
        </p:txBody>
      </p:sp>
      <p:pic>
        <p:nvPicPr>
          <p:cNvPr id="22" name="图片 21">
            <a:extLst>
              <a:ext uri="{FF2B5EF4-FFF2-40B4-BE49-F238E27FC236}">
                <a16:creationId xmlns:a16="http://schemas.microsoft.com/office/drawing/2014/main" xmlns=""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xmlns="" id="{FF81BBDE-DAF3-4D68-AA59-363851466A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405712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FFDBB3AE-D94C-4A29-B0B6-31DC501F64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xmlns="" id="{D2500517-08B9-4457-9BFB-28C473CC0A30}"/>
              </a:ext>
            </a:extLst>
          </p:cNvPr>
          <p:cNvSpPr txBox="1"/>
          <p:nvPr/>
        </p:nvSpPr>
        <p:spPr>
          <a:xfrm>
            <a:off x="323851" y="398080"/>
            <a:ext cx="11772900"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4400" dirty="0">
                <a:solidFill>
                  <a:prstClr val="black"/>
                </a:solidFill>
                <a:effectLst/>
                <a:latin typeface="Calibri" panose="020F0502020204030204" pitchFamily="34" charset="0"/>
                <a:cs typeface="Calibri" panose="020F0502020204030204" pitchFamily="34" charset="0"/>
              </a:rPr>
              <a:t>1. </a:t>
            </a:r>
            <a:r>
              <a:rPr lang="vi-VN" sz="4400" dirty="0">
                <a:solidFill>
                  <a:prstClr val="black"/>
                </a:solidFill>
                <a:effectLst/>
                <a:latin typeface="Calibri" panose="020F0502020204030204" pitchFamily="34" charset="0"/>
                <a:cs typeface="Calibri" panose="020F0502020204030204" pitchFamily="34" charset="0"/>
              </a:rPr>
              <a:t>Nêu cảm xúc của em về  cảnh đẹp vịnh Hạ Long</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义启春暖花开" panose="02010601030101010101" pitchFamily="2" charset="-122"/>
              <a:cs typeface="Calibri" panose="020F0502020204030204" pitchFamily="34" charset="0"/>
            </a:endParaRPr>
          </a:p>
        </p:txBody>
      </p:sp>
      <p:pic>
        <p:nvPicPr>
          <p:cNvPr id="8" name="图片 7">
            <a:extLst>
              <a:ext uri="{FF2B5EF4-FFF2-40B4-BE49-F238E27FC236}">
                <a16:creationId xmlns:a16="http://schemas.microsoft.com/office/drawing/2014/main" xmlns="" id="{B22044F1-BCAB-4756-96A8-12394F452C00}"/>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904177" y="5303520"/>
            <a:ext cx="2287823" cy="1554480"/>
          </a:xfrm>
          <a:prstGeom prst="rect">
            <a:avLst/>
          </a:prstGeom>
        </p:spPr>
      </p:pic>
      <p:pic>
        <p:nvPicPr>
          <p:cNvPr id="10" name="Picture 9">
            <a:extLst>
              <a:ext uri="{FF2B5EF4-FFF2-40B4-BE49-F238E27FC236}">
                <a16:creationId xmlns:a16="http://schemas.microsoft.com/office/drawing/2014/main" xmlns="" id="{44CFBCA8-B0FC-BE86-D74C-86239C862945}"/>
              </a:ext>
            </a:extLst>
          </p:cNvPr>
          <p:cNvPicPr>
            <a:picLocks noChangeAspect="1"/>
          </p:cNvPicPr>
          <p:nvPr/>
        </p:nvPicPr>
        <p:blipFill>
          <a:blip r:embed="rId7"/>
          <a:stretch>
            <a:fillRect/>
          </a:stretch>
        </p:blipFill>
        <p:spPr>
          <a:xfrm>
            <a:off x="2064385" y="1205626"/>
            <a:ext cx="8782050" cy="4939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59426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xmlns="" id="{9E079364-BDBC-460C-BB2B-7F09FBDCEADB}"/>
              </a:ext>
            </a:extLst>
          </p:cNvPr>
          <p:cNvSpPr/>
          <p:nvPr/>
        </p:nvSpPr>
        <p:spPr>
          <a:xfrm>
            <a:off x="424655" y="250723"/>
            <a:ext cx="11329810" cy="6489290"/>
          </a:xfrm>
          <a:prstGeom prst="roundRect">
            <a:avLst/>
          </a:prstGeom>
          <a:solidFill>
            <a:schemeClr val="bg1"/>
          </a:solidFill>
          <a:ln w="38100">
            <a:solidFill>
              <a:srgbClr val="EF7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2">
            <a:extLst>
              <a:ext uri="{FF2B5EF4-FFF2-40B4-BE49-F238E27FC236}">
                <a16:creationId xmlns:a16="http://schemas.microsoft.com/office/drawing/2014/main" xmlns="" id="{B9A797F6-445B-4F6E-8C7D-94467B4CA750}"/>
              </a:ext>
            </a:extLst>
          </p:cNvPr>
          <p:cNvSpPr/>
          <p:nvPr/>
        </p:nvSpPr>
        <p:spPr>
          <a:xfrm>
            <a:off x="4426053" y="414706"/>
            <a:ext cx="2462980" cy="870255"/>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iCiel Panton Black" pitchFamily="50" charset="0"/>
                <a:ea typeface="+mn-ea"/>
                <a:cs typeface="+mn-cs"/>
              </a:rPr>
              <a:t>Gợi ý </a:t>
            </a:r>
          </a:p>
        </p:txBody>
      </p:sp>
      <p:grpSp>
        <p:nvGrpSpPr>
          <p:cNvPr id="6" name="Group 5">
            <a:extLst>
              <a:ext uri="{FF2B5EF4-FFF2-40B4-BE49-F238E27FC236}">
                <a16:creationId xmlns:a16="http://schemas.microsoft.com/office/drawing/2014/main" xmlns="" id="{F40B5C03-9427-4A4E-B004-879B88550C87}"/>
              </a:ext>
            </a:extLst>
          </p:cNvPr>
          <p:cNvGrpSpPr/>
          <p:nvPr/>
        </p:nvGrpSpPr>
        <p:grpSpPr>
          <a:xfrm>
            <a:off x="1668163" y="1579927"/>
            <a:ext cx="4144237" cy="1253603"/>
            <a:chOff x="1563388" y="1932049"/>
            <a:chExt cx="4144237" cy="1253603"/>
          </a:xfrm>
        </p:grpSpPr>
        <p:sp>
          <p:nvSpPr>
            <p:cNvPr id="7" name="Rounded Rectangle 13">
              <a:extLst>
                <a:ext uri="{FF2B5EF4-FFF2-40B4-BE49-F238E27FC236}">
                  <a16:creationId xmlns:a16="http://schemas.microsoft.com/office/drawing/2014/main" xmlns="" id="{7F6FB5CE-3EDB-49AA-ABC1-500834F887D0}"/>
                </a:ext>
              </a:extLst>
            </p:cNvPr>
            <p:cNvSpPr/>
            <p:nvPr/>
          </p:nvSpPr>
          <p:spPr>
            <a:xfrm>
              <a:off x="1563388" y="1976287"/>
              <a:ext cx="4144237" cy="1209365"/>
            </a:xfrm>
            <a:prstGeom prst="roundRect">
              <a:avLst>
                <a:gd name="adj" fmla="val 16516"/>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AEA4F988-245E-4C80-A909-520043D00F4F}"/>
                </a:ext>
              </a:extLst>
            </p:cNvPr>
            <p:cNvSpPr txBox="1"/>
            <p:nvPr/>
          </p:nvSpPr>
          <p:spPr>
            <a:xfrm>
              <a:off x="1563389" y="1932049"/>
              <a:ext cx="414423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thiệu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bao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quát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vịnh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Hạ</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Long.</a:t>
              </a:r>
            </a:p>
          </p:txBody>
        </p:sp>
      </p:grpSp>
      <p:sp>
        <p:nvSpPr>
          <p:cNvPr id="9" name="Rounded Rectangle 22">
            <a:extLst>
              <a:ext uri="{FF2B5EF4-FFF2-40B4-BE49-F238E27FC236}">
                <a16:creationId xmlns:a16="http://schemas.microsoft.com/office/drawing/2014/main" xmlns="" id="{BF1323A4-59CD-427F-93DA-22685984F0E3}"/>
              </a:ext>
            </a:extLst>
          </p:cNvPr>
          <p:cNvSpPr/>
          <p:nvPr/>
        </p:nvSpPr>
        <p:spPr>
          <a:xfrm>
            <a:off x="2656279" y="3443413"/>
            <a:ext cx="7816586" cy="3062162"/>
          </a:xfrm>
          <a:prstGeom prst="roundRect">
            <a:avLst>
              <a:gd name="adj" fmla="val 1702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63086E00-4717-4AB4-AA54-3FAA3F966551}"/>
              </a:ext>
            </a:extLst>
          </p:cNvPr>
          <p:cNvSpPr/>
          <p:nvPr/>
        </p:nvSpPr>
        <p:spPr>
          <a:xfrm>
            <a:off x="3000375" y="3641900"/>
            <a:ext cx="7424864" cy="2554545"/>
          </a:xfrm>
          <a:prstGeom prst="rect">
            <a:avLst/>
          </a:prstGeom>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Nêu cảm nghĩ của em về vịnh Hạ Long.</a:t>
            </a:r>
          </a:p>
          <a:p>
            <a:pPr lvl="0" algn="just">
              <a:defRPr/>
            </a:pPr>
            <a:r>
              <a:rPr lang="vi-VN" sz="3200" dirty="0">
                <a:solidFill>
                  <a:prstClr val="black"/>
                </a:solidFill>
                <a:latin typeface="Calibri" panose="020F0502020204030204" pitchFamily="34" charset="0"/>
                <a:cs typeface="Calibri" panose="020F0502020204030204" pitchFamily="34" charset="0"/>
              </a:rPr>
              <a:t>- Cảm nghĩ về vẻ đẹp của vịnh (yêu thích mây trời, núi non, sóng nước,...)</a:t>
            </a:r>
          </a:p>
          <a:p>
            <a:pPr lvl="0" algn="just">
              <a:defRPr/>
            </a:pPr>
            <a:r>
              <a:rPr lang="vi-VN" sz="3200" dirty="0">
                <a:solidFill>
                  <a:prstClr val="black"/>
                </a:solidFill>
                <a:latin typeface="Calibri" panose="020F0502020204030204" pitchFamily="34" charset="0"/>
                <a:cs typeface="Calibri" panose="020F0502020204030204" pitchFamily="34" charset="0"/>
              </a:rPr>
              <a:t>- Tự hào vì vịnh Hạ Long được UNESCO công nhận là di sản thiên nhiên thế giới.</a:t>
            </a:r>
          </a:p>
        </p:txBody>
      </p:sp>
      <p:sp>
        <p:nvSpPr>
          <p:cNvPr id="11" name="Rounded Rectangle 38">
            <a:extLst>
              <a:ext uri="{FF2B5EF4-FFF2-40B4-BE49-F238E27FC236}">
                <a16:creationId xmlns:a16="http://schemas.microsoft.com/office/drawing/2014/main" xmlns="" id="{E2F8F84E-2A2E-4959-8993-91D6C5CD5C15}"/>
              </a:ext>
            </a:extLst>
          </p:cNvPr>
          <p:cNvSpPr/>
          <p:nvPr/>
        </p:nvSpPr>
        <p:spPr>
          <a:xfrm>
            <a:off x="7161937" y="1565989"/>
            <a:ext cx="4144237" cy="1209365"/>
          </a:xfrm>
          <a:prstGeom prst="roundRect">
            <a:avLst>
              <a:gd name="adj" fmla="val 1651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709A5986-3C5A-4F98-8E43-740E6132D8FD}"/>
              </a:ext>
            </a:extLst>
          </p:cNvPr>
          <p:cNvSpPr/>
          <p:nvPr/>
        </p:nvSpPr>
        <p:spPr>
          <a:xfrm>
            <a:off x="7190512" y="1616142"/>
            <a:ext cx="3963263" cy="1077218"/>
          </a:xfrm>
          <a:prstGeom prst="rect">
            <a:avLst/>
          </a:prstGeom>
        </p:spPr>
        <p:txBody>
          <a:bodyPr wrap="square">
            <a:spAutoFit/>
          </a:bodyPr>
          <a:lstStyle/>
          <a:p>
            <a:pPr lvl="0" algn="just">
              <a:defRPr/>
            </a:pPr>
            <a:r>
              <a:rPr lang="en-US" sz="3200" dirty="0" err="1">
                <a:solidFill>
                  <a:srgbClr val="0000CC"/>
                </a:solidFill>
              </a:rPr>
              <a:t>Nêu</a:t>
            </a:r>
            <a:r>
              <a:rPr lang="en-US" sz="3200" dirty="0">
                <a:solidFill>
                  <a:srgbClr val="0000CC"/>
                </a:solidFill>
              </a:rPr>
              <a:t> </a:t>
            </a:r>
            <a:r>
              <a:rPr lang="en-US" sz="3200" dirty="0" err="1">
                <a:solidFill>
                  <a:srgbClr val="0000CC"/>
                </a:solidFill>
              </a:rPr>
              <a:t>đặc</a:t>
            </a:r>
            <a:r>
              <a:rPr lang="en-US" sz="3200" dirty="0">
                <a:solidFill>
                  <a:srgbClr val="0000CC"/>
                </a:solidFill>
              </a:rPr>
              <a:t> </a:t>
            </a:r>
            <a:r>
              <a:rPr lang="en-US" sz="3200" dirty="0" err="1">
                <a:solidFill>
                  <a:srgbClr val="0000CC"/>
                </a:solidFill>
              </a:rPr>
              <a:t>điểm</a:t>
            </a:r>
            <a:r>
              <a:rPr lang="en-US" sz="3200" dirty="0">
                <a:solidFill>
                  <a:srgbClr val="0000CC"/>
                </a:solidFill>
              </a:rPr>
              <a:t> </a:t>
            </a:r>
            <a:r>
              <a:rPr lang="en-US" sz="3200" dirty="0" err="1">
                <a:solidFill>
                  <a:srgbClr val="0000CC"/>
                </a:solidFill>
              </a:rPr>
              <a:t>nổi</a:t>
            </a:r>
            <a:r>
              <a:rPr lang="en-US" sz="3200" dirty="0">
                <a:solidFill>
                  <a:srgbClr val="0000CC"/>
                </a:solidFill>
              </a:rPr>
              <a:t> </a:t>
            </a:r>
            <a:r>
              <a:rPr lang="en-US" sz="3200" dirty="0" err="1">
                <a:solidFill>
                  <a:srgbClr val="0000CC"/>
                </a:solidFill>
              </a:rPr>
              <a:t>bật</a:t>
            </a:r>
            <a:r>
              <a:rPr lang="en-US" sz="3200" dirty="0">
                <a:solidFill>
                  <a:srgbClr val="0000CC"/>
                </a:solidFill>
              </a:rPr>
              <a:t> </a:t>
            </a:r>
            <a:r>
              <a:rPr lang="en-US" sz="3200" dirty="0" err="1">
                <a:solidFill>
                  <a:srgbClr val="0000CC"/>
                </a:solidFill>
              </a:rPr>
              <a:t>của</a:t>
            </a:r>
            <a:r>
              <a:rPr lang="en-US" sz="3200" dirty="0">
                <a:solidFill>
                  <a:srgbClr val="0000CC"/>
                </a:solidFill>
              </a:rPr>
              <a:t> </a:t>
            </a:r>
            <a:r>
              <a:rPr lang="en-US" sz="3200" dirty="0" err="1">
                <a:solidFill>
                  <a:srgbClr val="0000CC"/>
                </a:solidFill>
              </a:rPr>
              <a:t>cảnh</a:t>
            </a:r>
            <a:r>
              <a:rPr lang="en-US" sz="3200" dirty="0">
                <a:solidFill>
                  <a:srgbClr val="0000CC"/>
                </a:solidFill>
              </a:rPr>
              <a:t> </a:t>
            </a:r>
            <a:r>
              <a:rPr lang="en-US" sz="3200" dirty="0" err="1">
                <a:solidFill>
                  <a:srgbClr val="0000CC"/>
                </a:solidFill>
              </a:rPr>
              <a:t>vật</a:t>
            </a:r>
            <a:r>
              <a:rPr lang="en-US" sz="3200" dirty="0">
                <a:solidFill>
                  <a:srgbClr val="0000CC"/>
                </a:solidFill>
              </a:rPr>
              <a:t>.</a:t>
            </a:r>
          </a:p>
        </p:txBody>
      </p:sp>
      <p:sp>
        <p:nvSpPr>
          <p:cNvPr id="13" name="Right Arrow 24">
            <a:extLst>
              <a:ext uri="{FF2B5EF4-FFF2-40B4-BE49-F238E27FC236}">
                <a16:creationId xmlns:a16="http://schemas.microsoft.com/office/drawing/2014/main" xmlns="" id="{D1B70B15-F311-4E95-9FD3-DA88067CA4C3}"/>
              </a:ext>
            </a:extLst>
          </p:cNvPr>
          <p:cNvSpPr/>
          <p:nvPr/>
        </p:nvSpPr>
        <p:spPr>
          <a:xfrm>
            <a:off x="5839367" y="2079454"/>
            <a:ext cx="1352007"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40">
            <a:extLst>
              <a:ext uri="{FF2B5EF4-FFF2-40B4-BE49-F238E27FC236}">
                <a16:creationId xmlns:a16="http://schemas.microsoft.com/office/drawing/2014/main" xmlns="" id="{F4A400FA-0CCA-4D46-A10F-0847064FCA35}"/>
              </a:ext>
            </a:extLst>
          </p:cNvPr>
          <p:cNvSpPr/>
          <p:nvPr/>
        </p:nvSpPr>
        <p:spPr>
          <a:xfrm rot="5400000">
            <a:off x="8611344" y="2842136"/>
            <a:ext cx="666278"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42826C2A-1021-4CD3-9560-E014E645535B}"/>
              </a:ext>
            </a:extLst>
          </p:cNvPr>
          <p:cNvSpPr/>
          <p:nvPr/>
        </p:nvSpPr>
        <p:spPr>
          <a:xfrm>
            <a:off x="1253887" y="1418503"/>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a:t>
            </a:r>
          </a:p>
        </p:txBody>
      </p:sp>
      <p:sp>
        <p:nvSpPr>
          <p:cNvPr id="16" name="Oval 15">
            <a:extLst>
              <a:ext uri="{FF2B5EF4-FFF2-40B4-BE49-F238E27FC236}">
                <a16:creationId xmlns:a16="http://schemas.microsoft.com/office/drawing/2014/main" xmlns="" id="{D30966DD-F74E-4F67-917E-F9F9CC3A2AC4}"/>
              </a:ext>
            </a:extLst>
          </p:cNvPr>
          <p:cNvSpPr/>
          <p:nvPr/>
        </p:nvSpPr>
        <p:spPr>
          <a:xfrm>
            <a:off x="2540079" y="3262781"/>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c</a:t>
            </a:r>
          </a:p>
        </p:txBody>
      </p:sp>
      <p:sp>
        <p:nvSpPr>
          <p:cNvPr id="17" name="Oval 16">
            <a:extLst>
              <a:ext uri="{FF2B5EF4-FFF2-40B4-BE49-F238E27FC236}">
                <a16:creationId xmlns:a16="http://schemas.microsoft.com/office/drawing/2014/main" xmlns="" id="{60340581-9A91-4BF0-9982-91790FF96FDD}"/>
              </a:ext>
            </a:extLst>
          </p:cNvPr>
          <p:cNvSpPr/>
          <p:nvPr/>
        </p:nvSpPr>
        <p:spPr>
          <a:xfrm>
            <a:off x="6820160" y="1435849"/>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b </a:t>
            </a:r>
          </a:p>
        </p:txBody>
      </p:sp>
    </p:spTree>
    <p:extLst>
      <p:ext uri="{BB962C8B-B14F-4D97-AF65-F5344CB8AC3E}">
        <p14:creationId xmlns:p14="http://schemas.microsoft.com/office/powerpoint/2010/main" val="2731026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P spid="11" grpId="0" animBg="1"/>
      <p:bldP spid="12" grpId="0"/>
      <p:bldP spid="13" grpId="0" animBg="1"/>
      <p:bldP spid="14" grpId="0" animBg="1"/>
      <p:bldP spid="15" grpId="0" animBg="1"/>
      <p:bldP spid="16" grpId="0" animBg="1"/>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325</Words>
  <Application>Microsoft Office PowerPoint</Application>
  <PresentationFormat>Custom</PresentationFormat>
  <Paragraphs>66</Paragraphs>
  <Slides>21</Slides>
  <Notes>15</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24</cp:revision>
  <dcterms:created xsi:type="dcterms:W3CDTF">2023-01-29T12:25:11Z</dcterms:created>
  <dcterms:modified xsi:type="dcterms:W3CDTF">2024-04-05T02:19:43Z</dcterms:modified>
</cp:coreProperties>
</file>