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
  </p:notesMasterIdLst>
  <p:sldIdLst>
    <p:sldId id="375" r:id="rId3"/>
    <p:sldId id="453" r:id="rId4"/>
    <p:sldId id="458" r:id="rId5"/>
    <p:sldId id="8629" r:id="rId6"/>
    <p:sldId id="465" r:id="rId7"/>
  </p:sldIdLst>
  <p:sldSz cx="12192000" cy="6858000"/>
  <p:notesSz cx="6858000" cy="9144000"/>
  <p:custDataLst>
    <p:tags r:id="rId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755"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A0657-FA0B-4317-BC14-35DE8FC62165}" type="datetimeFigureOut">
              <a:rPr lang="en-US" smtClean="0"/>
              <a:t>09-Apr-24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E0227-2EBF-4AC9-8A1F-B2FB8B227690}" type="slidenum">
              <a:rPr lang="en-US" smtClean="0"/>
              <a:t>‹#›</a:t>
            </a:fld>
            <a:endParaRPr lang="en-US"/>
          </a:p>
        </p:txBody>
      </p:sp>
    </p:spTree>
    <p:extLst>
      <p:ext uri="{BB962C8B-B14F-4D97-AF65-F5344CB8AC3E}">
        <p14:creationId xmlns:p14="http://schemas.microsoft.com/office/powerpoint/2010/main" val="333936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649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86013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7577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84546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1920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68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65485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89258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75557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61282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9564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4513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87888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9124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83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09-Apr-24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645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748523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514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58910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87558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3393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485412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2024/4/9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46512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spTree>
    <p:extLst>
      <p:ext uri="{BB962C8B-B14F-4D97-AF65-F5344CB8AC3E}">
        <p14:creationId xmlns:p14="http://schemas.microsoft.com/office/powerpoint/2010/main" val="2321629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57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sp>
        <p:nvSpPr>
          <p:cNvPr id="41" name="TextBox 10"/>
          <p:cNvSpPr txBox="1"/>
          <p:nvPr/>
        </p:nvSpPr>
        <p:spPr>
          <a:xfrm rot="440158">
            <a:off x="1291627" y="1063216"/>
            <a:ext cx="8335025" cy="2548971"/>
          </a:xfrm>
          <a:prstGeom prst="rect">
            <a:avLst/>
          </a:prstGeom>
          <a:noFill/>
        </p:spPr>
        <p:txBody>
          <a:bodyPr wrap="none" lIns="86672" tIns="43336" rIns="86672" bIns="43336" numCol="1">
            <a:prstTxWarp prst="textPlain">
              <a:avLst/>
            </a:prstTxWarp>
            <a:spAutoFit/>
            <a:scene3d>
              <a:camera prst="orthographicFront"/>
              <a:lightRig rig="threePt" dir="t"/>
            </a:scene3d>
            <a:sp3d extrusionH="57150">
              <a:bevelT w="38100" h="38100"/>
            </a:sp3d>
          </a:bodyPr>
          <a:lstStyle/>
          <a:p>
            <a:pPr algn="ctr" defTabSz="913256"/>
            <a:endParaRPr lang="zh-CN" altLang="en-US" sz="7997" cap="all" dirty="0">
              <a:solidFill>
                <a:srgbClr val="92D050"/>
              </a:solidFill>
              <a:effectLst>
                <a:reflection blurRad="6350" stA="55000" endA="300" endPos="45500" dir="5400000" sy="-100000" algn="bl" rotWithShape="0"/>
              </a:effectLst>
              <a:latin typeface="UTM Showcard" panose="02040603050506020204" pitchFamily="18" charset="0"/>
              <a:ea typeface="方正粗谭黑简体" panose="02000000000000000000" pitchFamily="2" charset="-122"/>
              <a:cs typeface="Arial" panose="020B0604020202020204" pitchFamily="34" charset="0"/>
            </a:endParaRPr>
          </a:p>
        </p:txBody>
      </p:sp>
      <p:pic>
        <p:nvPicPr>
          <p:cNvPr id="2" name="Picture 1">
            <a:extLst>
              <a:ext uri="{FF2B5EF4-FFF2-40B4-BE49-F238E27FC236}">
                <a16:creationId xmlns:a16="http://schemas.microsoft.com/office/drawing/2014/main" id="{1AC66508-A266-94C0-63B0-D26FBC102A8B}"/>
              </a:ext>
            </a:extLst>
          </p:cNvPr>
          <p:cNvPicPr>
            <a:picLocks noChangeAspect="1"/>
          </p:cNvPicPr>
          <p:nvPr/>
        </p:nvPicPr>
        <p:blipFill>
          <a:blip r:embed="rId14"/>
          <a:stretch>
            <a:fillRect/>
          </a:stretch>
        </p:blipFill>
        <p:spPr>
          <a:xfrm>
            <a:off x="108313" y="-114713"/>
            <a:ext cx="6279424" cy="743776"/>
          </a:xfrm>
          <a:prstGeom prst="rect">
            <a:avLst/>
          </a:prstGeom>
        </p:spPr>
      </p:pic>
      <p:pic>
        <p:nvPicPr>
          <p:cNvPr id="6" name="Picture 5">
            <a:extLst>
              <a:ext uri="{FF2B5EF4-FFF2-40B4-BE49-F238E27FC236}">
                <a16:creationId xmlns:a16="http://schemas.microsoft.com/office/drawing/2014/main" id="{F09AC730-4770-8437-7C1D-69D34DB8CAE2}"/>
              </a:ext>
            </a:extLst>
          </p:cNvPr>
          <p:cNvPicPr>
            <a:picLocks noChangeAspect="1"/>
          </p:cNvPicPr>
          <p:nvPr/>
        </p:nvPicPr>
        <p:blipFill>
          <a:blip r:embed="rId15"/>
          <a:stretch>
            <a:fillRect/>
          </a:stretch>
        </p:blipFill>
        <p:spPr>
          <a:xfrm>
            <a:off x="1929816" y="1142120"/>
            <a:ext cx="7608467" cy="2706859"/>
          </a:xfrm>
          <a:prstGeom prst="rect">
            <a:avLst/>
          </a:prstGeom>
        </p:spPr>
      </p:pic>
      <p:sp>
        <p:nvSpPr>
          <p:cNvPr id="7" name="TextBox 6">
            <a:extLst>
              <a:ext uri="{FF2B5EF4-FFF2-40B4-BE49-F238E27FC236}">
                <a16:creationId xmlns:a16="http://schemas.microsoft.com/office/drawing/2014/main" id="{60013E85-FE80-25F5-23A2-CDCBB222A78F}"/>
              </a:ext>
            </a:extLst>
          </p:cNvPr>
          <p:cNvSpPr txBox="1"/>
          <p:nvPr/>
        </p:nvSpPr>
        <p:spPr>
          <a:xfrm>
            <a:off x="5143500" y="3143250"/>
            <a:ext cx="1590675" cy="646331"/>
          </a:xfrm>
          <a:prstGeom prst="rect">
            <a:avLst/>
          </a:prstGeom>
          <a:noFill/>
        </p:spPr>
        <p:txBody>
          <a:bodyPr wrap="square" rtlCol="0">
            <a:spAutoFit/>
          </a:bodyPr>
          <a:lstStyle/>
          <a:p>
            <a:r>
              <a:rPr lang="en-US" sz="3600" dirty="0"/>
              <a:t>(</a:t>
            </a:r>
            <a:r>
              <a:rPr lang="en-US" sz="3600" dirty="0" err="1"/>
              <a:t>Tiết</a:t>
            </a:r>
            <a:r>
              <a:rPr lang="en-US" sz="3600" dirty="0"/>
              <a:t> 2)</a:t>
            </a:r>
          </a:p>
        </p:txBody>
      </p:sp>
    </p:spTree>
    <p:custDataLst>
      <p:tags r:id="rId1"/>
    </p:custDataLst>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20182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Tự đánh giá những việc làm của em để bảo vệ các cơ quan tiêu hoá, tuần hoàn và thần kinh theo gợi ý dưới đây.</a:t>
            </a:r>
          </a:p>
        </p:txBody>
      </p:sp>
      <p:pic>
        <p:nvPicPr>
          <p:cNvPr id="4" name="Picture 3">
            <a:extLst>
              <a:ext uri="{FF2B5EF4-FFF2-40B4-BE49-F238E27FC236}">
                <a16:creationId xmlns:a16="http://schemas.microsoft.com/office/drawing/2014/main" id="{90BE50DF-AB60-8B1F-8360-305871616893}"/>
              </a:ext>
            </a:extLst>
          </p:cNvPr>
          <p:cNvPicPr>
            <a:picLocks noChangeAspect="1"/>
          </p:cNvPicPr>
          <p:nvPr/>
        </p:nvPicPr>
        <p:blipFill>
          <a:blip r:embed="rId4"/>
          <a:stretch>
            <a:fillRect/>
          </a:stretch>
        </p:blipFill>
        <p:spPr>
          <a:xfrm>
            <a:off x="1404937" y="1766887"/>
            <a:ext cx="9721101" cy="4624388"/>
          </a:xfrm>
          <a:prstGeom prst="rect">
            <a:avLst/>
          </a:prstGeom>
        </p:spPr>
      </p:pic>
    </p:spTree>
    <p:custDataLst>
      <p:tags r:id="rId1"/>
    </p:custDataLst>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619750" y="340991"/>
            <a:ext cx="6047172" cy="2492990"/>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2600" b="1" dirty="0">
                <a:solidFill>
                  <a:srgbClr val="FF0000"/>
                </a:solidFill>
                <a:latin typeface="Calibri" panose="020F0502020204030204"/>
              </a:rPr>
              <a:t>C</a:t>
            </a:r>
            <a:r>
              <a:rPr lang="vi-VN" sz="2600" b="1" dirty="0">
                <a:solidFill>
                  <a:srgbClr val="FF0000"/>
                </a:solidFill>
                <a:latin typeface="Calibri" panose="020F0502020204030204"/>
              </a:rPr>
              <a:t>hia sẻ với các bạn những việc em đã làm thường xuyên, thỉnh thoảng, không làm và những thói quen bản thân các em cần thay đổi để thực hiện được những việc làm bảo vệ các cơ quan tiêu hóa, tuần hoàn, thần kinh.</a:t>
            </a:r>
            <a:endParaRPr kumimoji="0" lang="vi-VN" sz="26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Tree>
    <p:custDataLst>
      <p:tags r:id="rId1"/>
    </p:custDataLst>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1535669" y="2017442"/>
            <a:ext cx="8950243" cy="115000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200" b="1">
                <a:solidFill>
                  <a:srgbClr val="4472C4">
                    <a:lumMod val="50000"/>
                  </a:srgbClr>
                </a:solidFill>
                <a:latin typeface="Arial" panose="020B0604020202020204" pitchFamily="34" charset="0"/>
                <a:cs typeface="Arial" panose="020B0604020202020204" pitchFamily="34" charset="0"/>
              </a:rPr>
              <a:t>Em sẽ khuyên bạn thế nào nếu bạn em thường xuyên thức khuya?</a:t>
            </a:r>
            <a:endParaRPr lang="vi-VN" sz="3200" b="1" dirty="0">
              <a:solidFill>
                <a:srgbClr val="4472C4">
                  <a:lumMod val="50000"/>
                </a:srgbClr>
              </a:solidFill>
              <a:latin typeface="Arial" panose="020B0604020202020204" pitchFamily="34" charset="0"/>
              <a:cs typeface="Arial" panose="020B0604020202020204" pitchFamily="34" charset="0"/>
            </a:endParaRPr>
          </a:p>
        </p:txBody>
      </p:sp>
      <p:sp>
        <p:nvSpPr>
          <p:cNvPr id="2" name="Rectangle: Rounded Corners 8">
            <a:extLst>
              <a:ext uri="{FF2B5EF4-FFF2-40B4-BE49-F238E27FC236}">
                <a16:creationId xmlns:a16="http://schemas.microsoft.com/office/drawing/2014/main" id="{719274CF-85E9-0282-DC9D-434D81CEE623}"/>
              </a:ext>
            </a:extLst>
          </p:cNvPr>
          <p:cNvSpPr/>
          <p:nvPr/>
        </p:nvSpPr>
        <p:spPr>
          <a:xfrm>
            <a:off x="1046363" y="3690549"/>
            <a:ext cx="10099274" cy="2206214"/>
          </a:xfrm>
          <a:custGeom>
            <a:avLst/>
            <a:gdLst>
              <a:gd name="connsiteX0" fmla="*/ 0 w 10099274"/>
              <a:gd name="connsiteY0" fmla="*/ 220841 h 2206214"/>
              <a:gd name="connsiteX1" fmla="*/ 432746 w 10099274"/>
              <a:gd name="connsiteY1" fmla="*/ 0 h 2206214"/>
              <a:gd name="connsiteX2" fmla="*/ 9666526 w 10099274"/>
              <a:gd name="connsiteY2" fmla="*/ 0 h 2206214"/>
              <a:gd name="connsiteX3" fmla="*/ 10099274 w 10099274"/>
              <a:gd name="connsiteY3" fmla="*/ 220841 h 2206214"/>
              <a:gd name="connsiteX4" fmla="*/ 10099274 w 10099274"/>
              <a:gd name="connsiteY4" fmla="*/ 1985372 h 2206214"/>
              <a:gd name="connsiteX5" fmla="*/ 9666526 w 10099274"/>
              <a:gd name="connsiteY5" fmla="*/ 2206214 h 2206214"/>
              <a:gd name="connsiteX6" fmla="*/ 432746 w 10099274"/>
              <a:gd name="connsiteY6" fmla="*/ 2206214 h 2206214"/>
              <a:gd name="connsiteX7" fmla="*/ 0 w 10099274"/>
              <a:gd name="connsiteY7" fmla="*/ 1985372 h 2206214"/>
              <a:gd name="connsiteX8" fmla="*/ 0 w 10099274"/>
              <a:gd name="connsiteY8" fmla="*/ 220841 h 2206214"/>
              <a:gd name="connsiteX0" fmla="*/ 0 w 10099274"/>
              <a:gd name="connsiteY0" fmla="*/ 220841 h 2206214"/>
              <a:gd name="connsiteX1" fmla="*/ 432746 w 10099274"/>
              <a:gd name="connsiteY1" fmla="*/ 0 h 2206214"/>
              <a:gd name="connsiteX2" fmla="*/ 9666526 w 10099274"/>
              <a:gd name="connsiteY2" fmla="*/ 0 h 2206214"/>
              <a:gd name="connsiteX3" fmla="*/ 10099274 w 10099274"/>
              <a:gd name="connsiteY3" fmla="*/ 220841 h 2206214"/>
              <a:gd name="connsiteX4" fmla="*/ 10099274 w 10099274"/>
              <a:gd name="connsiteY4" fmla="*/ 1985372 h 2206214"/>
              <a:gd name="connsiteX5" fmla="*/ 9666526 w 10099274"/>
              <a:gd name="connsiteY5" fmla="*/ 2206214 h 2206214"/>
              <a:gd name="connsiteX6" fmla="*/ 432746 w 10099274"/>
              <a:gd name="connsiteY6" fmla="*/ 2206214 h 2206214"/>
              <a:gd name="connsiteX7" fmla="*/ 0 w 10099274"/>
              <a:gd name="connsiteY7" fmla="*/ 1985372 h 2206214"/>
              <a:gd name="connsiteX8" fmla="*/ 0 w 10099274"/>
              <a:gd name="connsiteY8" fmla="*/ 220841 h 2206214"/>
              <a:gd name="connsiteX0" fmla="*/ 0 w 10099274"/>
              <a:gd name="connsiteY0" fmla="*/ 220841 h 2206214"/>
              <a:gd name="connsiteX1" fmla="*/ 432746 w 10099274"/>
              <a:gd name="connsiteY1" fmla="*/ 0 h 2206214"/>
              <a:gd name="connsiteX2" fmla="*/ 9666526 w 10099274"/>
              <a:gd name="connsiteY2" fmla="*/ 0 h 2206214"/>
              <a:gd name="connsiteX3" fmla="*/ 10099274 w 10099274"/>
              <a:gd name="connsiteY3" fmla="*/ 220841 h 2206214"/>
              <a:gd name="connsiteX4" fmla="*/ 10099274 w 10099274"/>
              <a:gd name="connsiteY4" fmla="*/ 1985372 h 2206214"/>
              <a:gd name="connsiteX5" fmla="*/ 9666526 w 10099274"/>
              <a:gd name="connsiteY5" fmla="*/ 2206214 h 2206214"/>
              <a:gd name="connsiteX6" fmla="*/ 432746 w 10099274"/>
              <a:gd name="connsiteY6" fmla="*/ 2206214 h 2206214"/>
              <a:gd name="connsiteX7" fmla="*/ 0 w 10099274"/>
              <a:gd name="connsiteY7" fmla="*/ 1985372 h 2206214"/>
              <a:gd name="connsiteX8" fmla="*/ 0 w 10099274"/>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9274" h="2206214" fill="none" extrusionOk="0">
                <a:moveTo>
                  <a:pt x="0" y="220841"/>
                </a:moveTo>
                <a:cubicBezTo>
                  <a:pt x="5353" y="131508"/>
                  <a:pt x="259673" y="-29470"/>
                  <a:pt x="432746" y="0"/>
                </a:cubicBezTo>
                <a:cubicBezTo>
                  <a:pt x="3743924" y="95877"/>
                  <a:pt x="7602009" y="-283013"/>
                  <a:pt x="9666526" y="0"/>
                </a:cubicBezTo>
                <a:cubicBezTo>
                  <a:pt x="9853228" y="-5538"/>
                  <a:pt x="10153748" y="73477"/>
                  <a:pt x="10099274" y="220841"/>
                </a:cubicBezTo>
                <a:cubicBezTo>
                  <a:pt x="10147309" y="957880"/>
                  <a:pt x="10273116" y="1271891"/>
                  <a:pt x="10099274" y="1985372"/>
                </a:cubicBezTo>
                <a:cubicBezTo>
                  <a:pt x="10052506" y="2141244"/>
                  <a:pt x="9957494" y="2205189"/>
                  <a:pt x="9666526" y="2206214"/>
                </a:cubicBezTo>
                <a:cubicBezTo>
                  <a:pt x="7688593" y="2169308"/>
                  <a:pt x="4539944" y="2151586"/>
                  <a:pt x="432746" y="2206214"/>
                </a:cubicBezTo>
                <a:cubicBezTo>
                  <a:pt x="185227" y="2176437"/>
                  <a:pt x="1020" y="2136683"/>
                  <a:pt x="0" y="1985372"/>
                </a:cubicBezTo>
                <a:cubicBezTo>
                  <a:pt x="-218373" y="1284138"/>
                  <a:pt x="79112" y="792883"/>
                  <a:pt x="0" y="220841"/>
                </a:cubicBezTo>
                <a:close/>
              </a:path>
              <a:path w="10099274" h="2206214" stroke="0" extrusionOk="0">
                <a:moveTo>
                  <a:pt x="0" y="220841"/>
                </a:moveTo>
                <a:cubicBezTo>
                  <a:pt x="-45908" y="109099"/>
                  <a:pt x="232829" y="-14430"/>
                  <a:pt x="432746" y="0"/>
                </a:cubicBezTo>
                <a:cubicBezTo>
                  <a:pt x="3422971" y="-415987"/>
                  <a:pt x="5026504" y="287995"/>
                  <a:pt x="9666526" y="0"/>
                </a:cubicBezTo>
                <a:cubicBezTo>
                  <a:pt x="9858108" y="-1533"/>
                  <a:pt x="10107182" y="124954"/>
                  <a:pt x="10099274" y="220841"/>
                </a:cubicBezTo>
                <a:cubicBezTo>
                  <a:pt x="10249954" y="725762"/>
                  <a:pt x="10418643" y="1412415"/>
                  <a:pt x="10099274" y="1985372"/>
                </a:cubicBezTo>
                <a:cubicBezTo>
                  <a:pt x="10099153" y="2124635"/>
                  <a:pt x="9860029" y="2198163"/>
                  <a:pt x="9666526" y="2206214"/>
                </a:cubicBezTo>
                <a:cubicBezTo>
                  <a:pt x="6027561" y="2174011"/>
                  <a:pt x="1448969" y="2360460"/>
                  <a:pt x="432746" y="2206214"/>
                </a:cubicBezTo>
                <a:cubicBezTo>
                  <a:pt x="202303" y="2159755"/>
                  <a:pt x="-15967" y="2077124"/>
                  <a:pt x="0" y="1985372"/>
                </a:cubicBezTo>
                <a:cubicBezTo>
                  <a:pt x="-268884" y="1347857"/>
                  <a:pt x="-291830" y="922409"/>
                  <a:pt x="0" y="220841"/>
                </a:cubicBezTo>
                <a:close/>
              </a:path>
              <a:path w="10099274" h="2206214" fill="none" stroke="0" extrusionOk="0">
                <a:moveTo>
                  <a:pt x="0" y="220841"/>
                </a:moveTo>
                <a:cubicBezTo>
                  <a:pt x="-12354" y="82357"/>
                  <a:pt x="236621" y="-5260"/>
                  <a:pt x="432746" y="0"/>
                </a:cubicBezTo>
                <a:cubicBezTo>
                  <a:pt x="3269873" y="146928"/>
                  <a:pt x="7570772" y="79889"/>
                  <a:pt x="9666526" y="0"/>
                </a:cubicBezTo>
                <a:cubicBezTo>
                  <a:pt x="9874171" y="6849"/>
                  <a:pt x="10144275" y="98029"/>
                  <a:pt x="10099274" y="220841"/>
                </a:cubicBezTo>
                <a:cubicBezTo>
                  <a:pt x="10072750" y="1075561"/>
                  <a:pt x="10290674" y="1265781"/>
                  <a:pt x="10099274" y="1985372"/>
                </a:cubicBezTo>
                <a:cubicBezTo>
                  <a:pt x="10085603" y="2156510"/>
                  <a:pt x="9911809" y="2188841"/>
                  <a:pt x="9666526" y="2206214"/>
                </a:cubicBezTo>
                <a:cubicBezTo>
                  <a:pt x="6870506" y="2169596"/>
                  <a:pt x="5029262" y="2385473"/>
                  <a:pt x="432746" y="2206214"/>
                </a:cubicBezTo>
                <a:cubicBezTo>
                  <a:pt x="188402" y="2199118"/>
                  <a:pt x="48561" y="2125545"/>
                  <a:pt x="0" y="1985372"/>
                </a:cubicBezTo>
                <a:cubicBezTo>
                  <a:pt x="-188744" y="1341182"/>
                  <a:pt x="-94114" y="877813"/>
                  <a:pt x="0" y="220841"/>
                </a:cubicBezTo>
                <a:close/>
              </a:path>
              <a:path w="10099274" h="2206214" fill="none" stroke="0" extrusionOk="0">
                <a:moveTo>
                  <a:pt x="0" y="220841"/>
                </a:moveTo>
                <a:cubicBezTo>
                  <a:pt x="2472" y="101979"/>
                  <a:pt x="272311" y="5397"/>
                  <a:pt x="432746" y="0"/>
                </a:cubicBezTo>
                <a:cubicBezTo>
                  <a:pt x="3486304" y="183880"/>
                  <a:pt x="7746717" y="-266514"/>
                  <a:pt x="9666526" y="0"/>
                </a:cubicBezTo>
                <a:cubicBezTo>
                  <a:pt x="9841799" y="-1307"/>
                  <a:pt x="10147733" y="89376"/>
                  <a:pt x="10099274" y="220841"/>
                </a:cubicBezTo>
                <a:cubicBezTo>
                  <a:pt x="10111235" y="1019362"/>
                  <a:pt x="10268851" y="1258113"/>
                  <a:pt x="10099274" y="1985372"/>
                </a:cubicBezTo>
                <a:cubicBezTo>
                  <a:pt x="10057262" y="2144287"/>
                  <a:pt x="9940772" y="2196841"/>
                  <a:pt x="9666526" y="2206214"/>
                </a:cubicBezTo>
                <a:cubicBezTo>
                  <a:pt x="7272174" y="1965602"/>
                  <a:pt x="4862539" y="2076612"/>
                  <a:pt x="432746" y="2206214"/>
                </a:cubicBezTo>
                <a:cubicBezTo>
                  <a:pt x="177110" y="2162533"/>
                  <a:pt x="5282" y="2124338"/>
                  <a:pt x="0" y="1985372"/>
                </a:cubicBezTo>
                <a:cubicBezTo>
                  <a:pt x="-282476" y="1338334"/>
                  <a:pt x="90722" y="799357"/>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3" name="Hộp Văn bản 32">
            <a:extLst>
              <a:ext uri="{FF2B5EF4-FFF2-40B4-BE49-F238E27FC236}">
                <a16:creationId xmlns:a16="http://schemas.microsoft.com/office/drawing/2014/main" id="{10054775-CA9A-AF09-4558-9A04BFC9F63F}"/>
              </a:ext>
            </a:extLst>
          </p:cNvPr>
          <p:cNvSpPr txBox="1"/>
          <p:nvPr/>
        </p:nvSpPr>
        <p:spPr>
          <a:xfrm>
            <a:off x="1190624" y="3690549"/>
            <a:ext cx="9810751" cy="2062103"/>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Em sẽ khuyên bạn không nên thức khuya và giải thích cho bạn lý do. Thời gian ngủ không đủ sẽ dẫn đến mệt mỏi, lên lớp mất tập trung, học tập sút kém. Ngủ đủ giấc sẽ giúp não được nghỉ ngơi, củng cố khả năng ghi nhớ,...</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662277C6-774D-D768-FE31-C6C8795FB949}"/>
              </a:ext>
            </a:extLst>
          </p:cNvPr>
          <p:cNvSpPr txBox="1"/>
          <p:nvPr/>
        </p:nvSpPr>
        <p:spPr>
          <a:xfrm>
            <a:off x="1694062" y="89685"/>
            <a:ext cx="90851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Xử</a:t>
            </a:r>
            <a:r>
              <a:rPr kumimoji="0" lang="en-US" sz="6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lí</a:t>
            </a:r>
            <a:r>
              <a:rPr kumimoji="0" lang="en-US" sz="6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tình</a:t>
            </a:r>
            <a:r>
              <a:rPr kumimoji="0" lang="en-US" sz="6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huống</a:t>
            </a:r>
            <a:endParaRPr kumimoji="0" lang="en-US" sz="6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uần 30-TNXH-Ôn tập chủ đề Con người và sức khỏe (Tiết 2)[20240409104827161].mdb"/>
  <p:tag name="ARS_RESPONSE_PERSONNUM" val="1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186</Words>
  <Application>Microsoft Office PowerPoint</Application>
  <PresentationFormat>Widescreen</PresentationFormat>
  <Paragraphs>15</Paragraphs>
  <Slides>5</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Arial</vt:lpstr>
      <vt:lpstr>Calibri</vt:lpstr>
      <vt:lpstr>Cambria</vt:lpstr>
      <vt:lpstr>Times New Roman</vt:lpstr>
      <vt:lpstr>UTM Showcard</vt:lpstr>
      <vt:lpstr>Office 主题</vt:lpstr>
      <vt:lpstr>1_Office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16</cp:revision>
  <dcterms:created xsi:type="dcterms:W3CDTF">2023-03-18T00:30:08Z</dcterms:created>
  <dcterms:modified xsi:type="dcterms:W3CDTF">2024-04-09T03:56:59Z</dcterms:modified>
</cp:coreProperties>
</file>