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56" r:id="rId2"/>
    <p:sldId id="439" r:id="rId3"/>
    <p:sldId id="451" r:id="rId4"/>
    <p:sldId id="452" r:id="rId5"/>
    <p:sldId id="453" r:id="rId6"/>
    <p:sldId id="454"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1F9"/>
    <a:srgbClr val="FEACEE"/>
    <a:srgbClr val="3333FF"/>
    <a:srgbClr val="FF7C80"/>
    <a:srgbClr val="FF0066"/>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7" d="100"/>
          <a:sy n="47" d="100"/>
        </p:scale>
        <p:origin x="112"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 y="5966"/>
            <a:ext cx="16255403"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9" y="1702677"/>
            <a:ext cx="10939766" cy="608055"/>
          </a:xfrm>
          <a:prstGeom prst="rect">
            <a:avLst/>
          </a:prstGeom>
          <a:noFill/>
          <a:ln>
            <a:noFill/>
          </a:ln>
          <a:effectLst/>
        </p:spPr>
        <p:txBody>
          <a:bodyPr lIns="122018" tIns="61009" rIns="122018" bIns="6100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13" y="5248478"/>
            <a:ext cx="11414823" cy="3763695"/>
          </a:xfrm>
          <a:prstGeom prst="rect">
            <a:avLst/>
          </a:prstGeom>
          <a:noFill/>
        </p:spPr>
        <p:txBody>
          <a:bodyPr spcFirstLastPara="1" wrap="none" lIns="122018" tIns="61009" rIns="122018" bIns="61009">
            <a:prstTxWarp prst="textArchUp">
              <a:avLst>
                <a:gd name="adj" fmla="val 10750156"/>
              </a:avLst>
            </a:prstTxWarp>
            <a:spAutoFit/>
          </a:bodyPr>
          <a:lstStyle/>
          <a:p>
            <a:pPr algn="ctr" eaLnBrk="1" hangingPunct="1">
              <a:spcBef>
                <a:spcPct val="50000"/>
              </a:spcBef>
              <a:defRPr/>
            </a:pPr>
            <a:r>
              <a:rPr lang="en-US" sz="72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2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2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790" y="1093415"/>
            <a:ext cx="1744742"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695151" y="6533782"/>
            <a:ext cx="8658352" cy="1230898"/>
          </a:xfrm>
          <a:prstGeom prst="rect">
            <a:avLst/>
          </a:prstGeom>
          <a:noFill/>
        </p:spPr>
        <p:txBody>
          <a:bodyPr wrap="none" lIns="121708" tIns="60857" rIns="121708" bIns="60857">
            <a:spAutoFit/>
          </a:bodyPr>
          <a:lstStyle/>
          <a:p>
            <a:pPr algn="ctr">
              <a:defRPr/>
            </a:pPr>
            <a:r>
              <a:rPr lang="en-US" sz="72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72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72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CÔNG</a:t>
            </a:r>
            <a:r>
              <a:rPr lang="en-US" sz="72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72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NGHỆ</a:t>
            </a:r>
            <a:endParaRPr lang="vi-VN" sz="72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5398678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1813719" y="458231"/>
            <a:ext cx="9736805"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Đồ ch</a:t>
              </a:r>
              <a:r>
                <a:rPr lang="vi-VN" sz="3800" b="1">
                  <a:solidFill>
                    <a:srgbClr val="FF0066"/>
                  </a:solidFill>
                  <a:latin typeface="Times New Roman" pitchFamily="18" charset="0"/>
                  <a:cs typeface="Times New Roman" pitchFamily="18" charset="0"/>
                </a:rPr>
                <a:t>ơ</a:t>
              </a:r>
              <a:r>
                <a:rPr lang="en-US" sz="3800" b="1">
                  <a:solidFill>
                    <a:srgbClr val="FF0066"/>
                  </a:solidFill>
                  <a:latin typeface="Times New Roman" pitchFamily="18" charset="0"/>
                  <a:cs typeface="Times New Roman" pitchFamily="18" charset="0"/>
                </a:rPr>
                <a:t>i phù hợp với lứa tuổi.</a:t>
              </a:r>
            </a:p>
          </p:txBody>
        </p:sp>
        <p:cxnSp>
          <p:nvCxnSpPr>
            <p:cNvPr id="11" name="Straight Connector 10"/>
            <p:cNvCxnSpPr/>
            <p:nvPr/>
          </p:nvCxnSpPr>
          <p:spPr>
            <a:xfrm>
              <a:off x="1673234" y="2519755"/>
              <a:ext cx="5621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026" name="Picture 2" descr="Công nghệ lớp 3 Bài 9: Làm đồ chơi trang 55, 56, 57, 58, 59, 60, 61, 62 | Cánh diều (ảnh 1)">
            <a:extLst>
              <a:ext uri="{FF2B5EF4-FFF2-40B4-BE49-F238E27FC236}">
                <a16:creationId xmlns:a16="http://schemas.microsoft.com/office/drawing/2014/main" id="{BF18D120-DB10-4FB4-9506-2C55CCE1FF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31" b="50748"/>
          <a:stretch/>
        </p:blipFill>
        <p:spPr bwMode="auto">
          <a:xfrm>
            <a:off x="8462537" y="1816466"/>
            <a:ext cx="6616504" cy="2852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9CA8EA9-2DC6-4700-AD7B-70C838E75224}"/>
              </a:ext>
            </a:extLst>
          </p:cNvPr>
          <p:cNvSpPr/>
          <p:nvPr/>
        </p:nvSpPr>
        <p:spPr>
          <a:xfrm>
            <a:off x="9940" y="1172155"/>
            <a:ext cx="13623025"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Em hãy cùng bạn chọn đồ chơi phù hợp với lứa tuổi trong các hình dưới đây.</a:t>
            </a:r>
          </a:p>
        </p:txBody>
      </p:sp>
      <p:pic>
        <p:nvPicPr>
          <p:cNvPr id="14" name="Picture 2" descr="Công nghệ lớp 3 Bài 9: Làm đồ chơi trang 55, 56, 57, 58, 59, 60, 61, 62 | Cánh diều (ảnh 1)">
            <a:extLst>
              <a:ext uri="{FF2B5EF4-FFF2-40B4-BE49-F238E27FC236}">
                <a16:creationId xmlns:a16="http://schemas.microsoft.com/office/drawing/2014/main" id="{FEB2BA26-E832-40BF-9541-019C106E85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 t="1893" r="51336" b="50367"/>
          <a:stretch/>
        </p:blipFill>
        <p:spPr bwMode="auto">
          <a:xfrm>
            <a:off x="1661319" y="1904033"/>
            <a:ext cx="6477000" cy="27648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ông nghệ lớp 3 Bài 9: Làm đồ chơi trang 55, 56, 57, 58, 59, 60, 61, 62 | Cánh diều (ảnh 1)">
            <a:extLst>
              <a:ext uri="{FF2B5EF4-FFF2-40B4-BE49-F238E27FC236}">
                <a16:creationId xmlns:a16="http://schemas.microsoft.com/office/drawing/2014/main" id="{D6A944A6-9457-4984-9756-B7E62F4284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 t="50650" r="51431" b="1610"/>
          <a:stretch/>
        </p:blipFill>
        <p:spPr bwMode="auto">
          <a:xfrm>
            <a:off x="1553760" y="5156775"/>
            <a:ext cx="6506714" cy="27648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ông nghệ lớp 3 Bài 9: Làm đồ chơi trang 55, 56, 57, 58, 59, 60, 61, 62 | Cánh diều (ảnh 1)">
            <a:extLst>
              <a:ext uri="{FF2B5EF4-FFF2-40B4-BE49-F238E27FC236}">
                <a16:creationId xmlns:a16="http://schemas.microsoft.com/office/drawing/2014/main" id="{1BAEEDD9-3F5E-48C7-A6A2-C6FD69D59D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06" t="51607" r="125" b="-859"/>
          <a:stretch/>
        </p:blipFill>
        <p:spPr bwMode="auto">
          <a:xfrm>
            <a:off x="8428122" y="5224903"/>
            <a:ext cx="6616504" cy="285237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77B3A5A-3649-474F-8DAA-E7EC22F045BA}"/>
              </a:ext>
            </a:extLst>
          </p:cNvPr>
          <p:cNvSpPr/>
          <p:nvPr/>
        </p:nvSpPr>
        <p:spPr>
          <a:xfrm>
            <a:off x="13091319" y="35257"/>
            <a:ext cx="3352800" cy="1627610"/>
          </a:xfrm>
          <a:prstGeom prst="wedgeEllipseCallout">
            <a:avLst/>
          </a:prstGeom>
          <a:solidFill>
            <a:srgbClr val="FFE1F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Thảo luận nhóm 4:</a:t>
            </a:r>
            <a:endParaRPr lang="vi-VN">
              <a:solidFill>
                <a:srgbClr val="FF0000"/>
              </a:solidFill>
            </a:endParaRPr>
          </a:p>
        </p:txBody>
      </p:sp>
      <p:sp>
        <p:nvSpPr>
          <p:cNvPr id="2" name="Rectangle 1">
            <a:extLst>
              <a:ext uri="{FF2B5EF4-FFF2-40B4-BE49-F238E27FC236}">
                <a16:creationId xmlns:a16="http://schemas.microsoft.com/office/drawing/2014/main" id="{C4AF74F5-5063-31C6-E890-DC4C1541E8E0}"/>
              </a:ext>
            </a:extLst>
          </p:cNvPr>
          <p:cNvSpPr/>
          <p:nvPr/>
        </p:nvSpPr>
        <p:spPr>
          <a:xfrm>
            <a:off x="1557468" y="4572000"/>
            <a:ext cx="6684702" cy="584775"/>
          </a:xfrm>
          <a:prstGeom prst="rect">
            <a:avLst/>
          </a:prstGeom>
          <a:solidFill>
            <a:schemeClr val="bg1"/>
          </a:solidFill>
        </p:spPr>
        <p:txBody>
          <a:bodyPr wrap="square">
            <a:spAutoFit/>
          </a:bodyPr>
          <a:lstStyle/>
          <a:p>
            <a:pPr algn="ctr"/>
            <a:r>
              <a:rPr lang="vi-VN" sz="3200" b="1" dirty="0">
                <a:solidFill>
                  <a:srgbClr val="3333FF"/>
                </a:solidFill>
                <a:latin typeface="Times New Roman" panose="02020603050405020304" pitchFamily="18" charset="0"/>
                <a:cs typeface="Times New Roman" panose="02020603050405020304" pitchFamily="18" charset="0"/>
              </a:rPr>
              <a:t>Tác dụng: Phát triển trí thông minh</a:t>
            </a:r>
          </a:p>
        </p:txBody>
      </p:sp>
      <p:sp>
        <p:nvSpPr>
          <p:cNvPr id="4" name="Rectangle 3">
            <a:extLst>
              <a:ext uri="{FF2B5EF4-FFF2-40B4-BE49-F238E27FC236}">
                <a16:creationId xmlns:a16="http://schemas.microsoft.com/office/drawing/2014/main" id="{3C7560DE-D531-F61F-B8F9-7E9011389E37}"/>
              </a:ext>
            </a:extLst>
          </p:cNvPr>
          <p:cNvSpPr/>
          <p:nvPr/>
        </p:nvSpPr>
        <p:spPr>
          <a:xfrm>
            <a:off x="8595076" y="4579961"/>
            <a:ext cx="6684702" cy="584775"/>
          </a:xfrm>
          <a:prstGeom prst="rect">
            <a:avLst/>
          </a:prstGeom>
          <a:solidFill>
            <a:schemeClr val="bg1"/>
          </a:solidFill>
        </p:spPr>
        <p:txBody>
          <a:bodyPr wrap="square">
            <a:spAutoFit/>
          </a:bodyPr>
          <a:lstStyle/>
          <a:p>
            <a:pPr algn="ctr"/>
            <a:r>
              <a:rPr lang="vi-VN" sz="3200" b="1" dirty="0">
                <a:solidFill>
                  <a:srgbClr val="3333FF"/>
                </a:solidFill>
                <a:latin typeface="Times New Roman" panose="02020603050405020304" pitchFamily="18" charset="0"/>
                <a:cs typeface="Times New Roman" panose="02020603050405020304" pitchFamily="18" charset="0"/>
              </a:rPr>
              <a:t>Tác dụng: Phát triển trí tuệ</a:t>
            </a:r>
          </a:p>
        </p:txBody>
      </p:sp>
      <p:sp>
        <p:nvSpPr>
          <p:cNvPr id="6" name="Rectangle 5">
            <a:extLst>
              <a:ext uri="{FF2B5EF4-FFF2-40B4-BE49-F238E27FC236}">
                <a16:creationId xmlns:a16="http://schemas.microsoft.com/office/drawing/2014/main" id="{8C0DE3E9-8ABD-509D-C3D0-C67E6CB72110}"/>
              </a:ext>
            </a:extLst>
          </p:cNvPr>
          <p:cNvSpPr/>
          <p:nvPr/>
        </p:nvSpPr>
        <p:spPr>
          <a:xfrm>
            <a:off x="995466" y="8107030"/>
            <a:ext cx="6684702" cy="954107"/>
          </a:xfrm>
          <a:prstGeom prst="rect">
            <a:avLst/>
          </a:prstGeom>
          <a:solidFill>
            <a:schemeClr val="bg1"/>
          </a:solidFill>
        </p:spPr>
        <p:txBody>
          <a:bodyPr wrap="square">
            <a:spAutoFit/>
          </a:bodyPr>
          <a:lstStyle/>
          <a:p>
            <a:pPr algn="ctr"/>
            <a:r>
              <a:rPr lang="vi-VN" sz="2800" b="1">
                <a:solidFill>
                  <a:srgbClr val="3333FF"/>
                </a:solidFill>
                <a:latin typeface="Times New Roman" panose="02020603050405020304" pitchFamily="18" charset="0"/>
                <a:cs typeface="Times New Roman" panose="02020603050405020304" pitchFamily="18" charset="0"/>
              </a:rPr>
              <a:t>Tác dụng: Phát triển khả năng sáng tạo khéo léo</a:t>
            </a:r>
          </a:p>
        </p:txBody>
      </p:sp>
      <p:sp>
        <p:nvSpPr>
          <p:cNvPr id="7" name="Rectangle 6">
            <a:extLst>
              <a:ext uri="{FF2B5EF4-FFF2-40B4-BE49-F238E27FC236}">
                <a16:creationId xmlns:a16="http://schemas.microsoft.com/office/drawing/2014/main" id="{A4687EA4-C810-6359-3F84-43130A570254}"/>
              </a:ext>
            </a:extLst>
          </p:cNvPr>
          <p:cNvSpPr/>
          <p:nvPr/>
        </p:nvSpPr>
        <p:spPr>
          <a:xfrm>
            <a:off x="8074272" y="8107029"/>
            <a:ext cx="7206900" cy="954107"/>
          </a:xfrm>
          <a:prstGeom prst="rect">
            <a:avLst/>
          </a:prstGeom>
          <a:solidFill>
            <a:schemeClr val="bg1"/>
          </a:solidFill>
        </p:spPr>
        <p:txBody>
          <a:bodyPr wrap="square">
            <a:spAutoFit/>
          </a:bodyPr>
          <a:lstStyle/>
          <a:p>
            <a:pPr algn="ctr"/>
            <a:r>
              <a:rPr lang="vi-VN" sz="2800" b="1">
                <a:solidFill>
                  <a:srgbClr val="3333FF"/>
                </a:solidFill>
                <a:latin typeface="Times New Roman" panose="02020603050405020304" pitchFamily="18" charset="0"/>
                <a:cs typeface="Times New Roman" panose="02020603050405020304" pitchFamily="18" charset="0"/>
              </a:rPr>
              <a:t>Tác dụng: Đồ chơi bạo lực, gây nguy hiểm cho người khác </a:t>
            </a:r>
          </a:p>
        </p:txBody>
      </p:sp>
    </p:spTree>
    <p:custDataLst>
      <p:tags r:id="rId1"/>
    </p:custDataLst>
    <p:extLst>
      <p:ext uri="{BB962C8B-B14F-4D97-AF65-F5344CB8AC3E}">
        <p14:creationId xmlns:p14="http://schemas.microsoft.com/office/powerpoint/2010/main" val="1534287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971417" y="1570293"/>
            <a:ext cx="8420799"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Sử dụng đồ ch</a:t>
              </a:r>
              <a:r>
                <a:rPr lang="vi-VN" sz="3800" b="1">
                  <a:solidFill>
                    <a:srgbClr val="FF0066"/>
                  </a:solidFill>
                  <a:latin typeface="Times New Roman" pitchFamily="18" charset="0"/>
                  <a:cs typeface="Times New Roman" pitchFamily="18" charset="0"/>
                </a:rPr>
                <a:t>ơ</a:t>
              </a:r>
              <a:r>
                <a:rPr lang="en-US" sz="3800" b="1">
                  <a:solidFill>
                    <a:srgbClr val="FF0066"/>
                  </a:solidFill>
                  <a:latin typeface="Times New Roman" pitchFamily="18" charset="0"/>
                  <a:cs typeface="Times New Roman" pitchFamily="18" charset="0"/>
                </a:rPr>
                <a:t>i an toàn.</a:t>
              </a:r>
            </a:p>
          </p:txBody>
        </p:sp>
        <p:cxnSp>
          <p:nvCxnSpPr>
            <p:cNvPr id="11" name="Straight Connector 10"/>
            <p:cNvCxnSpPr/>
            <p:nvPr/>
          </p:nvCxnSpPr>
          <p:spPr>
            <a:xfrm>
              <a:off x="1673234" y="2519755"/>
              <a:ext cx="5621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2" name="Picture 4" descr="Công nghệ lớp 3 Bài 9: Làm đồ chơi trang 55, 56, 57, 58, 59, 60, 61, 62 | Cánh diều (ảnh 2)">
            <a:extLst>
              <a:ext uri="{FF2B5EF4-FFF2-40B4-BE49-F238E27FC236}">
                <a16:creationId xmlns:a16="http://schemas.microsoft.com/office/drawing/2014/main" id="{8E43D2C3-2830-43C5-B5C5-08D179B0D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198" b="50034"/>
          <a:stretch/>
        </p:blipFill>
        <p:spPr bwMode="auto">
          <a:xfrm>
            <a:off x="1697368" y="3131011"/>
            <a:ext cx="7572816" cy="59299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77435-5A69-4B92-87D5-1787DA129B62}"/>
              </a:ext>
            </a:extLst>
          </p:cNvPr>
          <p:cNvSpPr/>
          <p:nvPr/>
        </p:nvSpPr>
        <p:spPr>
          <a:xfrm>
            <a:off x="990042" y="2210760"/>
            <a:ext cx="13589228" cy="1077218"/>
          </a:xfrm>
          <a:prstGeom prst="rect">
            <a:avLst/>
          </a:prstGeom>
        </p:spPr>
        <p:txBody>
          <a:bodyPr wrap="square">
            <a:spAutoFit/>
          </a:bodyPr>
          <a:lstStyle/>
          <a:p>
            <a:r>
              <a:rPr lang="vi-VN" sz="3200" b="1">
                <a:solidFill>
                  <a:srgbClr val="0000CC"/>
                </a:solidFill>
                <a:latin typeface="Times New Roman" panose="02020603050405020304" pitchFamily="18" charset="0"/>
                <a:cs typeface="Times New Roman" panose="02020603050405020304" pitchFamily="18" charset="0"/>
              </a:rPr>
              <a:t>    Dựa vào hình và thông tin dưới đây, em hãy cho biết cần phải làm gì để sử dụng đồ chơi an toàn? Vì sao?</a:t>
            </a:r>
          </a:p>
        </p:txBody>
      </p:sp>
      <p:sp>
        <p:nvSpPr>
          <p:cNvPr id="4" name="Thought Bubble: Cloud 3">
            <a:extLst>
              <a:ext uri="{FF2B5EF4-FFF2-40B4-BE49-F238E27FC236}">
                <a16:creationId xmlns:a16="http://schemas.microsoft.com/office/drawing/2014/main" id="{5DA5473A-8DCD-4250-972F-A482F33A5CFF}"/>
              </a:ext>
            </a:extLst>
          </p:cNvPr>
          <p:cNvSpPr/>
          <p:nvPr/>
        </p:nvSpPr>
        <p:spPr>
          <a:xfrm>
            <a:off x="9392216" y="4091330"/>
            <a:ext cx="5105400" cy="3198837"/>
          </a:xfrm>
          <a:prstGeom prst="cloudCallout">
            <a:avLst/>
          </a:prstGeom>
          <a:solidFill>
            <a:srgbClr val="FFE1F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00CC"/>
                </a:solidFill>
                <a:latin typeface="Times New Roman" panose="02020603050405020304" pitchFamily="18" charset="0"/>
                <a:cs typeface="Times New Roman" panose="02020603050405020304" pitchFamily="18" charset="0"/>
              </a:rPr>
              <a:t>Cất, thu dọn đồ chơi gọn gàng sau khi chơi để tránh bị mất, thất lạc.</a:t>
            </a:r>
          </a:p>
        </p:txBody>
      </p:sp>
    </p:spTree>
    <p:custDataLst>
      <p:tags r:id="rId1"/>
    </p:custDataLst>
    <p:extLst>
      <p:ext uri="{BB962C8B-B14F-4D97-AF65-F5344CB8AC3E}">
        <p14:creationId xmlns:p14="http://schemas.microsoft.com/office/powerpoint/2010/main" val="40309506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971417" y="1570293"/>
            <a:ext cx="8420799"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Sử dụng đồ ch</a:t>
              </a:r>
              <a:r>
                <a:rPr lang="vi-VN" sz="3800" b="1">
                  <a:solidFill>
                    <a:srgbClr val="FF0066"/>
                  </a:solidFill>
                  <a:latin typeface="Times New Roman" pitchFamily="18" charset="0"/>
                  <a:cs typeface="Times New Roman" pitchFamily="18" charset="0"/>
                </a:rPr>
                <a:t>ơ</a:t>
              </a:r>
              <a:r>
                <a:rPr lang="en-US" sz="3800" b="1">
                  <a:solidFill>
                    <a:srgbClr val="FF0066"/>
                  </a:solidFill>
                  <a:latin typeface="Times New Roman" pitchFamily="18" charset="0"/>
                  <a:cs typeface="Times New Roman" pitchFamily="18" charset="0"/>
                </a:rPr>
                <a:t>i an toàn.</a:t>
              </a:r>
            </a:p>
          </p:txBody>
        </p:sp>
        <p:cxnSp>
          <p:nvCxnSpPr>
            <p:cNvPr id="11" name="Straight Connector 10"/>
            <p:cNvCxnSpPr/>
            <p:nvPr/>
          </p:nvCxnSpPr>
          <p:spPr>
            <a:xfrm>
              <a:off x="1673234" y="2519755"/>
              <a:ext cx="5621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2" name="Picture 4" descr="Công nghệ lớp 3 Bài 9: Làm đồ chơi trang 55, 56, 57, 58, 59, 60, 61, 62 | Cánh diều (ảnh 2)">
            <a:extLst>
              <a:ext uri="{FF2B5EF4-FFF2-40B4-BE49-F238E27FC236}">
                <a16:creationId xmlns:a16="http://schemas.microsoft.com/office/drawing/2014/main" id="{8E43D2C3-2830-43C5-B5C5-08D179B0D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29" t="1" r="-1084" b="50049"/>
          <a:stretch/>
        </p:blipFill>
        <p:spPr bwMode="auto">
          <a:xfrm>
            <a:off x="1356519" y="3342661"/>
            <a:ext cx="7239000" cy="58260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77435-5A69-4B92-87D5-1787DA129B62}"/>
              </a:ext>
            </a:extLst>
          </p:cNvPr>
          <p:cNvSpPr/>
          <p:nvPr/>
        </p:nvSpPr>
        <p:spPr>
          <a:xfrm>
            <a:off x="990042" y="2210760"/>
            <a:ext cx="13589228" cy="1077218"/>
          </a:xfrm>
          <a:prstGeom prst="rect">
            <a:avLst/>
          </a:prstGeom>
        </p:spPr>
        <p:txBody>
          <a:bodyPr wrap="square">
            <a:spAutoFit/>
          </a:bodyPr>
          <a:lstStyle/>
          <a:p>
            <a:r>
              <a:rPr lang="vi-VN" sz="3200" b="1">
                <a:solidFill>
                  <a:srgbClr val="0000CC"/>
                </a:solidFill>
                <a:latin typeface="Times New Roman" panose="02020603050405020304" pitchFamily="18" charset="0"/>
                <a:cs typeface="Times New Roman" panose="02020603050405020304" pitchFamily="18" charset="0"/>
              </a:rPr>
              <a:t>    Dựa vào hình và thông tin dưới đây, em hãy cho biết cần phải làm gì để sử dụng đồ chơi an toàn? Vì sao?</a:t>
            </a:r>
          </a:p>
        </p:txBody>
      </p:sp>
      <p:sp>
        <p:nvSpPr>
          <p:cNvPr id="16" name="Thought Bubble: Cloud 15">
            <a:extLst>
              <a:ext uri="{FF2B5EF4-FFF2-40B4-BE49-F238E27FC236}">
                <a16:creationId xmlns:a16="http://schemas.microsoft.com/office/drawing/2014/main" id="{6EB60D8B-3F73-43A6-AD65-6C143A68F6FD}"/>
              </a:ext>
            </a:extLst>
          </p:cNvPr>
          <p:cNvSpPr/>
          <p:nvPr/>
        </p:nvSpPr>
        <p:spPr>
          <a:xfrm>
            <a:off x="8595519" y="2887868"/>
            <a:ext cx="7010400" cy="5162894"/>
          </a:xfrm>
          <a:prstGeom prst="cloudCallout">
            <a:avLst/>
          </a:prstGeom>
          <a:solidFill>
            <a:srgbClr val="FFE1F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00CC"/>
                </a:solidFill>
                <a:latin typeface="Times New Roman" panose="02020603050405020304" pitchFamily="18" charset="0"/>
                <a:cs typeface="Times New Roman" panose="02020603050405020304" pitchFamily="18" charset="0"/>
              </a:rPr>
              <a:t>Không nên vứt ném đồ chơi hỏng bừa bãi, cần bỏ những đồ chơi bị hỏng hoặc có cạnh sắc nhọn để tránh làm bản thân bị thương vì những mảnh vỡ, mảnh vụn của đồ chơi.</a:t>
            </a:r>
          </a:p>
        </p:txBody>
      </p:sp>
    </p:spTree>
    <p:custDataLst>
      <p:tags r:id="rId1"/>
    </p:custDataLst>
    <p:extLst>
      <p:ext uri="{BB962C8B-B14F-4D97-AF65-F5344CB8AC3E}">
        <p14:creationId xmlns:p14="http://schemas.microsoft.com/office/powerpoint/2010/main" val="9952683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971417" y="1570293"/>
            <a:ext cx="8420799"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Sử dụng đồ ch</a:t>
              </a:r>
              <a:r>
                <a:rPr lang="vi-VN" sz="3800" b="1">
                  <a:solidFill>
                    <a:srgbClr val="FF0066"/>
                  </a:solidFill>
                  <a:latin typeface="Times New Roman" pitchFamily="18" charset="0"/>
                  <a:cs typeface="Times New Roman" pitchFamily="18" charset="0"/>
                </a:rPr>
                <a:t>ơ</a:t>
              </a:r>
              <a:r>
                <a:rPr lang="en-US" sz="3800" b="1">
                  <a:solidFill>
                    <a:srgbClr val="FF0066"/>
                  </a:solidFill>
                  <a:latin typeface="Times New Roman" pitchFamily="18" charset="0"/>
                  <a:cs typeface="Times New Roman" pitchFamily="18" charset="0"/>
                </a:rPr>
                <a:t>i an toàn.</a:t>
              </a:r>
            </a:p>
          </p:txBody>
        </p:sp>
        <p:cxnSp>
          <p:nvCxnSpPr>
            <p:cNvPr id="11" name="Straight Connector 10"/>
            <p:cNvCxnSpPr/>
            <p:nvPr/>
          </p:nvCxnSpPr>
          <p:spPr>
            <a:xfrm>
              <a:off x="1673234" y="2519755"/>
              <a:ext cx="5621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2" name="Picture 4" descr="Công nghệ lớp 3 Bài 9: Làm đồ chơi trang 55, 56, 57, 58, 59, 60, 61, 62 | Cánh diều (ảnh 2)">
            <a:extLst>
              <a:ext uri="{FF2B5EF4-FFF2-40B4-BE49-F238E27FC236}">
                <a16:creationId xmlns:a16="http://schemas.microsoft.com/office/drawing/2014/main" id="{8E43D2C3-2830-43C5-B5C5-08D179B0D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0" t="50958" r="49625" b="-908"/>
          <a:stretch/>
        </p:blipFill>
        <p:spPr bwMode="auto">
          <a:xfrm>
            <a:off x="1280319" y="3242926"/>
            <a:ext cx="7239000" cy="58260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77435-5A69-4B92-87D5-1787DA129B62}"/>
              </a:ext>
            </a:extLst>
          </p:cNvPr>
          <p:cNvSpPr/>
          <p:nvPr/>
        </p:nvSpPr>
        <p:spPr>
          <a:xfrm>
            <a:off x="990042" y="2210760"/>
            <a:ext cx="13589228" cy="1077218"/>
          </a:xfrm>
          <a:prstGeom prst="rect">
            <a:avLst/>
          </a:prstGeom>
        </p:spPr>
        <p:txBody>
          <a:bodyPr wrap="square">
            <a:spAutoFit/>
          </a:bodyPr>
          <a:lstStyle/>
          <a:p>
            <a:r>
              <a:rPr lang="vi-VN" sz="3200" b="1">
                <a:solidFill>
                  <a:srgbClr val="0000CC"/>
                </a:solidFill>
                <a:latin typeface="Times New Roman" panose="02020603050405020304" pitchFamily="18" charset="0"/>
                <a:cs typeface="Times New Roman" panose="02020603050405020304" pitchFamily="18" charset="0"/>
              </a:rPr>
              <a:t>    Dựa vào hình và thông tin dưới đây, em hãy cho biết cần phải làm gì để sử dụng đồ chơi an toàn? Vì sao?</a:t>
            </a:r>
          </a:p>
        </p:txBody>
      </p:sp>
      <p:sp>
        <p:nvSpPr>
          <p:cNvPr id="16" name="Thought Bubble: Cloud 15">
            <a:extLst>
              <a:ext uri="{FF2B5EF4-FFF2-40B4-BE49-F238E27FC236}">
                <a16:creationId xmlns:a16="http://schemas.microsoft.com/office/drawing/2014/main" id="{6EB60D8B-3F73-43A6-AD65-6C143A68F6FD}"/>
              </a:ext>
            </a:extLst>
          </p:cNvPr>
          <p:cNvSpPr/>
          <p:nvPr/>
        </p:nvSpPr>
        <p:spPr>
          <a:xfrm>
            <a:off x="8809596" y="3311688"/>
            <a:ext cx="6858000" cy="4640092"/>
          </a:xfrm>
          <a:prstGeom prst="cloudCallout">
            <a:avLst/>
          </a:prstGeom>
          <a:solidFill>
            <a:srgbClr val="FFE1F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00CC"/>
                </a:solidFill>
                <a:latin typeface="Times New Roman" panose="02020603050405020304" pitchFamily="18" charset="0"/>
                <a:cs typeface="Times New Roman" panose="02020603050405020304" pitchFamily="18" charset="0"/>
              </a:rPr>
              <a:t>Không ném đồ chơi hoặc vứt đồ chơi vì sẽ gây nguy hiểm cho mình và người khác. Cần bảo quản đồ chơi để không làm hỏng, gây lãng phí.</a:t>
            </a:r>
          </a:p>
        </p:txBody>
      </p:sp>
    </p:spTree>
    <p:custDataLst>
      <p:tags r:id="rId1"/>
    </p:custDataLst>
    <p:extLst>
      <p:ext uri="{BB962C8B-B14F-4D97-AF65-F5344CB8AC3E}">
        <p14:creationId xmlns:p14="http://schemas.microsoft.com/office/powerpoint/2010/main" val="16083407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971417" y="1570293"/>
            <a:ext cx="8420799"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Sử dụng đồ ch</a:t>
              </a:r>
              <a:r>
                <a:rPr lang="vi-VN" sz="3800" b="1">
                  <a:solidFill>
                    <a:srgbClr val="FF0066"/>
                  </a:solidFill>
                  <a:latin typeface="Times New Roman" pitchFamily="18" charset="0"/>
                  <a:cs typeface="Times New Roman" pitchFamily="18" charset="0"/>
                </a:rPr>
                <a:t>ơ</a:t>
              </a:r>
              <a:r>
                <a:rPr lang="en-US" sz="3800" b="1">
                  <a:solidFill>
                    <a:srgbClr val="FF0066"/>
                  </a:solidFill>
                  <a:latin typeface="Times New Roman" pitchFamily="18" charset="0"/>
                  <a:cs typeface="Times New Roman" pitchFamily="18" charset="0"/>
                </a:rPr>
                <a:t>i an toàn.</a:t>
              </a:r>
            </a:p>
          </p:txBody>
        </p:sp>
        <p:cxnSp>
          <p:nvCxnSpPr>
            <p:cNvPr id="11" name="Straight Connector 10"/>
            <p:cNvCxnSpPr/>
            <p:nvPr/>
          </p:nvCxnSpPr>
          <p:spPr>
            <a:xfrm>
              <a:off x="1673234" y="2519755"/>
              <a:ext cx="5621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2" name="Picture 4" descr="Công nghệ lớp 3 Bài 9: Làm đồ chơi trang 55, 56, 57, 58, 59, 60, 61, 62 | Cánh diều (ảnh 2)">
            <a:extLst>
              <a:ext uri="{FF2B5EF4-FFF2-40B4-BE49-F238E27FC236}">
                <a16:creationId xmlns:a16="http://schemas.microsoft.com/office/drawing/2014/main" id="{8E43D2C3-2830-43C5-B5C5-08D179B0D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87" t="53282" r="-398" b="45"/>
          <a:stretch/>
        </p:blipFill>
        <p:spPr bwMode="auto">
          <a:xfrm>
            <a:off x="1012031" y="3224185"/>
            <a:ext cx="7812088" cy="56517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77435-5A69-4B92-87D5-1787DA129B62}"/>
              </a:ext>
            </a:extLst>
          </p:cNvPr>
          <p:cNvSpPr/>
          <p:nvPr/>
        </p:nvSpPr>
        <p:spPr>
          <a:xfrm>
            <a:off x="990042" y="2210760"/>
            <a:ext cx="13589228" cy="1077218"/>
          </a:xfrm>
          <a:prstGeom prst="rect">
            <a:avLst/>
          </a:prstGeom>
        </p:spPr>
        <p:txBody>
          <a:bodyPr wrap="square">
            <a:spAutoFit/>
          </a:bodyPr>
          <a:lstStyle/>
          <a:p>
            <a:r>
              <a:rPr lang="vi-VN" sz="3200" b="1">
                <a:solidFill>
                  <a:srgbClr val="0000CC"/>
                </a:solidFill>
                <a:latin typeface="Times New Roman" panose="02020603050405020304" pitchFamily="18" charset="0"/>
                <a:cs typeface="Times New Roman" panose="02020603050405020304" pitchFamily="18" charset="0"/>
              </a:rPr>
              <a:t>    Dựa vào hình và thông tin dưới đây, em hãy cho biết cần phải làm gì để sử dụng đồ chơi an toàn? Vì sao?</a:t>
            </a:r>
          </a:p>
        </p:txBody>
      </p:sp>
      <p:sp>
        <p:nvSpPr>
          <p:cNvPr id="16" name="Thought Bubble: Cloud 15">
            <a:extLst>
              <a:ext uri="{FF2B5EF4-FFF2-40B4-BE49-F238E27FC236}">
                <a16:creationId xmlns:a16="http://schemas.microsoft.com/office/drawing/2014/main" id="{6EB60D8B-3F73-43A6-AD65-6C143A68F6FD}"/>
              </a:ext>
            </a:extLst>
          </p:cNvPr>
          <p:cNvSpPr/>
          <p:nvPr/>
        </p:nvSpPr>
        <p:spPr>
          <a:xfrm>
            <a:off x="9128919" y="3159843"/>
            <a:ext cx="5638800" cy="4368046"/>
          </a:xfrm>
          <a:prstGeom prst="cloudCallout">
            <a:avLst/>
          </a:prstGeom>
          <a:solidFill>
            <a:srgbClr val="FFE1F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00CC"/>
                </a:solidFill>
                <a:latin typeface="Times New Roman" panose="02020603050405020304" pitchFamily="18" charset="0"/>
                <a:cs typeface="Times New Roman" panose="02020603050405020304" pitchFamily="18" charset="0"/>
              </a:rPr>
              <a:t>Với những đồ chơi sử dụng pin không vứt pin đồ chơi bừa bãi để tránh gây độc hại, bảo vệ môi trường.</a:t>
            </a:r>
          </a:p>
        </p:txBody>
      </p:sp>
    </p:spTree>
    <p:custDataLst>
      <p:tags r:id="rId1"/>
    </p:custDataLst>
    <p:extLst>
      <p:ext uri="{BB962C8B-B14F-4D97-AF65-F5344CB8AC3E}">
        <p14:creationId xmlns:p14="http://schemas.microsoft.com/office/powerpoint/2010/main" val="37498019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ARS_PPT_DBNAME" val="Tuần 29-Công nghệ-Làm đồ chơi (Tiết 1)[20240409074233538].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9991</TotalTime>
  <Words>376</Words>
  <Application>Microsoft Office PowerPoint</Application>
  <PresentationFormat>Custom</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Thu Trang Chử</cp:lastModifiedBy>
  <cp:revision>1264</cp:revision>
  <dcterms:created xsi:type="dcterms:W3CDTF">2008-09-09T22:52:10Z</dcterms:created>
  <dcterms:modified xsi:type="dcterms:W3CDTF">2024-04-09T00:49:32Z</dcterms:modified>
</cp:coreProperties>
</file>