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6" r:id="rId4"/>
  </p:sldMasterIdLst>
  <p:notesMasterIdLst>
    <p:notesMasterId r:id="rId31"/>
  </p:notesMasterIdLst>
  <p:sldIdLst>
    <p:sldId id="314" r:id="rId5"/>
    <p:sldId id="257" r:id="rId6"/>
    <p:sldId id="2642" r:id="rId7"/>
    <p:sldId id="372" r:id="rId8"/>
    <p:sldId id="373" r:id="rId9"/>
    <p:sldId id="374" r:id="rId10"/>
    <p:sldId id="375" r:id="rId11"/>
    <p:sldId id="281"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55" r:id="rId26"/>
    <p:sldId id="320" r:id="rId27"/>
    <p:sldId id="2646" r:id="rId28"/>
    <p:sldId id="2656" r:id="rId29"/>
    <p:sldId id="294"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0D442-3FC3-4EE7-BAAE-C9881F9E5BEC}" type="datetimeFigureOut">
              <a:rPr lang="en-US" smtClean="0"/>
              <a:t>05-Mar-24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4-5DBF-434E-BA54-E6C954B73888}" type="slidenum">
              <a:rPr lang="en-US" smtClean="0"/>
              <a:t>‹#›</a:t>
            </a:fld>
            <a:endParaRPr lang="en-US"/>
          </a:p>
        </p:txBody>
      </p:sp>
    </p:spTree>
    <p:extLst>
      <p:ext uri="{BB962C8B-B14F-4D97-AF65-F5344CB8AC3E}">
        <p14:creationId xmlns:p14="http://schemas.microsoft.com/office/powerpoint/2010/main" val="241222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719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025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4495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8744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1062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217046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05-Mar-24</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0152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61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05-Mar-24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114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05-Mar-24</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989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05-Mar-24</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3724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05-Mar-24</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7903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926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05-Mar-24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132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8413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1754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139882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0896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0446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4700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412120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6351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422607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49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2902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47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38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5412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653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2024/3/5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970876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05/03/2024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38865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1180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652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90982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9684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6133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2181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2024/3/5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53645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35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12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8815166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905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8.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3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Mặt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máy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polyme</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20.000đ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500.000đ</a:t>
            </a: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hòa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chủ</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dung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Hồ</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mệnh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seri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Chùa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Nghênh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Lương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Lâu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miếu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Tử</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Nội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Vịnh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Long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Làng Sen, Nam Đàn, Nghệ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00680A3C-0148-4B24-CDF2-7459A231246C}"/>
              </a:ext>
            </a:extLst>
          </p:cNvPr>
          <p:cNvPicPr>
            <a:picLocks noChangeAspect="1"/>
          </p:cNvPicPr>
          <p:nvPr/>
        </p:nvPicPr>
        <p:blipFill>
          <a:blip r:embed="rId7"/>
          <a:stretch>
            <a:fillRect/>
          </a:stretch>
        </p:blipFill>
        <p:spPr>
          <a:xfrm>
            <a:off x="3354384" y="151173"/>
            <a:ext cx="7407282" cy="1926503"/>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09575"/>
            <a:ext cx="11553825" cy="6105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742951" y="561975"/>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400176" y="626396"/>
            <a:ext cx="685799" cy="52612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libri"/>
                <a:ea typeface="+mn-ea"/>
                <a:cs typeface="+mn-cs"/>
              </a:rPr>
              <a:t>Số</a:t>
            </a:r>
            <a:endParaRPr kumimoji="0" lang="vi-VN" sz="33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B5D4522-388F-B3B4-272D-847B564CC373}"/>
              </a:ext>
            </a:extLst>
          </p:cNvPr>
          <p:cNvPicPr>
            <a:picLocks noChangeAspect="1"/>
          </p:cNvPicPr>
          <p:nvPr/>
        </p:nvPicPr>
        <p:blipFill>
          <a:blip r:embed="rId4"/>
          <a:stretch>
            <a:fillRect/>
          </a:stretch>
        </p:blipFill>
        <p:spPr>
          <a:xfrm>
            <a:off x="1142999" y="2134942"/>
            <a:ext cx="9934575" cy="3994395"/>
          </a:xfrm>
          <a:prstGeom prst="rect">
            <a:avLst/>
          </a:prstGeom>
        </p:spPr>
      </p:pic>
      <p:sp>
        <p:nvSpPr>
          <p:cNvPr id="8" name="TextBox 7">
            <a:extLst>
              <a:ext uri="{FF2B5EF4-FFF2-40B4-BE49-F238E27FC236}">
                <a16:creationId xmlns:a16="http://schemas.microsoft.com/office/drawing/2014/main" id="{EE2388DD-6D2F-6918-762A-E461187146C8}"/>
              </a:ext>
            </a:extLst>
          </p:cNvPr>
          <p:cNvSpPr txBox="1"/>
          <p:nvPr/>
        </p:nvSpPr>
        <p:spPr>
          <a:xfrm>
            <a:off x="771525" y="15049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50 000 + 20 000 + 10 000 + 5 000 = 95 000</a:t>
            </a:r>
          </a:p>
        </p:txBody>
      </p:sp>
      <p:sp>
        <p:nvSpPr>
          <p:cNvPr id="10" name="Rectangle: Rounded Corners 9">
            <a:extLst>
              <a:ext uri="{FF2B5EF4-FFF2-40B4-BE49-F238E27FC236}">
                <a16:creationId xmlns:a16="http://schemas.microsoft.com/office/drawing/2014/main" id="{7ACCBB3E-B760-F4F1-4662-AC492A753AB6}"/>
              </a:ext>
            </a:extLst>
          </p:cNvPr>
          <p:cNvSpPr/>
          <p:nvPr/>
        </p:nvSpPr>
        <p:spPr>
          <a:xfrm>
            <a:off x="2800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95 000</a:t>
            </a:r>
          </a:p>
        </p:txBody>
      </p:sp>
      <p:sp>
        <p:nvSpPr>
          <p:cNvPr id="12" name="TextBox 11">
            <a:extLst>
              <a:ext uri="{FF2B5EF4-FFF2-40B4-BE49-F238E27FC236}">
                <a16:creationId xmlns:a16="http://schemas.microsoft.com/office/drawing/2014/main" id="{2B8393D5-4906-0283-D441-C4227CA471B9}"/>
              </a:ext>
            </a:extLst>
          </p:cNvPr>
          <p:cNvSpPr txBox="1"/>
          <p:nvPr/>
        </p:nvSpPr>
        <p:spPr>
          <a:xfrm>
            <a:off x="6419850" y="14668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10 000 x 3 + 5 000 + 2 000 + 1000 = 38 000</a:t>
            </a:r>
          </a:p>
        </p:txBody>
      </p:sp>
      <p:sp>
        <p:nvSpPr>
          <p:cNvPr id="13" name="Rectangle: Rounded Corners 12">
            <a:extLst>
              <a:ext uri="{FF2B5EF4-FFF2-40B4-BE49-F238E27FC236}">
                <a16:creationId xmlns:a16="http://schemas.microsoft.com/office/drawing/2014/main" id="{6CBBBFFA-66F7-D2CF-A113-CD6B60618C16}"/>
              </a:ext>
            </a:extLst>
          </p:cNvPr>
          <p:cNvSpPr/>
          <p:nvPr/>
        </p:nvSpPr>
        <p:spPr>
          <a:xfrm>
            <a:off x="7753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38 000</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a) Chọn hai đồ vật em muốn mua ở hình dưới đây rồi tính số tiền phải trả.</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228725" y="1799671"/>
            <a:ext cx="10534650" cy="2420213"/>
          </a:xfrm>
          <a:prstGeom prst="rect">
            <a:avLst/>
          </a:prstGeom>
        </p:spPr>
      </p:pic>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b) Tuấn có 100 000 đồng. Tuấn mua 1 bút mực, 1 thước kẻ và 1 hộp bút ở hình trên. Hỏi Tuấn còn lại bao nhiêu tiền?</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333500" y="1561547"/>
            <a:ext cx="9296400" cy="2135740"/>
          </a:xfrm>
          <a:prstGeom prst="rect">
            <a:avLst/>
          </a:prstGeom>
        </p:spPr>
      </p:pic>
      <p:sp>
        <p:nvSpPr>
          <p:cNvPr id="18" name="TextBox 17">
            <a:extLst>
              <a:ext uri="{FF2B5EF4-FFF2-40B4-BE49-F238E27FC236}">
                <a16:creationId xmlns:a16="http://schemas.microsoft.com/office/drawing/2014/main" id="{BF41ACB8-5F15-57FA-B152-8013F9BD6FD9}"/>
              </a:ext>
            </a:extLst>
          </p:cNvPr>
          <p:cNvSpPr txBox="1"/>
          <p:nvPr/>
        </p:nvSpPr>
        <p:spPr>
          <a:xfrm>
            <a:off x="1314450" y="3971925"/>
            <a:ext cx="9829800" cy="2308324"/>
          </a:xfrm>
          <a:prstGeom prst="rect">
            <a:avLst/>
          </a:prstGeom>
          <a:noFill/>
        </p:spPr>
        <p:txBody>
          <a:bodyPr wrap="square" rtlCol="0">
            <a:spAutoFit/>
          </a:bodyPr>
          <a:lstStyle/>
          <a:p>
            <a:pPr algn="ctr"/>
            <a:r>
              <a:rPr lang="en-US" sz="2400" b="1" dirty="0" err="1">
                <a:solidFill>
                  <a:srgbClr val="FF0000"/>
                </a:solidFill>
                <a:latin typeface="Calibri" panose="020F0502020204030204" pitchFamily="34" charset="0"/>
                <a:cs typeface="Calibri" panose="020F0502020204030204" pitchFamily="34" charset="0"/>
              </a:rPr>
              <a:t>Bài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giải</a:t>
            </a:r>
            <a:r>
              <a:rPr lang="en-US" sz="2400" b="1" dirty="0">
                <a:solidFill>
                  <a:srgbClr val="FF0000"/>
                </a:solidFill>
                <a:latin typeface="Calibri" panose="020F0502020204030204" pitchFamily="34" charset="0"/>
                <a:cs typeface="Calibri" panose="020F0502020204030204" pitchFamily="34" charset="0"/>
              </a:rPr>
              <a:t>:</a:t>
            </a:r>
          </a:p>
          <a:p>
            <a:pPr algn="ctr"/>
            <a:r>
              <a:rPr lang="vi-VN" sz="2400" b="1" dirty="0">
                <a:solidFill>
                  <a:srgbClr val="FF0000"/>
                </a:solidFill>
                <a:latin typeface="Calibri" panose="020F0502020204030204" pitchFamily="34" charset="0"/>
                <a:cs typeface="Calibri" panose="020F0502020204030204" pitchFamily="34" charset="0"/>
              </a:rPr>
              <a:t>Tổng số tiền Tuấn mua bút mực, thước kẻ và hộp bút là</a:t>
            </a:r>
            <a:r>
              <a:rPr lang="en-US" sz="2400" b="1" dirty="0">
                <a:solidFill>
                  <a:srgbClr val="FF0000"/>
                </a:solidFill>
                <a:latin typeface="Calibri" panose="020F0502020204030204" pitchFamily="34" charset="0"/>
                <a:cs typeface="Calibri" panose="020F0502020204030204" pitchFamily="34" charset="0"/>
              </a:rPr>
              <a:t>:</a:t>
            </a:r>
            <a:endParaRPr lang="vi-VN" sz="2400" b="1" dirty="0">
              <a:solidFill>
                <a:srgbClr val="FF0000"/>
              </a:solidFill>
              <a:latin typeface="Calibri" panose="020F0502020204030204" pitchFamily="34" charset="0"/>
              <a:cs typeface="Calibri" panose="020F0502020204030204" pitchFamily="34" charset="0"/>
            </a:endParaRPr>
          </a:p>
          <a:p>
            <a:pPr algn="ctr"/>
            <a:r>
              <a:rPr lang="vi-VN" sz="2400" b="1" dirty="0">
                <a:solidFill>
                  <a:srgbClr val="FF0000"/>
                </a:solidFill>
                <a:latin typeface="Calibri" panose="020F0502020204030204" pitchFamily="34" charset="0"/>
                <a:cs typeface="Calibri" panose="020F0502020204030204" pitchFamily="34" charset="0"/>
              </a:rPr>
              <a:t>       12 000 + 8 000 + 28 000 = 48 000 (đồng)</a:t>
            </a:r>
          </a:p>
          <a:p>
            <a:pPr algn="ctr"/>
            <a:r>
              <a:rPr lang="vi-VN" sz="2400" b="1" dirty="0">
                <a:solidFill>
                  <a:srgbClr val="FF0000"/>
                </a:solidFill>
                <a:latin typeface="Calibri" panose="020F0502020204030204" pitchFamily="34" charset="0"/>
                <a:cs typeface="Calibri" panose="020F0502020204030204" pitchFamily="34" charset="0"/>
              </a:rPr>
              <a:t>Vậy số tiền còn lại của Tuấn là</a:t>
            </a:r>
          </a:p>
          <a:p>
            <a:pPr algn="ctr"/>
            <a:r>
              <a:rPr lang="vi-VN" sz="2400" b="1" dirty="0">
                <a:solidFill>
                  <a:srgbClr val="FF0000"/>
                </a:solidFill>
                <a:latin typeface="Calibri" panose="020F0502020204030204" pitchFamily="34" charset="0"/>
                <a:cs typeface="Calibri" panose="020F0502020204030204" pitchFamily="34" charset="0"/>
              </a:rPr>
              <a:t>       100 000 – 48 000 = 52 000 (đồng)</a:t>
            </a:r>
          </a:p>
          <a:p>
            <a:pPr algn="ctr"/>
            <a:r>
              <a:rPr lang="vi-VN" sz="2400" b="1" dirty="0">
                <a:solidFill>
                  <a:srgbClr val="FF0000"/>
                </a:solidFill>
                <a:latin typeface="Calibri" panose="020F0502020204030204" pitchFamily="34" charset="0"/>
                <a:cs typeface="Calibri" panose="020F0502020204030204" pitchFamily="34" charset="0"/>
              </a:rPr>
              <a:t>                                   Đáp số: 52 000 đồng</a:t>
            </a:r>
          </a:p>
        </p:txBody>
      </p:sp>
    </p:spTree>
    <p:extLst>
      <p:ext uri="{BB962C8B-B14F-4D97-AF65-F5344CB8AC3E}">
        <p14:creationId xmlns:p14="http://schemas.microsoft.com/office/powerpoint/2010/main" val="1110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down)">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down)">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8E608E1F-3EA6-4402-8773-34A716944A85}"/>
              </a:ext>
            </a:extLst>
          </p:cNvPr>
          <p:cNvGrpSpPr/>
          <p:nvPr/>
        </p:nvGrpSpPr>
        <p:grpSpPr>
          <a:xfrm>
            <a:off x="120110" y="3962400"/>
            <a:ext cx="5013865" cy="2488050"/>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3"/>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4"/>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5"/>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6"/>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sp>
        <p:nvSpPr>
          <p:cNvPr id="26" name="Flowchart: Document 25">
            <a:extLst>
              <a:ext uri="{FF2B5EF4-FFF2-40B4-BE49-F238E27FC236}">
                <a16:creationId xmlns:a16="http://schemas.microsoft.com/office/drawing/2014/main" id="{8F124B18-96C3-425F-8735-6B33E2F13CC5}"/>
              </a:ext>
            </a:extLst>
          </p:cNvPr>
          <p:cNvSpPr/>
          <p:nvPr/>
        </p:nvSpPr>
        <p:spPr>
          <a:xfrm>
            <a:off x="3943350" y="1123950"/>
            <a:ext cx="7305675" cy="2732045"/>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4048125" y="1111146"/>
            <a:ext cx="7067550" cy="2308324"/>
          </a:xfrm>
          <a:prstGeom prst="rect">
            <a:avLst/>
          </a:prstGeom>
          <a:noFill/>
        </p:spPr>
        <p:txBody>
          <a:bodyPr wrap="square" rtlCol="0">
            <a:spAutoFit/>
          </a:bodyPr>
          <a:lstStyle/>
          <a:p>
            <a:pPr lvl="0" algn="just">
              <a:defRPr/>
            </a:pPr>
            <a:r>
              <a:rPr lang="vi-VN" sz="3600" b="1" dirty="0">
                <a:solidFill>
                  <a:prstClr val="black"/>
                </a:solidFill>
                <a:latin typeface="Calibri" panose="020F0502020204030204" pitchFamily="34" charset="0"/>
                <a:cs typeface="Calibri" panose="020F0502020204030204" pitchFamily="34" charset="0"/>
              </a:rPr>
              <a:t>Khi mua bán, chúng ta căn cứ trên giá cả mỗi mặt hàng để trả tiền cho người bán hàng. Lúc đó tiền là phương tiện trao đổi hàng hoá.</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5" y="43589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libri"/>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990599" y="1246568"/>
            <a:ext cx="10010775" cy="22776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762001" y="3562350"/>
            <a:ext cx="10477500" cy="1015663"/>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a) Số tiền mua 1 quả dưa hấu nhiều hơn số tiền mua 1 khay táo là bao nhiêu?</a:t>
            </a:r>
          </a:p>
        </p:txBody>
      </p:sp>
      <p:sp>
        <p:nvSpPr>
          <p:cNvPr id="10" name="TextBox 9">
            <a:extLst>
              <a:ext uri="{FF2B5EF4-FFF2-40B4-BE49-F238E27FC236}">
                <a16:creationId xmlns:a16="http://schemas.microsoft.com/office/drawing/2014/main" id="{B827C032-5EE1-9D76-5773-5F39A8D74528}"/>
              </a:ext>
            </a:extLst>
          </p:cNvPr>
          <p:cNvSpPr txBox="1"/>
          <p:nvPr/>
        </p:nvSpPr>
        <p:spPr>
          <a:xfrm>
            <a:off x="1190625" y="4648200"/>
            <a:ext cx="10086975" cy="1815882"/>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giải</a:t>
            </a:r>
            <a:r>
              <a:rPr lang="en-US" sz="2800" b="1" dirty="0">
                <a:solidFill>
                  <a:srgbClr val="FF0000"/>
                </a:solidFill>
                <a:latin typeface="Calibri" panose="020F0502020204030204" pitchFamily="34" charset="0"/>
                <a:cs typeface="Calibri" panose="020F0502020204030204" pitchFamily="34" charset="0"/>
              </a:rPr>
              <a:t>:</a:t>
            </a:r>
          </a:p>
          <a:p>
            <a:pPr algn="ctr"/>
            <a:r>
              <a:rPr lang="vi-VN" sz="2800" b="1" dirty="0">
                <a:solidFill>
                  <a:srgbClr val="FF0000"/>
                </a:solidFill>
                <a:latin typeface="Calibri" panose="020F0502020204030204" pitchFamily="34" charset="0"/>
                <a:cs typeface="Calibri" panose="020F0502020204030204" pitchFamily="34" charset="0"/>
              </a:rPr>
              <a:t>Số tiền mua 1 quả dưa hấu nhiều hơn số tiền mua 1 khay táo là</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a:p>
            <a:pPr algn="ctr"/>
            <a:r>
              <a:rPr lang="vi-VN" sz="2800" b="1" dirty="0">
                <a:solidFill>
                  <a:srgbClr val="FF0000"/>
                </a:solidFill>
                <a:latin typeface="Calibri" panose="020F0502020204030204" pitchFamily="34" charset="0"/>
                <a:cs typeface="Calibri" panose="020F0502020204030204" pitchFamily="34" charset="0"/>
              </a:rPr>
              <a:t>                  49 000 – 39 000 = 10 000 </a:t>
            </a:r>
            <a:r>
              <a:rPr lang="vi-VN" sz="2800" b="1">
                <a:solidFill>
                  <a:srgbClr val="FF0000"/>
                </a:solidFill>
                <a:latin typeface="Calibri" panose="020F0502020204030204" pitchFamily="34" charset="0"/>
                <a:cs typeface="Calibri" panose="020F0502020204030204" pitchFamily="34" charset="0"/>
              </a:rPr>
              <a:t>(đồng</a:t>
            </a:r>
            <a:r>
              <a:rPr lang="en-US" sz="2800" b="1">
                <a:solidFill>
                  <a:srgbClr val="FF0000"/>
                </a:solidFill>
                <a:latin typeface="Calibri" panose="020F0502020204030204" pitchFamily="34" charset="0"/>
                <a:cs typeface="Calibri" panose="020F0502020204030204" pitchFamily="34" charset="0"/>
              </a:rPr>
              <a:t>)</a:t>
            </a:r>
          </a:p>
          <a:p>
            <a:pPr algn="ctr"/>
            <a:r>
              <a:rPr lang="en-US" sz="2800" b="1">
                <a:solidFill>
                  <a:srgbClr val="FF0000"/>
                </a:solidFill>
                <a:latin typeface="Calibri" panose="020F0502020204030204" pitchFamily="34" charset="0"/>
                <a:cs typeface="Calibri" panose="020F0502020204030204" pitchFamily="34" charset="0"/>
              </a:rPr>
              <a:t>                                                       Đáp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10 000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133350"/>
            <a:ext cx="11553825" cy="6629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14351" y="2095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181100" y="7394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a:ea typeface="+mn-ea"/>
                <a:cs typeface="+mn-cs"/>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1295399" y="808418"/>
            <a:ext cx="8705851" cy="19807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457201" y="2714625"/>
            <a:ext cx="11306174" cy="1292662"/>
          </a:xfrm>
          <a:prstGeom prst="rect">
            <a:avLst/>
          </a:prstGeom>
          <a:noFill/>
        </p:spPr>
        <p:txBody>
          <a:bodyPr wrap="square" rtlCol="0">
            <a:spAutoFit/>
          </a:bodyPr>
          <a:lstStyle/>
          <a:p>
            <a:pPr lvl="0" algn="just"/>
            <a:r>
              <a:rPr lang="vi-VN" sz="2600" b="1" dirty="0">
                <a:solidFill>
                  <a:prstClr val="black"/>
                </a:solidFill>
                <a:latin typeface="Calibri" panose="020F0502020204030204" pitchFamily="34" charset="0"/>
                <a:cs typeface="Calibri" panose="020F0502020204030204" pitchFamily="34" charset="0"/>
              </a:rPr>
              <a:t>b) Cửa hàng đang có chương trình khuyến mãi giảm giá 5 000 đồng mỗi khay táo cho khách hàng mua từ 2 khay táo trở lên. Hỏi khi mua 2 khay táo theo chương trình khuyến mãi này, bác Hồng phải trả bao nhiêu tiền?</a:t>
            </a:r>
            <a:endParaRPr kumimoji="0" lang="vi-VN"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27C032-5EE1-9D76-5773-5F39A8D74528}"/>
              </a:ext>
            </a:extLst>
          </p:cNvPr>
          <p:cNvSpPr txBox="1"/>
          <p:nvPr/>
        </p:nvSpPr>
        <p:spPr>
          <a:xfrm>
            <a:off x="1428750" y="4010025"/>
            <a:ext cx="9096375" cy="2677656"/>
          </a:xfrm>
          <a:prstGeom prst="rect">
            <a:avLst/>
          </a:prstGeom>
          <a:noFill/>
        </p:spPr>
        <p:txBody>
          <a:bodyPr wrap="square" rtlCol="0">
            <a:spAutoFit/>
          </a:bodyPr>
          <a:lstStyle/>
          <a:p>
            <a:pPr lvl="0" algn="ctr"/>
            <a:r>
              <a:rPr lang="vi-VN" sz="2800" b="1" dirty="0">
                <a:solidFill>
                  <a:srgbClr val="FF0000"/>
                </a:solidFill>
                <a:latin typeface="Calibri" panose="020F0502020204030204" pitchFamily="34" charset="0"/>
                <a:cs typeface="Calibri" panose="020F0502020204030204" pitchFamily="34" charset="0"/>
              </a:rPr>
              <a:t>Sau khi giảm 5000 đồng, giá của mỗi khay táo là</a:t>
            </a:r>
          </a:p>
          <a:p>
            <a:pPr lvl="0" algn="ctr"/>
            <a:r>
              <a:rPr lang="vi-VN" sz="2800" b="1" dirty="0">
                <a:solidFill>
                  <a:srgbClr val="FF0000"/>
                </a:solidFill>
                <a:latin typeface="Calibri" panose="020F0502020204030204" pitchFamily="34" charset="0"/>
                <a:cs typeface="Calibri" panose="020F0502020204030204" pitchFamily="34" charset="0"/>
              </a:rPr>
              <a:t>                  39 000 – 5000 = 34 000 (đồng)</a:t>
            </a:r>
          </a:p>
          <a:p>
            <a:pPr lvl="0" algn="ctr"/>
            <a:r>
              <a:rPr lang="vi-VN" sz="2800" b="1" dirty="0">
                <a:solidFill>
                  <a:srgbClr val="FF0000"/>
                </a:solidFill>
                <a:latin typeface="Calibri" panose="020F0502020204030204" pitchFamily="34" charset="0"/>
                <a:cs typeface="Calibri" panose="020F0502020204030204" pitchFamily="34" charset="0"/>
              </a:rPr>
              <a:t>Vậy số tiền bác Hồng phải trả khi mua 2 khay táo theo chương trình khuyến mãi là:</a:t>
            </a:r>
          </a:p>
          <a:p>
            <a:pPr lvl="0" algn="ctr"/>
            <a:r>
              <a:rPr lang="vi-VN" sz="2800" b="1" dirty="0">
                <a:solidFill>
                  <a:srgbClr val="FF0000"/>
                </a:solidFill>
                <a:latin typeface="Calibri" panose="020F0502020204030204" pitchFamily="34" charset="0"/>
                <a:cs typeface="Calibri" panose="020F0502020204030204" pitchFamily="34" charset="0"/>
              </a:rPr>
              <a:t>                  34 000 x 2 = 68 000 (đồng)</a:t>
            </a:r>
            <a:endParaRPr lang="en-US" sz="2800" b="1" dirty="0">
              <a:solidFill>
                <a:srgbClr val="FF0000"/>
              </a:solidFill>
              <a:latin typeface="Calibri" panose="020F0502020204030204" pitchFamily="34" charset="0"/>
              <a:cs typeface="Calibri" panose="020F0502020204030204" pitchFamily="34" charset="0"/>
            </a:endParaRPr>
          </a:p>
          <a:p>
            <a:pPr lvl="0"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68 000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5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down)">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4677091" y="1200836"/>
            <a:ext cx="3278189" cy="1476552"/>
          </a:xfrm>
          <a:prstGeom prst="rect">
            <a:avLst/>
          </a:prstGeom>
        </p:spPr>
      </p:pic>
      <p:pic>
        <p:nvPicPr>
          <p:cNvPr id="12" name="Picture 11">
            <a:extLst>
              <a:ext uri="{FF2B5EF4-FFF2-40B4-BE49-F238E27FC236}">
                <a16:creationId xmlns:a16="http://schemas.microsoft.com/office/drawing/2014/main" id="{C83BD5FD-D529-8A71-5F61-01DF29EE49E6}"/>
              </a:ext>
            </a:extLst>
          </p:cNvPr>
          <p:cNvPicPr>
            <a:picLocks noChangeAspect="1"/>
          </p:cNvPicPr>
          <p:nvPr/>
        </p:nvPicPr>
        <p:blipFill>
          <a:blip r:embed="rId8"/>
          <a:stretch>
            <a:fillRect/>
          </a:stretch>
        </p:blipFill>
        <p:spPr>
          <a:xfrm>
            <a:off x="1166193" y="2677388"/>
            <a:ext cx="10299983" cy="1259649"/>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Tuần 26-Toán-Tiền Việt Nam[20240305141646686].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827</Words>
  <Application>Microsoft Office PowerPoint</Application>
  <PresentationFormat>Widescreen</PresentationFormat>
  <Paragraphs>90</Paragraphs>
  <Slides>26</Slides>
  <Notes>23</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26</vt:i4>
      </vt:variant>
    </vt:vector>
  </HeadingPairs>
  <TitlesOfParts>
    <vt:vector size="45" baseType="lpstr">
      <vt:lpstr>等线</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17</cp:revision>
  <dcterms:created xsi:type="dcterms:W3CDTF">2023-02-17T12:46:41Z</dcterms:created>
  <dcterms:modified xsi:type="dcterms:W3CDTF">2024-03-05T07:16:48Z</dcterms:modified>
</cp:coreProperties>
</file>