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314" r:id="rId3"/>
    <p:sldId id="257" r:id="rId4"/>
    <p:sldId id="261" r:id="rId5"/>
    <p:sldId id="263" r:id="rId6"/>
    <p:sldId id="300" r:id="rId7"/>
    <p:sldId id="264" r:id="rId8"/>
    <p:sldId id="268" r:id="rId9"/>
    <p:sldId id="279" r:id="rId10"/>
    <p:sldId id="280" r:id="rId11"/>
    <p:sldId id="296" r:id="rId12"/>
    <p:sldId id="301" r:id="rId13"/>
    <p:sldId id="302" r:id="rId14"/>
    <p:sldId id="294" r:id="rId15"/>
    <p:sldId id="293"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79038-BCDA-4FC6-A180-ECE10480C190}" type="datetimeFigureOut">
              <a:rPr lang="en-US" smtClean="0"/>
              <a:t>04-Mar-24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1490B-8C05-44FA-AC55-C63588210A09}" type="slidenum">
              <a:rPr lang="en-US" smtClean="0"/>
              <a:t>‹#›</a:t>
            </a:fld>
            <a:endParaRPr lang="en-US"/>
          </a:p>
        </p:txBody>
      </p:sp>
    </p:spTree>
    <p:extLst>
      <p:ext uri="{BB962C8B-B14F-4D97-AF65-F5344CB8AC3E}">
        <p14:creationId xmlns:p14="http://schemas.microsoft.com/office/powerpoint/2010/main" val="112843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67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60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78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85EE-E275-618E-6D60-1AA4739C8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3416A0-E052-340B-308B-6BD5D8BC0D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149F2C-A9EF-52CC-D1A6-19132E69254C}"/>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15E9211D-02F4-A96E-3C10-C3E8417FF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3861-75A7-528C-D9EE-6BF7DBE836B2}"/>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87203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E568F-E84D-A8D9-3F4A-36812DBDEE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A95F9-F743-538A-D5CA-C4AE188934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9B3F4-366F-5736-7DD0-375CC377C8C2}"/>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F7B1A74C-729C-72C3-E809-329DA966A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3025B-CEAE-6158-7198-4FEC536E96F4}"/>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768335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7EA88-B610-C844-599D-DE982A53F42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C2E26D-B7AD-3842-3B94-B4295EB990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D41D1-A22D-77A2-C9F8-B1FDE0E4FCAD}"/>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38D7EBBE-E0C4-6EB1-DE0F-A8800940C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E8967-AC4C-C758-62BD-FAB007918FDC}"/>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412275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A14B48-B84B-42A7-90FA-5B7FF663CF18}"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008867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3622722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A14B48-B84B-42A7-90FA-5B7FF663CF18}"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100689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14B48-B84B-42A7-90FA-5B7FF663CF18}"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2378050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14B48-B84B-42A7-90FA-5B7FF663CF18}" type="datetimeFigureOut">
              <a:rPr lang="en-US" smtClean="0"/>
              <a:t>04-Mar-24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159925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14B48-B84B-42A7-90FA-5B7FF663CF18}" type="datetimeFigureOut">
              <a:rPr lang="en-US" smtClean="0"/>
              <a:t>04-Mar-24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138572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4B48-B84B-42A7-90FA-5B7FF663CF18}" type="datetimeFigureOut">
              <a:rPr lang="en-US" smtClean="0"/>
              <a:t>04-Mar-24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631152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A14B48-B84B-42A7-90FA-5B7FF663CF18}"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35206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510D-9066-9427-C324-6DF015FE61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9C074-4DE0-2113-5F4A-3E73D2773D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703BF1-E5C3-0298-DC59-A60A003A4D74}"/>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1B491AF6-946F-6F1B-5493-5B1C39517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A90878-83FC-DC15-0B69-01DC21044B00}"/>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927346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A14B48-B84B-42A7-90FA-5B7FF663CF18}" type="datetimeFigureOut">
              <a:rPr lang="en-US" smtClean="0"/>
              <a:t>04-Mar-24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908661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4050179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4B48-B84B-42A7-90FA-5B7FF663CF18}" type="datetimeFigureOut">
              <a:rPr lang="en-US" smtClean="0"/>
              <a:t>04-Mar-24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42686-5C07-45F4-8C4E-70557A2B8E9F}" type="slidenum">
              <a:rPr lang="en-US" smtClean="0"/>
              <a:t>‹#›</a:t>
            </a:fld>
            <a:endParaRPr lang="en-US"/>
          </a:p>
        </p:txBody>
      </p:sp>
    </p:spTree>
    <p:extLst>
      <p:ext uri="{BB962C8B-B14F-4D97-AF65-F5344CB8AC3E}">
        <p14:creationId xmlns:p14="http://schemas.microsoft.com/office/powerpoint/2010/main" val="1151592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EFC97-5739-0942-86F5-7F4A685D72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E23B47-0C51-E49F-533D-3AA2DB02B0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B0960-95F4-5D1E-1376-8BA23950FF8A}"/>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B713534E-C9A1-734B-8DB6-88D797C0E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1E47F-7440-7CFD-49F4-E8379E42726F}"/>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751076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949D-20BC-E46A-177F-B24E987DD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BC87D5-741F-E1DF-609E-FB84F2FDB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4D8A83-09F0-45E8-33EA-6847634A0B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B166BE-F1DF-E923-76A0-62BC5034D8FB}"/>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6" name="Footer Placeholder 5">
            <a:extLst>
              <a:ext uri="{FF2B5EF4-FFF2-40B4-BE49-F238E27FC236}">
                <a16:creationId xmlns:a16="http://schemas.microsoft.com/office/drawing/2014/main" id="{F91A53D1-75E0-FD26-6231-C53CFD47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F35618-4A42-8756-730D-AD10ED6890A1}"/>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9089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E99BB-14E0-3E4C-865E-5D03EB4DE5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10E51-4B11-14B2-2537-BE9DF6654E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411BAB-E096-7F30-7BFF-8A89F2F24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9C4A35-F01B-B34E-F71C-1EFFDED9B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83AFD2-A3FF-26A1-9298-673D805E0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86F9DB-5ABC-1428-D54A-34214144EE17}"/>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8" name="Footer Placeholder 7">
            <a:extLst>
              <a:ext uri="{FF2B5EF4-FFF2-40B4-BE49-F238E27FC236}">
                <a16:creationId xmlns:a16="http://schemas.microsoft.com/office/drawing/2014/main" id="{7AF22746-3D3D-361C-FEF6-EA234EE2E9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9545A6-A73C-81F8-5440-236B987B1AAA}"/>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271125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D374-E9E8-B585-8DC6-D8B2FE60C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32D7CC-FDAD-4324-55A2-CA0903400F8E}"/>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4" name="Footer Placeholder 3">
            <a:extLst>
              <a:ext uri="{FF2B5EF4-FFF2-40B4-BE49-F238E27FC236}">
                <a16:creationId xmlns:a16="http://schemas.microsoft.com/office/drawing/2014/main" id="{3298970B-5987-5054-BAC8-92D2F0B85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B59B5-94F3-A8AC-8F4D-FF61D51FA6DA}"/>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1488229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26133-1ECB-0B86-306C-688D5C73ED8A}"/>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3" name="Footer Placeholder 2">
            <a:extLst>
              <a:ext uri="{FF2B5EF4-FFF2-40B4-BE49-F238E27FC236}">
                <a16:creationId xmlns:a16="http://schemas.microsoft.com/office/drawing/2014/main" id="{76E0DEAE-6FDF-667B-FF68-834273C5A2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EBE11A-7EAF-939C-46D2-75A9137E9BEB}"/>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925228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8B0AE-DB1F-1D5A-63F1-474F36FC9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962C4D-FA51-09BA-D6E9-B928E2109C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0CF8F1-A88E-D685-14CC-127EAE1503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F6DF5-92FC-43AF-56C0-35D6283082DD}"/>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6" name="Footer Placeholder 5">
            <a:extLst>
              <a:ext uri="{FF2B5EF4-FFF2-40B4-BE49-F238E27FC236}">
                <a16:creationId xmlns:a16="http://schemas.microsoft.com/office/drawing/2014/main" id="{17F00282-28F2-5626-059F-114747DC4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9F8DF6-62DC-8DD3-A4E9-084E38F3CB24}"/>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31047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1EA4-3A0E-02B6-80D6-35995E69B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7AB1E9-130C-09C7-4A5F-AD9D973A7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3C5B7-CDD7-A3C8-463A-054B1095AD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5627A-C481-E099-9FED-38E899D84E89}"/>
              </a:ext>
            </a:extLst>
          </p:cNvPr>
          <p:cNvSpPr>
            <a:spLocks noGrp="1"/>
          </p:cNvSpPr>
          <p:nvPr>
            <p:ph type="dt" sz="half" idx="10"/>
          </p:nvPr>
        </p:nvSpPr>
        <p:spPr/>
        <p:txBody>
          <a:bodyPr/>
          <a:lstStyle/>
          <a:p>
            <a:fld id="{400B28CB-9E33-4C0A-B595-0B878F4C1D31}" type="datetimeFigureOut">
              <a:rPr lang="en-US" smtClean="0"/>
              <a:t>04-Mar-24</a:t>
            </a:fld>
            <a:endParaRPr lang="en-US"/>
          </a:p>
        </p:txBody>
      </p:sp>
      <p:sp>
        <p:nvSpPr>
          <p:cNvPr id="6" name="Footer Placeholder 5">
            <a:extLst>
              <a:ext uri="{FF2B5EF4-FFF2-40B4-BE49-F238E27FC236}">
                <a16:creationId xmlns:a16="http://schemas.microsoft.com/office/drawing/2014/main" id="{6A9AC899-0D85-2C94-BB4F-77D7C4BB9B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3EC2A1-DA5A-57C7-D4DB-4A2636A7D6F8}"/>
              </a:ext>
            </a:extLst>
          </p:cNvPr>
          <p:cNvSpPr>
            <a:spLocks noGrp="1"/>
          </p:cNvSpPr>
          <p:nvPr>
            <p:ph type="sldNum" sz="quarter" idx="12"/>
          </p:nvPr>
        </p:nvSpPr>
        <p:spPr/>
        <p:txBody>
          <a:bodyPr/>
          <a:lstStyle/>
          <a:p>
            <a:fld id="{BF0A663F-608D-4624-A801-F77D44A513F9}" type="slidenum">
              <a:rPr lang="en-US" smtClean="0"/>
              <a:t>‹#›</a:t>
            </a:fld>
            <a:endParaRPr lang="en-US"/>
          </a:p>
        </p:txBody>
      </p:sp>
    </p:spTree>
    <p:extLst>
      <p:ext uri="{BB962C8B-B14F-4D97-AF65-F5344CB8AC3E}">
        <p14:creationId xmlns:p14="http://schemas.microsoft.com/office/powerpoint/2010/main" val="2193778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6F613-7EDB-D215-5124-57CBAB4813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FF8F-B2B0-1235-8A87-90C04BA306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3CD74-98E2-B4BC-4DE4-7A48E084F2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B28CB-9E33-4C0A-B595-0B878F4C1D31}" type="datetimeFigureOut">
              <a:rPr lang="en-US" smtClean="0"/>
              <a:t>04-Mar-24</a:t>
            </a:fld>
            <a:endParaRPr lang="en-US"/>
          </a:p>
        </p:txBody>
      </p:sp>
      <p:sp>
        <p:nvSpPr>
          <p:cNvPr id="5" name="Footer Placeholder 4">
            <a:extLst>
              <a:ext uri="{FF2B5EF4-FFF2-40B4-BE49-F238E27FC236}">
                <a16:creationId xmlns:a16="http://schemas.microsoft.com/office/drawing/2014/main" id="{92082A20-204F-F792-D211-73D528326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9B21A3-8BD6-C519-DF2F-EF39F8AE09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A663F-608D-4624-A801-F77D44A513F9}" type="slidenum">
              <a:rPr lang="en-US" smtClean="0"/>
              <a:t>‹#›</a:t>
            </a:fld>
            <a:endParaRPr lang="en-US"/>
          </a:p>
        </p:txBody>
      </p:sp>
    </p:spTree>
    <p:extLst>
      <p:ext uri="{BB962C8B-B14F-4D97-AF65-F5344CB8AC3E}">
        <p14:creationId xmlns:p14="http://schemas.microsoft.com/office/powerpoint/2010/main" val="3372301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14B48-B84B-42A7-90FA-5B7FF663CF18}" type="datetimeFigureOut">
              <a:rPr lang="en-US" smtClean="0"/>
              <a:t>04-Mar-24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42686-5C07-45F4-8C4E-70557A2B8E9F}" type="slidenum">
              <a:rPr lang="en-US" smtClean="0"/>
              <a:t>‹#›</a:t>
            </a:fld>
            <a:endParaRPr lang="en-US"/>
          </a:p>
        </p:txBody>
      </p:sp>
    </p:spTree>
    <p:extLst>
      <p:ext uri="{BB962C8B-B14F-4D97-AF65-F5344CB8AC3E}">
        <p14:creationId xmlns:p14="http://schemas.microsoft.com/office/powerpoint/2010/main" val="16620965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2.wdp"/><Relationship Id="rId7"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2.wdp"/><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723549"/>
            <a:chOff x="592629" y="420832"/>
            <a:chExt cx="11104071" cy="172354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Calibri" panose="020F0502020204030204" pitchFamily="34" charset="0"/>
                  <a:cs typeface="Calibri" panose="020F0502020204030204" pitchFamily="34" charset="0"/>
                </a:rPr>
                <a:t>a) Quan sát tranh và nhận xét cách ước lượng của hai bạn dưới đây:</a:t>
              </a:r>
              <a:br>
                <a:rPr lang="vi-VN" sz="3600" b="0" i="0" dirty="0">
                  <a:solidFill>
                    <a:srgbClr val="000000"/>
                  </a:solidFill>
                  <a:effectLst/>
                  <a:latin typeface="Calibri" panose="020F0502020204030204" pitchFamily="34" charset="0"/>
                  <a:cs typeface="Calibri" panose="020F0502020204030204" pitchFamily="34" charset="0"/>
                </a:rPr>
              </a:br>
              <a:endParaRPr kumimoji="0" lang="en-US" sz="3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B477691-4FFF-F35A-778A-4C34A21A5A9F}"/>
              </a:ext>
            </a:extLst>
          </p:cNvPr>
          <p:cNvPicPr>
            <a:picLocks noChangeAspect="1"/>
          </p:cNvPicPr>
          <p:nvPr/>
        </p:nvPicPr>
        <p:blipFill>
          <a:blip r:embed="rId4"/>
          <a:stretch>
            <a:fillRect/>
          </a:stretch>
        </p:blipFill>
        <p:spPr>
          <a:xfrm>
            <a:off x="828675" y="2109787"/>
            <a:ext cx="6972300" cy="4143375"/>
          </a:xfrm>
          <a:prstGeom prst="rect">
            <a:avLst/>
          </a:prstGeom>
        </p:spPr>
      </p:pic>
      <p:sp>
        <p:nvSpPr>
          <p:cNvPr id="12" name="Rectangle: Rounded Corners 11">
            <a:extLst>
              <a:ext uri="{FF2B5EF4-FFF2-40B4-BE49-F238E27FC236}">
                <a16:creationId xmlns:a16="http://schemas.microsoft.com/office/drawing/2014/main" id="{B42B206B-1616-51EE-B7A3-29A62A46C22F}"/>
              </a:ext>
            </a:extLst>
          </p:cNvPr>
          <p:cNvSpPr/>
          <p:nvPr/>
        </p:nvSpPr>
        <p:spPr>
          <a:xfrm>
            <a:off x="7739973" y="1430290"/>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dirty="0">
                <a:solidFill>
                  <a:prstClr val="black"/>
                </a:solidFill>
                <a:latin typeface="Calibri" panose="020F0502020204030204"/>
              </a:rPr>
              <a:t>Dựa vào vạch chia sẵn ở lọ thứ nhất 3</a:t>
            </a:r>
            <a:r>
              <a:rPr lang="en-US" sz="3000" dirty="0">
                <a:solidFill>
                  <a:prstClr val="black"/>
                </a:solidFill>
                <a:latin typeface="Calibri" panose="020F0502020204030204"/>
              </a:rPr>
              <a:t> </a:t>
            </a:r>
            <a:r>
              <a:rPr lang="vi-VN" sz="3000" dirty="0">
                <a:solidFill>
                  <a:prstClr val="black"/>
                </a:solidFill>
                <a:latin typeface="Calibri" panose="020F0502020204030204"/>
              </a:rPr>
              <a:t>000 hạt, bạn Thảo ước lượng lọ A có khoảng 2</a:t>
            </a:r>
            <a:r>
              <a:rPr lang="en-US" sz="3000" dirty="0">
                <a:solidFill>
                  <a:prstClr val="black"/>
                </a:solidFill>
                <a:latin typeface="Calibri" panose="020F0502020204030204"/>
              </a:rPr>
              <a:t> </a:t>
            </a:r>
            <a:r>
              <a:rPr lang="vi-VN" sz="3000" dirty="0">
                <a:solidFill>
                  <a:prstClr val="black"/>
                </a:solidFill>
                <a:latin typeface="Calibri" panose="020F0502020204030204"/>
              </a:rPr>
              <a:t>000 hạt.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7F819DD0-46AD-60C2-D4E8-42F48628EB88}"/>
              </a:ext>
            </a:extLst>
          </p:cNvPr>
          <p:cNvSpPr/>
          <p:nvPr/>
        </p:nvSpPr>
        <p:spPr>
          <a:xfrm>
            <a:off x="7759023" y="3916315"/>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dirty="0">
                <a:solidFill>
                  <a:prstClr val="black"/>
                </a:solidFill>
                <a:latin typeface="Calibri" panose="020F0502020204030204"/>
              </a:rPr>
              <a:t>Dựa vào lọ có sẵn 3</a:t>
            </a:r>
            <a:r>
              <a:rPr lang="en-US" sz="3000" dirty="0">
                <a:solidFill>
                  <a:prstClr val="black"/>
                </a:solidFill>
                <a:latin typeface="Calibri" panose="020F0502020204030204"/>
              </a:rPr>
              <a:t> </a:t>
            </a:r>
            <a:r>
              <a:rPr lang="vi-VN" sz="3000" dirty="0">
                <a:solidFill>
                  <a:prstClr val="black"/>
                </a:solidFill>
                <a:latin typeface="Calibri" panose="020F0502020204030204"/>
              </a:rPr>
              <a:t>000 hạt bạn Huy thấy lọ B nhiều hơn và ước lượng được 4</a:t>
            </a:r>
            <a:r>
              <a:rPr lang="en-US" sz="3000" dirty="0">
                <a:solidFill>
                  <a:prstClr val="black"/>
                </a:solidFill>
                <a:latin typeface="Calibri" panose="020F0502020204030204"/>
              </a:rPr>
              <a:t> </a:t>
            </a:r>
            <a:r>
              <a:rPr lang="vi-VN" sz="3000" dirty="0">
                <a:solidFill>
                  <a:prstClr val="black"/>
                </a:solidFill>
                <a:latin typeface="Calibri" panose="020F0502020204030204"/>
              </a:rPr>
              <a:t>000 hạt.</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3050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200329"/>
            <a:chOff x="592629" y="420832"/>
            <a:chExt cx="111040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Quan sát tranh rồi ước lượng số gam hạt sen trong mỗi lọ sau:</a:t>
              </a:r>
            </a:p>
          </p:txBody>
        </p:sp>
      </p:grpSp>
      <p:pic>
        <p:nvPicPr>
          <p:cNvPr id="6" name="Picture 5">
            <a:extLst>
              <a:ext uri="{FF2B5EF4-FFF2-40B4-BE49-F238E27FC236}">
                <a16:creationId xmlns:a16="http://schemas.microsoft.com/office/drawing/2014/main" id="{E0BF952E-E39A-8EEF-6A0C-18BA3A6B5927}"/>
              </a:ext>
            </a:extLst>
          </p:cNvPr>
          <p:cNvPicPr>
            <a:picLocks noChangeAspect="1"/>
          </p:cNvPicPr>
          <p:nvPr/>
        </p:nvPicPr>
        <p:blipFill>
          <a:blip r:embed="rId4"/>
          <a:stretch>
            <a:fillRect/>
          </a:stretch>
        </p:blipFill>
        <p:spPr>
          <a:xfrm>
            <a:off x="971550" y="2314575"/>
            <a:ext cx="4972050" cy="2800350"/>
          </a:xfrm>
          <a:prstGeom prst="rect">
            <a:avLst/>
          </a:prstGeom>
        </p:spPr>
      </p:pic>
      <p:sp>
        <p:nvSpPr>
          <p:cNvPr id="8" name="Rectangle: Rounded Corners 7">
            <a:extLst>
              <a:ext uri="{FF2B5EF4-FFF2-40B4-BE49-F238E27FC236}">
                <a16:creationId xmlns:a16="http://schemas.microsoft.com/office/drawing/2014/main" id="{B077E595-8467-9D3C-FF56-FB601C2B51C2}"/>
              </a:ext>
            </a:extLst>
          </p:cNvPr>
          <p:cNvSpPr/>
          <p:nvPr/>
        </p:nvSpPr>
        <p:spPr>
          <a:xfrm>
            <a:off x="6320748" y="2116090"/>
            <a:ext cx="4023402" cy="1322435"/>
          </a:xfrm>
          <a:custGeom>
            <a:avLst/>
            <a:gdLst>
              <a:gd name="connsiteX0" fmla="*/ 0 w 4023402"/>
              <a:gd name="connsiteY0" fmla="*/ 135431 h 1322435"/>
              <a:gd name="connsiteX1" fmla="*/ 135431 w 4023402"/>
              <a:gd name="connsiteY1" fmla="*/ 0 h 1322435"/>
              <a:gd name="connsiteX2" fmla="*/ 685804 w 4023402"/>
              <a:gd name="connsiteY2" fmla="*/ 0 h 1322435"/>
              <a:gd name="connsiteX3" fmla="*/ 1236176 w 4023402"/>
              <a:gd name="connsiteY3" fmla="*/ 0 h 1322435"/>
              <a:gd name="connsiteX4" fmla="*/ 1861599 w 4023402"/>
              <a:gd name="connsiteY4" fmla="*/ 0 h 1322435"/>
              <a:gd name="connsiteX5" fmla="*/ 2524548 w 4023402"/>
              <a:gd name="connsiteY5" fmla="*/ 0 h 1322435"/>
              <a:gd name="connsiteX6" fmla="*/ 3037395 w 4023402"/>
              <a:gd name="connsiteY6" fmla="*/ 0 h 1322435"/>
              <a:gd name="connsiteX7" fmla="*/ 3887971 w 4023402"/>
              <a:gd name="connsiteY7" fmla="*/ 0 h 1322435"/>
              <a:gd name="connsiteX8" fmla="*/ 4023402 w 4023402"/>
              <a:gd name="connsiteY8" fmla="*/ 135431 h 1322435"/>
              <a:gd name="connsiteX9" fmla="*/ 4023402 w 4023402"/>
              <a:gd name="connsiteY9" fmla="*/ 671733 h 1322435"/>
              <a:gd name="connsiteX10" fmla="*/ 4023402 w 4023402"/>
              <a:gd name="connsiteY10" fmla="*/ 1187004 h 1322435"/>
              <a:gd name="connsiteX11" fmla="*/ 3887971 w 4023402"/>
              <a:gd name="connsiteY11" fmla="*/ 1322435 h 1322435"/>
              <a:gd name="connsiteX12" fmla="*/ 3300073 w 4023402"/>
              <a:gd name="connsiteY12" fmla="*/ 1322435 h 1322435"/>
              <a:gd name="connsiteX13" fmla="*/ 2749701 w 4023402"/>
              <a:gd name="connsiteY13" fmla="*/ 1322435 h 1322435"/>
              <a:gd name="connsiteX14" fmla="*/ 2236853 w 4023402"/>
              <a:gd name="connsiteY14" fmla="*/ 1322435 h 1322435"/>
              <a:gd name="connsiteX15" fmla="*/ 1536379 w 4023402"/>
              <a:gd name="connsiteY15" fmla="*/ 1322435 h 1322435"/>
              <a:gd name="connsiteX16" fmla="*/ 1023532 w 4023402"/>
              <a:gd name="connsiteY16" fmla="*/ 1322435 h 1322435"/>
              <a:gd name="connsiteX17" fmla="*/ 135431 w 4023402"/>
              <a:gd name="connsiteY17" fmla="*/ 1322435 h 1322435"/>
              <a:gd name="connsiteX18" fmla="*/ 0 w 4023402"/>
              <a:gd name="connsiteY18" fmla="*/ 1187004 h 1322435"/>
              <a:gd name="connsiteX19" fmla="*/ 0 w 4023402"/>
              <a:gd name="connsiteY19" fmla="*/ 640186 h 1322435"/>
              <a:gd name="connsiteX20" fmla="*/ 0 w 4023402"/>
              <a:gd name="connsiteY20" fmla="*/ 135431 h 132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3402" h="1322435" fill="none" extrusionOk="0">
                <a:moveTo>
                  <a:pt x="0" y="135431"/>
                </a:moveTo>
                <a:cubicBezTo>
                  <a:pt x="-10482" y="68358"/>
                  <a:pt x="67430" y="1218"/>
                  <a:pt x="135431" y="0"/>
                </a:cubicBezTo>
                <a:cubicBezTo>
                  <a:pt x="266409" y="26501"/>
                  <a:pt x="563646" y="-1625"/>
                  <a:pt x="685804" y="0"/>
                </a:cubicBezTo>
                <a:cubicBezTo>
                  <a:pt x="807962" y="1625"/>
                  <a:pt x="996656" y="16782"/>
                  <a:pt x="1236176" y="0"/>
                </a:cubicBezTo>
                <a:cubicBezTo>
                  <a:pt x="1475696" y="-16782"/>
                  <a:pt x="1608027" y="-15899"/>
                  <a:pt x="1861599" y="0"/>
                </a:cubicBezTo>
                <a:cubicBezTo>
                  <a:pt x="2115171" y="15899"/>
                  <a:pt x="2250129" y="-13974"/>
                  <a:pt x="2524548" y="0"/>
                </a:cubicBezTo>
                <a:cubicBezTo>
                  <a:pt x="2798967" y="13974"/>
                  <a:pt x="2793076" y="-5531"/>
                  <a:pt x="3037395" y="0"/>
                </a:cubicBezTo>
                <a:cubicBezTo>
                  <a:pt x="3281714" y="5531"/>
                  <a:pt x="3714539" y="19906"/>
                  <a:pt x="3887971" y="0"/>
                </a:cubicBezTo>
                <a:cubicBezTo>
                  <a:pt x="3956752" y="-17464"/>
                  <a:pt x="4026477" y="54497"/>
                  <a:pt x="4023402" y="135431"/>
                </a:cubicBezTo>
                <a:cubicBezTo>
                  <a:pt x="4029847" y="244171"/>
                  <a:pt x="4022379" y="550829"/>
                  <a:pt x="4023402" y="671733"/>
                </a:cubicBezTo>
                <a:cubicBezTo>
                  <a:pt x="4024425" y="792637"/>
                  <a:pt x="4019800" y="1031661"/>
                  <a:pt x="4023402" y="1187004"/>
                </a:cubicBezTo>
                <a:cubicBezTo>
                  <a:pt x="4021708" y="1260803"/>
                  <a:pt x="3956603" y="1324660"/>
                  <a:pt x="3887971" y="1322435"/>
                </a:cubicBezTo>
                <a:cubicBezTo>
                  <a:pt x="3669962" y="1310584"/>
                  <a:pt x="3434868" y="1351681"/>
                  <a:pt x="3300073" y="1322435"/>
                </a:cubicBezTo>
                <a:cubicBezTo>
                  <a:pt x="3165278" y="1293189"/>
                  <a:pt x="2884718" y="1347763"/>
                  <a:pt x="2749701" y="1322435"/>
                </a:cubicBezTo>
                <a:cubicBezTo>
                  <a:pt x="2614684" y="1297107"/>
                  <a:pt x="2448809" y="1337093"/>
                  <a:pt x="2236853" y="1322435"/>
                </a:cubicBezTo>
                <a:cubicBezTo>
                  <a:pt x="2024897" y="1307777"/>
                  <a:pt x="1759560" y="1303605"/>
                  <a:pt x="1536379" y="1322435"/>
                </a:cubicBezTo>
                <a:cubicBezTo>
                  <a:pt x="1313198" y="1341265"/>
                  <a:pt x="1135523" y="1329039"/>
                  <a:pt x="1023532" y="1322435"/>
                </a:cubicBezTo>
                <a:cubicBezTo>
                  <a:pt x="911541" y="1315831"/>
                  <a:pt x="436011" y="1298580"/>
                  <a:pt x="135431" y="1322435"/>
                </a:cubicBezTo>
                <a:cubicBezTo>
                  <a:pt x="63957" y="1311730"/>
                  <a:pt x="18091" y="1257934"/>
                  <a:pt x="0" y="1187004"/>
                </a:cubicBezTo>
                <a:cubicBezTo>
                  <a:pt x="6318" y="1006185"/>
                  <a:pt x="-4006" y="798716"/>
                  <a:pt x="0" y="640186"/>
                </a:cubicBezTo>
                <a:cubicBezTo>
                  <a:pt x="4006" y="481656"/>
                  <a:pt x="12367" y="325810"/>
                  <a:pt x="0" y="135431"/>
                </a:cubicBezTo>
                <a:close/>
              </a:path>
              <a:path w="4023402" h="1322435" stroke="0" extrusionOk="0">
                <a:moveTo>
                  <a:pt x="0" y="135431"/>
                </a:moveTo>
                <a:cubicBezTo>
                  <a:pt x="-3448" y="66416"/>
                  <a:pt x="48416" y="-12529"/>
                  <a:pt x="135431" y="0"/>
                </a:cubicBezTo>
                <a:cubicBezTo>
                  <a:pt x="279334" y="-24205"/>
                  <a:pt x="518803" y="8633"/>
                  <a:pt x="685804" y="0"/>
                </a:cubicBezTo>
                <a:cubicBezTo>
                  <a:pt x="852805" y="-8633"/>
                  <a:pt x="1002413" y="979"/>
                  <a:pt x="1236176" y="0"/>
                </a:cubicBezTo>
                <a:cubicBezTo>
                  <a:pt x="1469939" y="-979"/>
                  <a:pt x="1606019" y="27573"/>
                  <a:pt x="1861599" y="0"/>
                </a:cubicBezTo>
                <a:cubicBezTo>
                  <a:pt x="2117179" y="-27573"/>
                  <a:pt x="2148887" y="7483"/>
                  <a:pt x="2411972" y="0"/>
                </a:cubicBezTo>
                <a:cubicBezTo>
                  <a:pt x="2675057" y="-7483"/>
                  <a:pt x="2901108" y="-28983"/>
                  <a:pt x="3112446" y="0"/>
                </a:cubicBezTo>
                <a:cubicBezTo>
                  <a:pt x="3323784" y="28983"/>
                  <a:pt x="3661744" y="-38179"/>
                  <a:pt x="3887971" y="0"/>
                </a:cubicBezTo>
                <a:cubicBezTo>
                  <a:pt x="3969144" y="9606"/>
                  <a:pt x="4030726" y="52155"/>
                  <a:pt x="4023402" y="135431"/>
                </a:cubicBezTo>
                <a:cubicBezTo>
                  <a:pt x="4043171" y="356682"/>
                  <a:pt x="4012611" y="511136"/>
                  <a:pt x="4023402" y="671733"/>
                </a:cubicBezTo>
                <a:cubicBezTo>
                  <a:pt x="4034193" y="832330"/>
                  <a:pt x="4026280" y="975754"/>
                  <a:pt x="4023402" y="1187004"/>
                </a:cubicBezTo>
                <a:cubicBezTo>
                  <a:pt x="4017155" y="1256266"/>
                  <a:pt x="3962620" y="1324134"/>
                  <a:pt x="3887971" y="1322435"/>
                </a:cubicBezTo>
                <a:cubicBezTo>
                  <a:pt x="3729427" y="1318775"/>
                  <a:pt x="3388957" y="1296263"/>
                  <a:pt x="3225022" y="1322435"/>
                </a:cubicBezTo>
                <a:cubicBezTo>
                  <a:pt x="3061087" y="1348607"/>
                  <a:pt x="2857596" y="1304423"/>
                  <a:pt x="2562074" y="1322435"/>
                </a:cubicBezTo>
                <a:cubicBezTo>
                  <a:pt x="2266552" y="1340447"/>
                  <a:pt x="2154157" y="1318676"/>
                  <a:pt x="1974176" y="1322435"/>
                </a:cubicBezTo>
                <a:cubicBezTo>
                  <a:pt x="1794195" y="1326194"/>
                  <a:pt x="1495773" y="1305682"/>
                  <a:pt x="1273701" y="1322435"/>
                </a:cubicBezTo>
                <a:cubicBezTo>
                  <a:pt x="1051630" y="1339188"/>
                  <a:pt x="582961" y="1271452"/>
                  <a:pt x="135431" y="1322435"/>
                </a:cubicBezTo>
                <a:cubicBezTo>
                  <a:pt x="55556" y="1310337"/>
                  <a:pt x="8690" y="1258092"/>
                  <a:pt x="0" y="1187004"/>
                </a:cubicBezTo>
                <a:cubicBezTo>
                  <a:pt x="17775" y="945913"/>
                  <a:pt x="647" y="918319"/>
                  <a:pt x="0" y="650702"/>
                </a:cubicBezTo>
                <a:cubicBezTo>
                  <a:pt x="-647" y="383085"/>
                  <a:pt x="11081" y="296954"/>
                  <a:pt x="0" y="135431"/>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Lọ thứ hai gấp 2 lần lọ thứ nhất: 240g</a:t>
            </a:r>
            <a:endParaRPr kumimoji="0" lang="en-US" sz="3000" b="1" i="0" u="none" strike="noStrike" kern="1200" cap="none" spc="0" normalizeH="0" baseline="0" noProof="0" dirty="0">
              <a:ln>
                <a:noFill/>
              </a:ln>
              <a:solidFill>
                <a:prstClr val="black"/>
              </a:solidFill>
              <a:effectLst/>
              <a:uLnTx/>
              <a:uFillTx/>
              <a:latin typeface="Calibri" panose="020F0502020204030204"/>
            </a:endParaRPr>
          </a:p>
        </p:txBody>
      </p:sp>
      <p:sp>
        <p:nvSpPr>
          <p:cNvPr id="10" name="Rectangle: Rounded Corners 9">
            <a:extLst>
              <a:ext uri="{FF2B5EF4-FFF2-40B4-BE49-F238E27FC236}">
                <a16:creationId xmlns:a16="http://schemas.microsoft.com/office/drawing/2014/main" id="{B95A2CAC-FD06-C745-6EBD-C06FE621FD71}"/>
              </a:ext>
            </a:extLst>
          </p:cNvPr>
          <p:cNvSpPr/>
          <p:nvPr/>
        </p:nvSpPr>
        <p:spPr>
          <a:xfrm>
            <a:off x="6320748" y="3659140"/>
            <a:ext cx="4023402" cy="1322435"/>
          </a:xfrm>
          <a:custGeom>
            <a:avLst/>
            <a:gdLst>
              <a:gd name="connsiteX0" fmla="*/ 0 w 4023402"/>
              <a:gd name="connsiteY0" fmla="*/ 135431 h 1322435"/>
              <a:gd name="connsiteX1" fmla="*/ 135431 w 4023402"/>
              <a:gd name="connsiteY1" fmla="*/ 0 h 1322435"/>
              <a:gd name="connsiteX2" fmla="*/ 685804 w 4023402"/>
              <a:gd name="connsiteY2" fmla="*/ 0 h 1322435"/>
              <a:gd name="connsiteX3" fmla="*/ 1236176 w 4023402"/>
              <a:gd name="connsiteY3" fmla="*/ 0 h 1322435"/>
              <a:gd name="connsiteX4" fmla="*/ 1861599 w 4023402"/>
              <a:gd name="connsiteY4" fmla="*/ 0 h 1322435"/>
              <a:gd name="connsiteX5" fmla="*/ 2524548 w 4023402"/>
              <a:gd name="connsiteY5" fmla="*/ 0 h 1322435"/>
              <a:gd name="connsiteX6" fmla="*/ 3037395 w 4023402"/>
              <a:gd name="connsiteY6" fmla="*/ 0 h 1322435"/>
              <a:gd name="connsiteX7" fmla="*/ 3887971 w 4023402"/>
              <a:gd name="connsiteY7" fmla="*/ 0 h 1322435"/>
              <a:gd name="connsiteX8" fmla="*/ 4023402 w 4023402"/>
              <a:gd name="connsiteY8" fmla="*/ 135431 h 1322435"/>
              <a:gd name="connsiteX9" fmla="*/ 4023402 w 4023402"/>
              <a:gd name="connsiteY9" fmla="*/ 671733 h 1322435"/>
              <a:gd name="connsiteX10" fmla="*/ 4023402 w 4023402"/>
              <a:gd name="connsiteY10" fmla="*/ 1187004 h 1322435"/>
              <a:gd name="connsiteX11" fmla="*/ 3887971 w 4023402"/>
              <a:gd name="connsiteY11" fmla="*/ 1322435 h 1322435"/>
              <a:gd name="connsiteX12" fmla="*/ 3300073 w 4023402"/>
              <a:gd name="connsiteY12" fmla="*/ 1322435 h 1322435"/>
              <a:gd name="connsiteX13" fmla="*/ 2749701 w 4023402"/>
              <a:gd name="connsiteY13" fmla="*/ 1322435 h 1322435"/>
              <a:gd name="connsiteX14" fmla="*/ 2236853 w 4023402"/>
              <a:gd name="connsiteY14" fmla="*/ 1322435 h 1322435"/>
              <a:gd name="connsiteX15" fmla="*/ 1536379 w 4023402"/>
              <a:gd name="connsiteY15" fmla="*/ 1322435 h 1322435"/>
              <a:gd name="connsiteX16" fmla="*/ 1023532 w 4023402"/>
              <a:gd name="connsiteY16" fmla="*/ 1322435 h 1322435"/>
              <a:gd name="connsiteX17" fmla="*/ 135431 w 4023402"/>
              <a:gd name="connsiteY17" fmla="*/ 1322435 h 1322435"/>
              <a:gd name="connsiteX18" fmla="*/ 0 w 4023402"/>
              <a:gd name="connsiteY18" fmla="*/ 1187004 h 1322435"/>
              <a:gd name="connsiteX19" fmla="*/ 0 w 4023402"/>
              <a:gd name="connsiteY19" fmla="*/ 640186 h 1322435"/>
              <a:gd name="connsiteX20" fmla="*/ 0 w 4023402"/>
              <a:gd name="connsiteY20" fmla="*/ 135431 h 132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3402" h="1322435" fill="none" extrusionOk="0">
                <a:moveTo>
                  <a:pt x="0" y="135431"/>
                </a:moveTo>
                <a:cubicBezTo>
                  <a:pt x="-10482" y="68358"/>
                  <a:pt x="67430" y="1218"/>
                  <a:pt x="135431" y="0"/>
                </a:cubicBezTo>
                <a:cubicBezTo>
                  <a:pt x="266409" y="26501"/>
                  <a:pt x="563646" y="-1625"/>
                  <a:pt x="685804" y="0"/>
                </a:cubicBezTo>
                <a:cubicBezTo>
                  <a:pt x="807962" y="1625"/>
                  <a:pt x="996656" y="16782"/>
                  <a:pt x="1236176" y="0"/>
                </a:cubicBezTo>
                <a:cubicBezTo>
                  <a:pt x="1475696" y="-16782"/>
                  <a:pt x="1608027" y="-15899"/>
                  <a:pt x="1861599" y="0"/>
                </a:cubicBezTo>
                <a:cubicBezTo>
                  <a:pt x="2115171" y="15899"/>
                  <a:pt x="2250129" y="-13974"/>
                  <a:pt x="2524548" y="0"/>
                </a:cubicBezTo>
                <a:cubicBezTo>
                  <a:pt x="2798967" y="13974"/>
                  <a:pt x="2793076" y="-5531"/>
                  <a:pt x="3037395" y="0"/>
                </a:cubicBezTo>
                <a:cubicBezTo>
                  <a:pt x="3281714" y="5531"/>
                  <a:pt x="3714539" y="19906"/>
                  <a:pt x="3887971" y="0"/>
                </a:cubicBezTo>
                <a:cubicBezTo>
                  <a:pt x="3956752" y="-17464"/>
                  <a:pt x="4026477" y="54497"/>
                  <a:pt x="4023402" y="135431"/>
                </a:cubicBezTo>
                <a:cubicBezTo>
                  <a:pt x="4029847" y="244171"/>
                  <a:pt x="4022379" y="550829"/>
                  <a:pt x="4023402" y="671733"/>
                </a:cubicBezTo>
                <a:cubicBezTo>
                  <a:pt x="4024425" y="792637"/>
                  <a:pt x="4019800" y="1031661"/>
                  <a:pt x="4023402" y="1187004"/>
                </a:cubicBezTo>
                <a:cubicBezTo>
                  <a:pt x="4021708" y="1260803"/>
                  <a:pt x="3956603" y="1324660"/>
                  <a:pt x="3887971" y="1322435"/>
                </a:cubicBezTo>
                <a:cubicBezTo>
                  <a:pt x="3669962" y="1310584"/>
                  <a:pt x="3434868" y="1351681"/>
                  <a:pt x="3300073" y="1322435"/>
                </a:cubicBezTo>
                <a:cubicBezTo>
                  <a:pt x="3165278" y="1293189"/>
                  <a:pt x="2884718" y="1347763"/>
                  <a:pt x="2749701" y="1322435"/>
                </a:cubicBezTo>
                <a:cubicBezTo>
                  <a:pt x="2614684" y="1297107"/>
                  <a:pt x="2448809" y="1337093"/>
                  <a:pt x="2236853" y="1322435"/>
                </a:cubicBezTo>
                <a:cubicBezTo>
                  <a:pt x="2024897" y="1307777"/>
                  <a:pt x="1759560" y="1303605"/>
                  <a:pt x="1536379" y="1322435"/>
                </a:cubicBezTo>
                <a:cubicBezTo>
                  <a:pt x="1313198" y="1341265"/>
                  <a:pt x="1135523" y="1329039"/>
                  <a:pt x="1023532" y="1322435"/>
                </a:cubicBezTo>
                <a:cubicBezTo>
                  <a:pt x="911541" y="1315831"/>
                  <a:pt x="436011" y="1298580"/>
                  <a:pt x="135431" y="1322435"/>
                </a:cubicBezTo>
                <a:cubicBezTo>
                  <a:pt x="63957" y="1311730"/>
                  <a:pt x="18091" y="1257934"/>
                  <a:pt x="0" y="1187004"/>
                </a:cubicBezTo>
                <a:cubicBezTo>
                  <a:pt x="6318" y="1006185"/>
                  <a:pt x="-4006" y="798716"/>
                  <a:pt x="0" y="640186"/>
                </a:cubicBezTo>
                <a:cubicBezTo>
                  <a:pt x="4006" y="481656"/>
                  <a:pt x="12367" y="325810"/>
                  <a:pt x="0" y="135431"/>
                </a:cubicBezTo>
                <a:close/>
              </a:path>
              <a:path w="4023402" h="1322435" stroke="0" extrusionOk="0">
                <a:moveTo>
                  <a:pt x="0" y="135431"/>
                </a:moveTo>
                <a:cubicBezTo>
                  <a:pt x="-3448" y="66416"/>
                  <a:pt x="48416" y="-12529"/>
                  <a:pt x="135431" y="0"/>
                </a:cubicBezTo>
                <a:cubicBezTo>
                  <a:pt x="279334" y="-24205"/>
                  <a:pt x="518803" y="8633"/>
                  <a:pt x="685804" y="0"/>
                </a:cubicBezTo>
                <a:cubicBezTo>
                  <a:pt x="852805" y="-8633"/>
                  <a:pt x="1002413" y="979"/>
                  <a:pt x="1236176" y="0"/>
                </a:cubicBezTo>
                <a:cubicBezTo>
                  <a:pt x="1469939" y="-979"/>
                  <a:pt x="1606019" y="27573"/>
                  <a:pt x="1861599" y="0"/>
                </a:cubicBezTo>
                <a:cubicBezTo>
                  <a:pt x="2117179" y="-27573"/>
                  <a:pt x="2148887" y="7483"/>
                  <a:pt x="2411972" y="0"/>
                </a:cubicBezTo>
                <a:cubicBezTo>
                  <a:pt x="2675057" y="-7483"/>
                  <a:pt x="2901108" y="-28983"/>
                  <a:pt x="3112446" y="0"/>
                </a:cubicBezTo>
                <a:cubicBezTo>
                  <a:pt x="3323784" y="28983"/>
                  <a:pt x="3661744" y="-38179"/>
                  <a:pt x="3887971" y="0"/>
                </a:cubicBezTo>
                <a:cubicBezTo>
                  <a:pt x="3969144" y="9606"/>
                  <a:pt x="4030726" y="52155"/>
                  <a:pt x="4023402" y="135431"/>
                </a:cubicBezTo>
                <a:cubicBezTo>
                  <a:pt x="4043171" y="356682"/>
                  <a:pt x="4012611" y="511136"/>
                  <a:pt x="4023402" y="671733"/>
                </a:cubicBezTo>
                <a:cubicBezTo>
                  <a:pt x="4034193" y="832330"/>
                  <a:pt x="4026280" y="975754"/>
                  <a:pt x="4023402" y="1187004"/>
                </a:cubicBezTo>
                <a:cubicBezTo>
                  <a:pt x="4017155" y="1256266"/>
                  <a:pt x="3962620" y="1324134"/>
                  <a:pt x="3887971" y="1322435"/>
                </a:cubicBezTo>
                <a:cubicBezTo>
                  <a:pt x="3729427" y="1318775"/>
                  <a:pt x="3388957" y="1296263"/>
                  <a:pt x="3225022" y="1322435"/>
                </a:cubicBezTo>
                <a:cubicBezTo>
                  <a:pt x="3061087" y="1348607"/>
                  <a:pt x="2857596" y="1304423"/>
                  <a:pt x="2562074" y="1322435"/>
                </a:cubicBezTo>
                <a:cubicBezTo>
                  <a:pt x="2266552" y="1340447"/>
                  <a:pt x="2154157" y="1318676"/>
                  <a:pt x="1974176" y="1322435"/>
                </a:cubicBezTo>
                <a:cubicBezTo>
                  <a:pt x="1794195" y="1326194"/>
                  <a:pt x="1495773" y="1305682"/>
                  <a:pt x="1273701" y="1322435"/>
                </a:cubicBezTo>
                <a:cubicBezTo>
                  <a:pt x="1051630" y="1339188"/>
                  <a:pt x="582961" y="1271452"/>
                  <a:pt x="135431" y="1322435"/>
                </a:cubicBezTo>
                <a:cubicBezTo>
                  <a:pt x="55556" y="1310337"/>
                  <a:pt x="8690" y="1258092"/>
                  <a:pt x="0" y="1187004"/>
                </a:cubicBezTo>
                <a:cubicBezTo>
                  <a:pt x="17775" y="945913"/>
                  <a:pt x="647" y="918319"/>
                  <a:pt x="0" y="650702"/>
                </a:cubicBezTo>
                <a:cubicBezTo>
                  <a:pt x="-647" y="383085"/>
                  <a:pt x="11081" y="296954"/>
                  <a:pt x="0" y="135431"/>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Lọ thứ ba gấp 3 lần lọ thứ nhất:</a:t>
            </a:r>
            <a:r>
              <a:rPr lang="en-US" sz="3000" b="1" dirty="0">
                <a:solidFill>
                  <a:prstClr val="black"/>
                </a:solidFill>
                <a:latin typeface="Calibri" panose="020F0502020204030204"/>
              </a:rPr>
              <a:t> </a:t>
            </a:r>
            <a:r>
              <a:rPr lang="vi-VN" sz="3000" b="1" dirty="0">
                <a:solidFill>
                  <a:prstClr val="black"/>
                </a:solidFill>
                <a:latin typeface="Calibri" panose="020F0502020204030204"/>
              </a:rPr>
              <a:t>360g</a:t>
            </a:r>
          </a:p>
        </p:txBody>
      </p:sp>
    </p:spTree>
    <p:extLst>
      <p:ext uri="{BB962C8B-B14F-4D97-AF65-F5344CB8AC3E}">
        <p14:creationId xmlns:p14="http://schemas.microsoft.com/office/powerpoint/2010/main" val="30510122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3"/>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51D8366A-B6D3-9F91-49DF-7B179B72C0FB}"/>
              </a:ext>
            </a:extLst>
          </p:cNvPr>
          <p:cNvGrpSpPr/>
          <p:nvPr/>
        </p:nvGrpSpPr>
        <p:grpSpPr>
          <a:xfrm>
            <a:off x="592629" y="420832"/>
            <a:ext cx="11104071" cy="1200329"/>
            <a:chOff x="592629" y="420832"/>
            <a:chExt cx="111040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a:t>
              </a:r>
            </a:p>
          </p:txBody>
        </p:sp>
        <p:sp>
          <p:nvSpPr>
            <p:cNvPr id="7" name="TextBox 6">
              <a:extLst>
                <a:ext uri="{FF2B5EF4-FFF2-40B4-BE49-F238E27FC236}">
                  <a16:creationId xmlns:a16="http://schemas.microsoft.com/office/drawing/2014/main" id="{175BD0F7-496B-B74F-69B3-8213FCE04527}"/>
                </a:ext>
              </a:extLst>
            </p:cNvPr>
            <p:cNvSpPr txBox="1"/>
            <p:nvPr/>
          </p:nvSpPr>
          <p:spPr>
            <a:xfrm>
              <a:off x="1497156" y="420832"/>
              <a:ext cx="1019954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Quan sát tranh rồi ước lượng mỗi bình sau chứa khoảng bao nhiêu lít nước:</a:t>
              </a:r>
            </a:p>
          </p:txBody>
        </p:sp>
      </p:grpSp>
      <p:pic>
        <p:nvPicPr>
          <p:cNvPr id="11" name="Picture 10">
            <a:extLst>
              <a:ext uri="{FF2B5EF4-FFF2-40B4-BE49-F238E27FC236}">
                <a16:creationId xmlns:a16="http://schemas.microsoft.com/office/drawing/2014/main" id="{76F1A165-10A6-1F2F-A21C-AD246CE6E1CA}"/>
              </a:ext>
            </a:extLst>
          </p:cNvPr>
          <p:cNvPicPr>
            <a:picLocks noChangeAspect="1"/>
          </p:cNvPicPr>
          <p:nvPr/>
        </p:nvPicPr>
        <p:blipFill>
          <a:blip r:embed="rId4"/>
          <a:stretch>
            <a:fillRect/>
          </a:stretch>
        </p:blipFill>
        <p:spPr>
          <a:xfrm>
            <a:off x="1309687" y="1890712"/>
            <a:ext cx="5819775" cy="3095625"/>
          </a:xfrm>
          <a:prstGeom prst="rect">
            <a:avLst/>
          </a:prstGeom>
        </p:spPr>
      </p:pic>
      <p:sp>
        <p:nvSpPr>
          <p:cNvPr id="12" name="Rectangle: Rounded Corners 11">
            <a:extLst>
              <a:ext uri="{FF2B5EF4-FFF2-40B4-BE49-F238E27FC236}">
                <a16:creationId xmlns:a16="http://schemas.microsoft.com/office/drawing/2014/main" id="{CF21A1BB-0CAC-014A-0888-70A1F0F352A3}"/>
              </a:ext>
            </a:extLst>
          </p:cNvPr>
          <p:cNvSpPr/>
          <p:nvPr/>
        </p:nvSpPr>
        <p:spPr>
          <a:xfrm>
            <a:off x="7739973" y="1430290"/>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Bình thứ hai giảm 1 nửa so với bình thứ nhất: 10</a:t>
            </a:r>
            <a:r>
              <a:rPr lang="en-US" sz="3000" b="1" dirty="0">
                <a:solidFill>
                  <a:prstClr val="black"/>
                </a:solidFill>
                <a:latin typeface="Calibri" panose="020F0502020204030204"/>
              </a:rPr>
              <a:t> </a:t>
            </a:r>
            <a:r>
              <a:rPr lang="vi-VN" sz="3000" b="1" i="1" dirty="0">
                <a:solidFill>
                  <a:prstClr val="black"/>
                </a:solidFill>
                <a:latin typeface="Calibri" panose="020F0502020204030204"/>
              </a:rPr>
              <a:t>l</a:t>
            </a:r>
            <a:endParaRPr kumimoji="0" lang="en-US" sz="3000" b="1" i="1" u="none" strike="noStrike" kern="1200" cap="none" spc="0" normalizeH="0" baseline="0" noProof="0" dirty="0">
              <a:ln>
                <a:noFill/>
              </a:ln>
              <a:solidFill>
                <a:prstClr val="black"/>
              </a:solidFill>
              <a:effectLst/>
              <a:uLnTx/>
              <a:uFillTx/>
              <a:latin typeface="Calibri" panose="020F0502020204030204"/>
            </a:endParaRPr>
          </a:p>
        </p:txBody>
      </p:sp>
      <p:sp>
        <p:nvSpPr>
          <p:cNvPr id="13" name="Rectangle: Rounded Corners 12">
            <a:extLst>
              <a:ext uri="{FF2B5EF4-FFF2-40B4-BE49-F238E27FC236}">
                <a16:creationId xmlns:a16="http://schemas.microsoft.com/office/drawing/2014/main" id="{170C6843-45B9-0271-FA47-97F864AE1B06}"/>
              </a:ext>
            </a:extLst>
          </p:cNvPr>
          <p:cNvSpPr/>
          <p:nvPr/>
        </p:nvSpPr>
        <p:spPr>
          <a:xfrm>
            <a:off x="7597098" y="3611515"/>
            <a:ext cx="4023402" cy="1808210"/>
          </a:xfrm>
          <a:custGeom>
            <a:avLst/>
            <a:gdLst>
              <a:gd name="connsiteX0" fmla="*/ 0 w 4023402"/>
              <a:gd name="connsiteY0" fmla="*/ 185179 h 1808210"/>
              <a:gd name="connsiteX1" fmla="*/ 185179 w 4023402"/>
              <a:gd name="connsiteY1" fmla="*/ 0 h 1808210"/>
              <a:gd name="connsiteX2" fmla="*/ 757489 w 4023402"/>
              <a:gd name="connsiteY2" fmla="*/ 0 h 1808210"/>
              <a:gd name="connsiteX3" fmla="*/ 1402860 w 4023402"/>
              <a:gd name="connsiteY3" fmla="*/ 0 h 1808210"/>
              <a:gd name="connsiteX4" fmla="*/ 1902110 w 4023402"/>
              <a:gd name="connsiteY4" fmla="*/ 0 h 1808210"/>
              <a:gd name="connsiteX5" fmla="*/ 2401359 w 4023402"/>
              <a:gd name="connsiteY5" fmla="*/ 0 h 1808210"/>
              <a:gd name="connsiteX6" fmla="*/ 3046730 w 4023402"/>
              <a:gd name="connsiteY6" fmla="*/ 0 h 1808210"/>
              <a:gd name="connsiteX7" fmla="*/ 3838223 w 4023402"/>
              <a:gd name="connsiteY7" fmla="*/ 0 h 1808210"/>
              <a:gd name="connsiteX8" fmla="*/ 4023402 w 4023402"/>
              <a:gd name="connsiteY8" fmla="*/ 185179 h 1808210"/>
              <a:gd name="connsiteX9" fmla="*/ 4023402 w 4023402"/>
              <a:gd name="connsiteY9" fmla="*/ 621327 h 1808210"/>
              <a:gd name="connsiteX10" fmla="*/ 4023402 w 4023402"/>
              <a:gd name="connsiteY10" fmla="*/ 1071854 h 1808210"/>
              <a:gd name="connsiteX11" fmla="*/ 4023402 w 4023402"/>
              <a:gd name="connsiteY11" fmla="*/ 1623031 h 1808210"/>
              <a:gd name="connsiteX12" fmla="*/ 3838223 w 4023402"/>
              <a:gd name="connsiteY12" fmla="*/ 1808210 h 1808210"/>
              <a:gd name="connsiteX13" fmla="*/ 3338974 w 4023402"/>
              <a:gd name="connsiteY13" fmla="*/ 1808210 h 1808210"/>
              <a:gd name="connsiteX14" fmla="*/ 2839724 w 4023402"/>
              <a:gd name="connsiteY14" fmla="*/ 1808210 h 1808210"/>
              <a:gd name="connsiteX15" fmla="*/ 2340475 w 4023402"/>
              <a:gd name="connsiteY15" fmla="*/ 1808210 h 1808210"/>
              <a:gd name="connsiteX16" fmla="*/ 1731634 w 4023402"/>
              <a:gd name="connsiteY16" fmla="*/ 1808210 h 1808210"/>
              <a:gd name="connsiteX17" fmla="*/ 1122794 w 4023402"/>
              <a:gd name="connsiteY17" fmla="*/ 1808210 h 1808210"/>
              <a:gd name="connsiteX18" fmla="*/ 185179 w 4023402"/>
              <a:gd name="connsiteY18" fmla="*/ 1808210 h 1808210"/>
              <a:gd name="connsiteX19" fmla="*/ 0 w 4023402"/>
              <a:gd name="connsiteY19" fmla="*/ 1623031 h 1808210"/>
              <a:gd name="connsiteX20" fmla="*/ 0 w 4023402"/>
              <a:gd name="connsiteY20" fmla="*/ 1172504 h 1808210"/>
              <a:gd name="connsiteX21" fmla="*/ 0 w 4023402"/>
              <a:gd name="connsiteY21" fmla="*/ 664463 h 1808210"/>
              <a:gd name="connsiteX22" fmla="*/ 0 w 4023402"/>
              <a:gd name="connsiteY22" fmla="*/ 185179 h 18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3402" h="1808210" fill="none" extrusionOk="0">
                <a:moveTo>
                  <a:pt x="0" y="185179"/>
                </a:moveTo>
                <a:cubicBezTo>
                  <a:pt x="-9217" y="59235"/>
                  <a:pt x="86259" y="-22372"/>
                  <a:pt x="185179" y="0"/>
                </a:cubicBezTo>
                <a:cubicBezTo>
                  <a:pt x="464400" y="7469"/>
                  <a:pt x="587827" y="16408"/>
                  <a:pt x="757489" y="0"/>
                </a:cubicBezTo>
                <a:cubicBezTo>
                  <a:pt x="927151" y="-16408"/>
                  <a:pt x="1116056" y="-14631"/>
                  <a:pt x="1402860" y="0"/>
                </a:cubicBezTo>
                <a:cubicBezTo>
                  <a:pt x="1689664" y="14631"/>
                  <a:pt x="1727633" y="-21064"/>
                  <a:pt x="1902110" y="0"/>
                </a:cubicBezTo>
                <a:cubicBezTo>
                  <a:pt x="2076587" y="21064"/>
                  <a:pt x="2252767" y="-9506"/>
                  <a:pt x="2401359" y="0"/>
                </a:cubicBezTo>
                <a:cubicBezTo>
                  <a:pt x="2549951" y="9506"/>
                  <a:pt x="2819729" y="-1151"/>
                  <a:pt x="3046730" y="0"/>
                </a:cubicBezTo>
                <a:cubicBezTo>
                  <a:pt x="3273731" y="1151"/>
                  <a:pt x="3646816" y="22544"/>
                  <a:pt x="3838223" y="0"/>
                </a:cubicBezTo>
                <a:cubicBezTo>
                  <a:pt x="3937303" y="232"/>
                  <a:pt x="4034842" y="77712"/>
                  <a:pt x="4023402" y="185179"/>
                </a:cubicBezTo>
                <a:cubicBezTo>
                  <a:pt x="4012930" y="359187"/>
                  <a:pt x="4035772" y="507667"/>
                  <a:pt x="4023402" y="621327"/>
                </a:cubicBezTo>
                <a:cubicBezTo>
                  <a:pt x="4011032" y="734987"/>
                  <a:pt x="4022088" y="884978"/>
                  <a:pt x="4023402" y="1071854"/>
                </a:cubicBezTo>
                <a:cubicBezTo>
                  <a:pt x="4024716" y="1258730"/>
                  <a:pt x="4009412" y="1387073"/>
                  <a:pt x="4023402" y="1623031"/>
                </a:cubicBezTo>
                <a:cubicBezTo>
                  <a:pt x="4021488" y="1718913"/>
                  <a:pt x="3949149" y="1805723"/>
                  <a:pt x="3838223" y="1808210"/>
                </a:cubicBezTo>
                <a:cubicBezTo>
                  <a:pt x="3645082" y="1795783"/>
                  <a:pt x="3523278" y="1797291"/>
                  <a:pt x="3338974" y="1808210"/>
                </a:cubicBezTo>
                <a:cubicBezTo>
                  <a:pt x="3154670" y="1819129"/>
                  <a:pt x="2988835" y="1803591"/>
                  <a:pt x="2839724" y="1808210"/>
                </a:cubicBezTo>
                <a:cubicBezTo>
                  <a:pt x="2690613" y="1812830"/>
                  <a:pt x="2532036" y="1785765"/>
                  <a:pt x="2340475" y="1808210"/>
                </a:cubicBezTo>
                <a:cubicBezTo>
                  <a:pt x="2148914" y="1830655"/>
                  <a:pt x="1940312" y="1829070"/>
                  <a:pt x="1731634" y="1808210"/>
                </a:cubicBezTo>
                <a:cubicBezTo>
                  <a:pt x="1522956" y="1787350"/>
                  <a:pt x="1363885" y="1812429"/>
                  <a:pt x="1122794" y="1808210"/>
                </a:cubicBezTo>
                <a:cubicBezTo>
                  <a:pt x="881703" y="1803991"/>
                  <a:pt x="444057" y="1826804"/>
                  <a:pt x="185179" y="1808210"/>
                </a:cubicBezTo>
                <a:cubicBezTo>
                  <a:pt x="88859" y="1819255"/>
                  <a:pt x="15134" y="1723315"/>
                  <a:pt x="0" y="1623031"/>
                </a:cubicBezTo>
                <a:cubicBezTo>
                  <a:pt x="70" y="1408958"/>
                  <a:pt x="21206" y="1336857"/>
                  <a:pt x="0" y="1172504"/>
                </a:cubicBezTo>
                <a:cubicBezTo>
                  <a:pt x="-21206" y="1008151"/>
                  <a:pt x="10873" y="802582"/>
                  <a:pt x="0" y="664463"/>
                </a:cubicBezTo>
                <a:cubicBezTo>
                  <a:pt x="-10873" y="526344"/>
                  <a:pt x="16116" y="281475"/>
                  <a:pt x="0" y="185179"/>
                </a:cubicBezTo>
                <a:close/>
              </a:path>
              <a:path w="4023402" h="1808210" stroke="0" extrusionOk="0">
                <a:moveTo>
                  <a:pt x="0" y="185179"/>
                </a:moveTo>
                <a:cubicBezTo>
                  <a:pt x="-11270" y="101799"/>
                  <a:pt x="73468" y="-9678"/>
                  <a:pt x="185179" y="0"/>
                </a:cubicBezTo>
                <a:cubicBezTo>
                  <a:pt x="420094" y="19950"/>
                  <a:pt x="541619" y="-5652"/>
                  <a:pt x="720959" y="0"/>
                </a:cubicBezTo>
                <a:cubicBezTo>
                  <a:pt x="900299" y="5652"/>
                  <a:pt x="1012456" y="-17576"/>
                  <a:pt x="1256739" y="0"/>
                </a:cubicBezTo>
                <a:cubicBezTo>
                  <a:pt x="1501022" y="17576"/>
                  <a:pt x="1646031" y="-20951"/>
                  <a:pt x="1865579" y="0"/>
                </a:cubicBezTo>
                <a:cubicBezTo>
                  <a:pt x="2085127" y="20951"/>
                  <a:pt x="2162069" y="4532"/>
                  <a:pt x="2401359" y="0"/>
                </a:cubicBezTo>
                <a:cubicBezTo>
                  <a:pt x="2640649" y="-4532"/>
                  <a:pt x="2778597" y="14807"/>
                  <a:pt x="3083261" y="0"/>
                </a:cubicBezTo>
                <a:cubicBezTo>
                  <a:pt x="3387925" y="-14807"/>
                  <a:pt x="3642737" y="-876"/>
                  <a:pt x="3838223" y="0"/>
                </a:cubicBezTo>
                <a:cubicBezTo>
                  <a:pt x="3950080" y="14439"/>
                  <a:pt x="4029138" y="76266"/>
                  <a:pt x="4023402" y="185179"/>
                </a:cubicBezTo>
                <a:cubicBezTo>
                  <a:pt x="4022119" y="395496"/>
                  <a:pt x="4015311" y="539737"/>
                  <a:pt x="4023402" y="678842"/>
                </a:cubicBezTo>
                <a:cubicBezTo>
                  <a:pt x="4031493" y="817947"/>
                  <a:pt x="4033397" y="970871"/>
                  <a:pt x="4023402" y="1114990"/>
                </a:cubicBezTo>
                <a:cubicBezTo>
                  <a:pt x="4013407" y="1259109"/>
                  <a:pt x="4032982" y="1415737"/>
                  <a:pt x="4023402" y="1623031"/>
                </a:cubicBezTo>
                <a:cubicBezTo>
                  <a:pt x="4044226" y="1710971"/>
                  <a:pt x="3933788" y="1809193"/>
                  <a:pt x="3838223" y="1808210"/>
                </a:cubicBezTo>
                <a:cubicBezTo>
                  <a:pt x="3503427" y="1789783"/>
                  <a:pt x="3413138" y="1827000"/>
                  <a:pt x="3156321" y="1808210"/>
                </a:cubicBezTo>
                <a:cubicBezTo>
                  <a:pt x="2899504" y="1789420"/>
                  <a:pt x="2836248" y="1815187"/>
                  <a:pt x="2584011" y="1808210"/>
                </a:cubicBezTo>
                <a:cubicBezTo>
                  <a:pt x="2331774" y="1801234"/>
                  <a:pt x="2091206" y="1831612"/>
                  <a:pt x="1902110" y="1808210"/>
                </a:cubicBezTo>
                <a:cubicBezTo>
                  <a:pt x="1713014" y="1784808"/>
                  <a:pt x="1562757" y="1838296"/>
                  <a:pt x="1256739" y="1808210"/>
                </a:cubicBezTo>
                <a:cubicBezTo>
                  <a:pt x="950721" y="1778124"/>
                  <a:pt x="550182" y="1804820"/>
                  <a:pt x="185179" y="1808210"/>
                </a:cubicBezTo>
                <a:cubicBezTo>
                  <a:pt x="71297" y="1809275"/>
                  <a:pt x="6645" y="1716011"/>
                  <a:pt x="0" y="1623031"/>
                </a:cubicBezTo>
                <a:cubicBezTo>
                  <a:pt x="-17578" y="1409023"/>
                  <a:pt x="-18764" y="1379438"/>
                  <a:pt x="0" y="1186883"/>
                </a:cubicBezTo>
                <a:cubicBezTo>
                  <a:pt x="18764" y="994328"/>
                  <a:pt x="17092" y="850363"/>
                  <a:pt x="0" y="678842"/>
                </a:cubicBezTo>
                <a:cubicBezTo>
                  <a:pt x="-17092" y="507321"/>
                  <a:pt x="-7632" y="285665"/>
                  <a:pt x="0" y="185179"/>
                </a:cubicBezTo>
                <a:close/>
              </a:path>
            </a:pathLst>
          </a:custGeom>
          <a:solidFill>
            <a:srgbClr val="FFFFCC"/>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000" b="1" dirty="0">
                <a:solidFill>
                  <a:prstClr val="black"/>
                </a:solidFill>
                <a:latin typeface="Calibri" panose="020F0502020204030204"/>
              </a:rPr>
              <a:t>Bình thứ ba giảm 1 nửa so với bình thứ hai: 5</a:t>
            </a:r>
            <a:r>
              <a:rPr lang="en-US" sz="3000" b="1" dirty="0">
                <a:solidFill>
                  <a:prstClr val="black"/>
                </a:solidFill>
                <a:latin typeface="Calibri" panose="020F0502020204030204"/>
              </a:rPr>
              <a:t> </a:t>
            </a:r>
            <a:r>
              <a:rPr lang="vi-VN" sz="3000" b="1" i="1" dirty="0">
                <a:solidFill>
                  <a:prstClr val="black"/>
                </a:solidFill>
                <a:latin typeface="Calibri" panose="020F0502020204030204"/>
              </a:rPr>
              <a:t>l</a:t>
            </a:r>
            <a:endParaRPr kumimoji="0" lang="en-US" sz="3000" b="1" i="1"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53079825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EF2FB6-4834-30C2-DBDD-86C379F68401}"/>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8000" contrast="28000"/>
                    </a14:imgEffect>
                  </a14:imgLayer>
                </a14:imgProps>
              </a:ext>
            </a:extLst>
          </a:blip>
          <a:srcRect b="3438"/>
          <a:stretch/>
        </p:blipFill>
        <p:spPr>
          <a:xfrm>
            <a:off x="0" y="0"/>
            <a:ext cx="12192000" cy="6858000"/>
          </a:xfrm>
          <a:prstGeom prst="rect">
            <a:avLst/>
          </a:prstGeom>
        </p:spPr>
      </p:pic>
      <p:sp>
        <p:nvSpPr>
          <p:cNvPr id="3" name="Rectangle: Rounded Corners 2">
            <a:extLst>
              <a:ext uri="{FF2B5EF4-FFF2-40B4-BE49-F238E27FC236}">
                <a16:creationId xmlns:a16="http://schemas.microsoft.com/office/drawing/2014/main" id="{25EF4B16-0C85-546E-9561-65A5AC750348}"/>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F27F3F6E-34C3-25BE-F2C3-8D639937BA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271590" y="3226427"/>
            <a:ext cx="2920409" cy="3454927"/>
          </a:xfrm>
          <a:prstGeom prst="rect">
            <a:avLst/>
          </a:prstGeom>
        </p:spPr>
      </p:pic>
      <p:sp>
        <p:nvSpPr>
          <p:cNvPr id="17" name="TextBox 16">
            <a:extLst>
              <a:ext uri="{FF2B5EF4-FFF2-40B4-BE49-F238E27FC236}">
                <a16:creationId xmlns:a16="http://schemas.microsoft.com/office/drawing/2014/main" id="{25A73A29-F1F7-6107-A8B9-0EB076AB194D}"/>
              </a:ext>
            </a:extLst>
          </p:cNvPr>
          <p:cNvSpPr txBox="1"/>
          <p:nvPr/>
        </p:nvSpPr>
        <p:spPr>
          <a:xfrm>
            <a:off x="1863363" y="19780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8" name="Picture 17">
            <a:extLst>
              <a:ext uri="{FF2B5EF4-FFF2-40B4-BE49-F238E27FC236}">
                <a16:creationId xmlns:a16="http://schemas.microsoft.com/office/drawing/2014/main" id="{313C1646-CE78-E757-4FD5-2D013A7553BF}"/>
              </a:ext>
            </a:extLst>
          </p:cNvPr>
          <p:cNvPicPr>
            <a:picLocks noChangeAspect="1"/>
          </p:cNvPicPr>
          <p:nvPr/>
        </p:nvPicPr>
        <p:blipFill>
          <a:blip r:embed="rId5"/>
          <a:stretch>
            <a:fillRect/>
          </a:stretch>
        </p:blipFill>
        <p:spPr>
          <a:xfrm rot="737208" flipH="1">
            <a:off x="671249" y="1895349"/>
            <a:ext cx="919996" cy="919996"/>
          </a:xfrm>
          <a:prstGeom prst="rect">
            <a:avLst/>
          </a:prstGeom>
        </p:spPr>
      </p:pic>
      <p:sp>
        <p:nvSpPr>
          <p:cNvPr id="19" name="TextBox 18">
            <a:extLst>
              <a:ext uri="{FF2B5EF4-FFF2-40B4-BE49-F238E27FC236}">
                <a16:creationId xmlns:a16="http://schemas.microsoft.com/office/drawing/2014/main" id="{26962291-9052-EE4A-47E3-5874D34E8774}"/>
              </a:ext>
            </a:extLst>
          </p:cNvPr>
          <p:cNvSpPr txBox="1"/>
          <p:nvPr/>
        </p:nvSpPr>
        <p:spPr>
          <a:xfrm>
            <a:off x="1863363" y="29590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0" name="Picture 19">
            <a:extLst>
              <a:ext uri="{FF2B5EF4-FFF2-40B4-BE49-F238E27FC236}">
                <a16:creationId xmlns:a16="http://schemas.microsoft.com/office/drawing/2014/main" id="{F414A2FF-09B9-4091-B152-81AAE801DA60}"/>
              </a:ext>
            </a:extLst>
          </p:cNvPr>
          <p:cNvPicPr>
            <a:picLocks noChangeAspect="1"/>
          </p:cNvPicPr>
          <p:nvPr/>
        </p:nvPicPr>
        <p:blipFill>
          <a:blip r:embed="rId5"/>
          <a:stretch>
            <a:fillRect/>
          </a:stretch>
        </p:blipFill>
        <p:spPr>
          <a:xfrm rot="737208" flipH="1">
            <a:off x="671249" y="2876361"/>
            <a:ext cx="919996" cy="919996"/>
          </a:xfrm>
          <a:prstGeom prst="rect">
            <a:avLst/>
          </a:prstGeom>
        </p:spPr>
      </p:pic>
      <p:sp>
        <p:nvSpPr>
          <p:cNvPr id="21" name="TextBox 20">
            <a:extLst>
              <a:ext uri="{FF2B5EF4-FFF2-40B4-BE49-F238E27FC236}">
                <a16:creationId xmlns:a16="http://schemas.microsoft.com/office/drawing/2014/main" id="{F19285C6-C9FD-0E77-AC25-A3673023B84B}"/>
              </a:ext>
            </a:extLst>
          </p:cNvPr>
          <p:cNvSpPr txBox="1"/>
          <p:nvPr/>
        </p:nvSpPr>
        <p:spPr>
          <a:xfrm>
            <a:off x="1863363" y="39400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2" name="Picture 21">
            <a:extLst>
              <a:ext uri="{FF2B5EF4-FFF2-40B4-BE49-F238E27FC236}">
                <a16:creationId xmlns:a16="http://schemas.microsoft.com/office/drawing/2014/main" id="{51495BFF-1EEF-10DB-5F4F-D620C894B10F}"/>
              </a:ext>
            </a:extLst>
          </p:cNvPr>
          <p:cNvPicPr>
            <a:picLocks noChangeAspect="1"/>
          </p:cNvPicPr>
          <p:nvPr/>
        </p:nvPicPr>
        <p:blipFill>
          <a:blip r:embed="rId5"/>
          <a:stretch>
            <a:fillRect/>
          </a:stretch>
        </p:blipFill>
        <p:spPr>
          <a:xfrm rot="737208" flipH="1">
            <a:off x="671249" y="3857373"/>
            <a:ext cx="919996" cy="919996"/>
          </a:xfrm>
          <a:prstGeom prst="rect">
            <a:avLst/>
          </a:prstGeom>
        </p:spPr>
      </p:pic>
      <p:sp>
        <p:nvSpPr>
          <p:cNvPr id="23" name="TextBox 22">
            <a:extLst>
              <a:ext uri="{FF2B5EF4-FFF2-40B4-BE49-F238E27FC236}">
                <a16:creationId xmlns:a16="http://schemas.microsoft.com/office/drawing/2014/main" id="{862753B3-9FA4-7E8B-1737-CDDA16653A65}"/>
              </a:ext>
            </a:extLst>
          </p:cNvPr>
          <p:cNvSpPr txBox="1"/>
          <p:nvPr/>
        </p:nvSpPr>
        <p:spPr>
          <a:xfrm>
            <a:off x="1863363" y="49210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24" name="Picture 23">
            <a:extLst>
              <a:ext uri="{FF2B5EF4-FFF2-40B4-BE49-F238E27FC236}">
                <a16:creationId xmlns:a16="http://schemas.microsoft.com/office/drawing/2014/main" id="{D31A1A26-A17D-312B-354A-E7043A2F60CB}"/>
              </a:ext>
            </a:extLst>
          </p:cNvPr>
          <p:cNvPicPr>
            <a:picLocks noChangeAspect="1"/>
          </p:cNvPicPr>
          <p:nvPr/>
        </p:nvPicPr>
        <p:blipFill>
          <a:blip r:embed="rId5"/>
          <a:stretch>
            <a:fillRect/>
          </a:stretch>
        </p:blipFill>
        <p:spPr>
          <a:xfrm rot="737208" flipH="1">
            <a:off x="671249" y="4838385"/>
            <a:ext cx="919996" cy="919996"/>
          </a:xfrm>
          <a:prstGeom prst="rect">
            <a:avLst/>
          </a:prstGeom>
        </p:spPr>
      </p:pic>
      <p:pic>
        <p:nvPicPr>
          <p:cNvPr id="5" name="Picture 4">
            <a:extLst>
              <a:ext uri="{FF2B5EF4-FFF2-40B4-BE49-F238E27FC236}">
                <a16:creationId xmlns:a16="http://schemas.microsoft.com/office/drawing/2014/main" id="{75E97885-C393-2BE6-9B07-5ACE336E2832}"/>
              </a:ext>
            </a:extLst>
          </p:cNvPr>
          <p:cNvPicPr>
            <a:picLocks noChangeAspect="1"/>
          </p:cNvPicPr>
          <p:nvPr/>
        </p:nvPicPr>
        <p:blipFill>
          <a:blip r:embed="rId6"/>
          <a:stretch>
            <a:fillRect/>
          </a:stretch>
        </p:blipFill>
        <p:spPr>
          <a:xfrm>
            <a:off x="3517929" y="528398"/>
            <a:ext cx="5194242" cy="1133954"/>
          </a:xfrm>
          <a:prstGeom prst="rect">
            <a:avLst/>
          </a:prstGeom>
        </p:spPr>
      </p:pic>
    </p:spTree>
    <p:extLst>
      <p:ext uri="{BB962C8B-B14F-4D97-AF65-F5344CB8AC3E}">
        <p14:creationId xmlns:p14="http://schemas.microsoft.com/office/powerpoint/2010/main" val="19359776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wipe(left)">
                                      <p:cBhvr>
                                        <p:cTn id="26" dur="500"/>
                                        <p:tgtEl>
                                          <p:spTgt spid="19">
                                            <p:txEl>
                                              <p:pRg st="0" end="0"/>
                                            </p:txEl>
                                          </p:spTgt>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wipe(left)">
                                      <p:cBhvr>
                                        <p:cTn id="34" dur="500"/>
                                        <p:tgtEl>
                                          <p:spTgt spid="21">
                                            <p:txEl>
                                              <p:pRg st="0" end="0"/>
                                            </p:txEl>
                                          </p:spTgt>
                                        </p:tgtEl>
                                      </p:cBhvr>
                                    </p:animEffect>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wipe(left)">
                                      <p:cBhvr>
                                        <p:cTn id="42"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9" grpId="0" uiExpand="1" build="p"/>
      <p:bldP spid="21" grpId="0" uiExpand="1" build="p"/>
      <p:bldP spid="2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EF2B1-4402-74E3-F6CA-FA29795970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90000"/>
                    </a14:imgEffect>
                  </a14:imgLayer>
                </a14:imgProps>
              </a:ext>
            </a:extLst>
          </a:blip>
          <a:srcRect r="2111"/>
          <a:stretch/>
        </p:blipFill>
        <p:spPr>
          <a:xfrm>
            <a:off x="0" y="0"/>
            <a:ext cx="12192000" cy="6858000"/>
          </a:xfrm>
          <a:prstGeom prst="rect">
            <a:avLst/>
          </a:prstGeom>
        </p:spPr>
      </p:pic>
      <p:pic>
        <p:nvPicPr>
          <p:cNvPr id="4" name="Graphic 3">
            <a:extLst>
              <a:ext uri="{FF2B5EF4-FFF2-40B4-BE49-F238E27FC236}">
                <a16:creationId xmlns:a16="http://schemas.microsoft.com/office/drawing/2014/main" id="{79061FBC-89D9-342C-283E-2E57248A6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407" y="2460047"/>
            <a:ext cx="1740364" cy="4221307"/>
          </a:xfrm>
          <a:prstGeom prst="rect">
            <a:avLst/>
          </a:prstGeom>
        </p:spPr>
      </p:pic>
      <p:pic>
        <p:nvPicPr>
          <p:cNvPr id="6" name="Graphic 5">
            <a:extLst>
              <a:ext uri="{FF2B5EF4-FFF2-40B4-BE49-F238E27FC236}">
                <a16:creationId xmlns:a16="http://schemas.microsoft.com/office/drawing/2014/main" id="{6E61C4C3-5D05-2B70-5D41-D0C908054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3083" y="4018683"/>
            <a:ext cx="1740364" cy="2747943"/>
          </a:xfrm>
          <a:prstGeom prst="rect">
            <a:avLst/>
          </a:prstGeom>
        </p:spPr>
      </p:pic>
      <p:pic>
        <p:nvPicPr>
          <p:cNvPr id="7" name="Picture 6">
            <a:extLst>
              <a:ext uri="{FF2B5EF4-FFF2-40B4-BE49-F238E27FC236}">
                <a16:creationId xmlns:a16="http://schemas.microsoft.com/office/drawing/2014/main" id="{81BD6CF8-9A14-B7F0-D197-803AF0ABF08A}"/>
              </a:ext>
            </a:extLst>
          </p:cNvPr>
          <p:cNvPicPr>
            <a:picLocks noChangeAspect="1"/>
          </p:cNvPicPr>
          <p:nvPr/>
        </p:nvPicPr>
        <p:blipFill>
          <a:blip r:embed="rId8"/>
          <a:stretch>
            <a:fillRect/>
          </a:stretch>
        </p:blipFill>
        <p:spPr>
          <a:xfrm>
            <a:off x="1920271" y="1314205"/>
            <a:ext cx="8065707" cy="5639289"/>
          </a:xfrm>
          <a:prstGeom prst="rect">
            <a:avLst/>
          </a:prstGeom>
        </p:spPr>
      </p:pic>
    </p:spTree>
    <p:extLst>
      <p:ext uri="{BB962C8B-B14F-4D97-AF65-F5344CB8AC3E}">
        <p14:creationId xmlns:p14="http://schemas.microsoft.com/office/powerpoint/2010/main" val="1129548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9EF2B1-4402-74E3-F6CA-FA29795970B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90000"/>
                    </a14:imgEffect>
                  </a14:imgLayer>
                </a14:imgProps>
              </a:ext>
            </a:extLst>
          </a:blip>
          <a:srcRect r="2111"/>
          <a:stretch/>
        </p:blipFill>
        <p:spPr>
          <a:xfrm>
            <a:off x="0" y="0"/>
            <a:ext cx="12192000" cy="6858000"/>
          </a:xfrm>
          <a:prstGeom prst="rect">
            <a:avLst/>
          </a:prstGeom>
        </p:spPr>
      </p:pic>
      <p:sp>
        <p:nvSpPr>
          <p:cNvPr id="11" name="Rectangle: Rounded Corners 10">
            <a:extLst>
              <a:ext uri="{FF2B5EF4-FFF2-40B4-BE49-F238E27FC236}">
                <a16:creationId xmlns:a16="http://schemas.microsoft.com/office/drawing/2014/main" id="{6DC8ABF3-0EDE-A9E5-7180-934681F489B1}"/>
              </a:ext>
            </a:extLst>
          </p:cNvPr>
          <p:cNvSpPr/>
          <p:nvPr/>
        </p:nvSpPr>
        <p:spPr>
          <a:xfrm>
            <a:off x="2073896" y="1776845"/>
            <a:ext cx="8254668" cy="3241964"/>
          </a:xfrm>
          <a:prstGeom prst="roundRect">
            <a:avLst>
              <a:gd name="adj" fmla="val 10898"/>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79061FBC-89D9-342C-283E-2E57248A6C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407" y="2460047"/>
            <a:ext cx="1740364" cy="4221307"/>
          </a:xfrm>
          <a:prstGeom prst="rect">
            <a:avLst/>
          </a:prstGeom>
        </p:spPr>
      </p:pic>
      <p:pic>
        <p:nvPicPr>
          <p:cNvPr id="6" name="Graphic 5">
            <a:extLst>
              <a:ext uri="{FF2B5EF4-FFF2-40B4-BE49-F238E27FC236}">
                <a16:creationId xmlns:a16="http://schemas.microsoft.com/office/drawing/2014/main" id="{6E61C4C3-5D05-2B70-5D41-D0C9080542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3083" y="4018683"/>
            <a:ext cx="1740364" cy="2747943"/>
          </a:xfrm>
          <a:prstGeom prst="rect">
            <a:avLst/>
          </a:prstGeom>
        </p:spPr>
      </p:pic>
      <p:pic>
        <p:nvPicPr>
          <p:cNvPr id="2" name="Picture 1">
            <a:extLst>
              <a:ext uri="{FF2B5EF4-FFF2-40B4-BE49-F238E27FC236}">
                <a16:creationId xmlns:a16="http://schemas.microsoft.com/office/drawing/2014/main" id="{5EE29660-C47B-1D99-FAAA-2E12F20BC5F6}"/>
              </a:ext>
            </a:extLst>
          </p:cNvPr>
          <p:cNvPicPr>
            <a:picLocks noChangeAspect="1"/>
          </p:cNvPicPr>
          <p:nvPr/>
        </p:nvPicPr>
        <p:blipFill>
          <a:blip r:embed="rId8"/>
          <a:stretch>
            <a:fillRect/>
          </a:stretch>
        </p:blipFill>
        <p:spPr>
          <a:xfrm>
            <a:off x="1954400" y="2014251"/>
            <a:ext cx="2987299" cy="2200847"/>
          </a:xfrm>
          <a:prstGeom prst="rect">
            <a:avLst/>
          </a:prstGeom>
        </p:spPr>
      </p:pic>
      <p:pic>
        <p:nvPicPr>
          <p:cNvPr id="5" name="Picture 4">
            <a:extLst>
              <a:ext uri="{FF2B5EF4-FFF2-40B4-BE49-F238E27FC236}">
                <a16:creationId xmlns:a16="http://schemas.microsoft.com/office/drawing/2014/main" id="{8FAA40B3-B9F7-A555-6782-E64CC29D0A80}"/>
              </a:ext>
            </a:extLst>
          </p:cNvPr>
          <p:cNvPicPr>
            <a:picLocks noChangeAspect="1"/>
          </p:cNvPicPr>
          <p:nvPr/>
        </p:nvPicPr>
        <p:blipFill>
          <a:blip r:embed="rId9"/>
          <a:stretch>
            <a:fillRect/>
          </a:stretch>
        </p:blipFill>
        <p:spPr>
          <a:xfrm>
            <a:off x="2330233" y="3356562"/>
            <a:ext cx="7931583" cy="1097375"/>
          </a:xfrm>
          <a:prstGeom prst="rect">
            <a:avLst/>
          </a:prstGeom>
        </p:spPr>
      </p:pic>
      <p:sp>
        <p:nvSpPr>
          <p:cNvPr id="12" name="TextBox 11">
            <a:extLst>
              <a:ext uri="{FF2B5EF4-FFF2-40B4-BE49-F238E27FC236}">
                <a16:creationId xmlns:a16="http://schemas.microsoft.com/office/drawing/2014/main" id="{7E5DDBAC-B629-9F0B-8211-FF15588AD214}"/>
              </a:ext>
            </a:extLst>
          </p:cNvPr>
          <p:cNvSpPr txBox="1"/>
          <p:nvPr/>
        </p:nvSpPr>
        <p:spPr>
          <a:xfrm>
            <a:off x="4886325" y="2419350"/>
            <a:ext cx="4476750" cy="769441"/>
          </a:xfrm>
          <a:prstGeom prst="rect">
            <a:avLst/>
          </a:prstGeom>
          <a:noFill/>
        </p:spPr>
        <p:txBody>
          <a:bodyPr wrap="square" rtlCol="0">
            <a:spAutoFit/>
          </a:bodyPr>
          <a:lstStyle/>
          <a:p>
            <a:r>
              <a:rPr lang="en-US" sz="4400" b="1" dirty="0" err="1">
                <a:solidFill>
                  <a:srgbClr val="FF0000"/>
                </a:solidFill>
              </a:rPr>
              <a:t>Bài</a:t>
            </a:r>
            <a:r>
              <a:rPr lang="en-US" sz="4400" b="1" dirty="0">
                <a:solidFill>
                  <a:srgbClr val="FF0000"/>
                </a:solidFill>
              </a:rPr>
              <a:t> 77 - </a:t>
            </a:r>
            <a:r>
              <a:rPr lang="en-US" sz="4400" b="1" dirty="0" err="1">
                <a:solidFill>
                  <a:srgbClr val="FF0000"/>
                </a:solidFill>
              </a:rPr>
              <a:t>Tiết</a:t>
            </a:r>
            <a:r>
              <a:rPr lang="en-US" sz="4400" b="1" dirty="0">
                <a:solidFill>
                  <a:srgbClr val="FF0000"/>
                </a:solidFill>
              </a:rPr>
              <a:t> 2</a:t>
            </a:r>
          </a:p>
        </p:txBody>
      </p:sp>
    </p:spTree>
    <p:extLst>
      <p:ext uri="{BB962C8B-B14F-4D97-AF65-F5344CB8AC3E}">
        <p14:creationId xmlns:p14="http://schemas.microsoft.com/office/powerpoint/2010/main" val="26408633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2962D-CF6B-A23C-D1D2-1626CCFB079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66000"/>
                    </a14:imgEffect>
                  </a14:imgLayer>
                </a14:imgProps>
              </a:ext>
            </a:extLst>
          </a:blip>
          <a:srcRect t="5607" b="25855"/>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F7719DE-CE37-FD62-12EE-61540D43BF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7641" y="3022924"/>
            <a:ext cx="2873760" cy="3739826"/>
          </a:xfrm>
          <a:prstGeom prst="rect">
            <a:avLst/>
          </a:prstGeom>
        </p:spPr>
      </p:pic>
      <p:pic>
        <p:nvPicPr>
          <p:cNvPr id="10" name="Graphic 9">
            <a:extLst>
              <a:ext uri="{FF2B5EF4-FFF2-40B4-BE49-F238E27FC236}">
                <a16:creationId xmlns:a16="http://schemas.microsoft.com/office/drawing/2014/main" id="{CFC1EDF5-7B60-484C-6852-8716A52D30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3109" y="3815195"/>
            <a:ext cx="1541688" cy="3042805"/>
          </a:xfrm>
          <a:prstGeom prst="rect">
            <a:avLst/>
          </a:prstGeom>
        </p:spPr>
      </p:pic>
      <p:pic>
        <p:nvPicPr>
          <p:cNvPr id="4" name="Picture 3">
            <a:extLst>
              <a:ext uri="{FF2B5EF4-FFF2-40B4-BE49-F238E27FC236}">
                <a16:creationId xmlns:a16="http://schemas.microsoft.com/office/drawing/2014/main" id="{6F21758F-0D40-9381-D683-7DB6F8B0B53F}"/>
              </a:ext>
            </a:extLst>
          </p:cNvPr>
          <p:cNvPicPr>
            <a:picLocks noChangeAspect="1"/>
          </p:cNvPicPr>
          <p:nvPr/>
        </p:nvPicPr>
        <p:blipFill>
          <a:blip r:embed="rId8"/>
          <a:stretch>
            <a:fillRect/>
          </a:stretch>
        </p:blipFill>
        <p:spPr>
          <a:xfrm>
            <a:off x="2189246" y="535215"/>
            <a:ext cx="8327858" cy="2072820"/>
          </a:xfrm>
          <a:prstGeom prst="rect">
            <a:avLst/>
          </a:prstGeom>
        </p:spPr>
      </p:pic>
    </p:spTree>
    <p:extLst>
      <p:ext uri="{BB962C8B-B14F-4D97-AF65-F5344CB8AC3E}">
        <p14:creationId xmlns:p14="http://schemas.microsoft.com/office/powerpoint/2010/main" val="4138046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4" name="Group 3"/>
          <p:cNvGrpSpPr/>
          <p:nvPr/>
        </p:nvGrpSpPr>
        <p:grpSpPr>
          <a:xfrm>
            <a:off x="383137" y="2346896"/>
            <a:ext cx="11503822" cy="3649371"/>
            <a:chOff x="383137" y="2346896"/>
            <a:chExt cx="11503822" cy="3649371"/>
          </a:xfrm>
        </p:grpSpPr>
        <p:sp>
          <p:nvSpPr>
            <p:cNvPr id="15" name="Hình chữ nhật: Góc Tròn 6">
              <a:extLst>
                <a:ext uri="{FF2B5EF4-FFF2-40B4-BE49-F238E27FC236}">
                  <a16:creationId xmlns:a16="http://schemas.microsoft.com/office/drawing/2014/main" id="{5EDA13FA-52E6-BE1A-FEDF-A2A8F414FB17}"/>
                </a:ext>
              </a:extLst>
            </p:cNvPr>
            <p:cNvSpPr/>
            <p:nvPr/>
          </p:nvSpPr>
          <p:spPr>
            <a:xfrm>
              <a:off x="383137" y="2346896"/>
              <a:ext cx="11503822" cy="2279653"/>
            </a:xfrm>
            <a:custGeom>
              <a:avLst/>
              <a:gdLst>
                <a:gd name="connsiteX0" fmla="*/ 0 w 11503822"/>
                <a:gd name="connsiteY0" fmla="*/ 379950 h 2279653"/>
                <a:gd name="connsiteX1" fmla="*/ 379950 w 11503822"/>
                <a:gd name="connsiteY1" fmla="*/ 0 h 2279653"/>
                <a:gd name="connsiteX2" fmla="*/ 11123872 w 11503822"/>
                <a:gd name="connsiteY2" fmla="*/ 0 h 2279653"/>
                <a:gd name="connsiteX3" fmla="*/ 11503822 w 11503822"/>
                <a:gd name="connsiteY3" fmla="*/ 379950 h 2279653"/>
                <a:gd name="connsiteX4" fmla="*/ 11503822 w 11503822"/>
                <a:gd name="connsiteY4" fmla="*/ 1899703 h 2279653"/>
                <a:gd name="connsiteX5" fmla="*/ 11123872 w 11503822"/>
                <a:gd name="connsiteY5" fmla="*/ 2279653 h 2279653"/>
                <a:gd name="connsiteX6" fmla="*/ 379950 w 11503822"/>
                <a:gd name="connsiteY6" fmla="*/ 2279653 h 2279653"/>
                <a:gd name="connsiteX7" fmla="*/ 0 w 11503822"/>
                <a:gd name="connsiteY7" fmla="*/ 1899703 h 2279653"/>
                <a:gd name="connsiteX8" fmla="*/ 0 w 11503822"/>
                <a:gd name="connsiteY8" fmla="*/ 379950 h 2279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3822" h="2279653" fill="none" extrusionOk="0">
                  <a:moveTo>
                    <a:pt x="0" y="379950"/>
                  </a:moveTo>
                  <a:cubicBezTo>
                    <a:pt x="-23099" y="171545"/>
                    <a:pt x="169246" y="4900"/>
                    <a:pt x="379950" y="0"/>
                  </a:cubicBezTo>
                  <a:cubicBezTo>
                    <a:pt x="3466450" y="77600"/>
                    <a:pt x="8245261" y="-27269"/>
                    <a:pt x="11123872" y="0"/>
                  </a:cubicBezTo>
                  <a:cubicBezTo>
                    <a:pt x="11344525" y="-14262"/>
                    <a:pt x="11509929" y="171907"/>
                    <a:pt x="11503822" y="379950"/>
                  </a:cubicBezTo>
                  <a:cubicBezTo>
                    <a:pt x="11585684" y="953389"/>
                    <a:pt x="11576408" y="1386033"/>
                    <a:pt x="11503822" y="1899703"/>
                  </a:cubicBezTo>
                  <a:cubicBezTo>
                    <a:pt x="11496693" y="2106755"/>
                    <a:pt x="11314553" y="2288103"/>
                    <a:pt x="11123872" y="2279653"/>
                  </a:cubicBezTo>
                  <a:cubicBezTo>
                    <a:pt x="9818510" y="2328830"/>
                    <a:pt x="2147766" y="2156951"/>
                    <a:pt x="379950" y="2279653"/>
                  </a:cubicBezTo>
                  <a:cubicBezTo>
                    <a:pt x="167598" y="2298937"/>
                    <a:pt x="-29163" y="2134654"/>
                    <a:pt x="0" y="1899703"/>
                  </a:cubicBezTo>
                  <a:cubicBezTo>
                    <a:pt x="-131066" y="1240475"/>
                    <a:pt x="97113" y="990101"/>
                    <a:pt x="0" y="379950"/>
                  </a:cubicBezTo>
                  <a:close/>
                </a:path>
                <a:path w="11503822" h="2279653" stroke="0" extrusionOk="0">
                  <a:moveTo>
                    <a:pt x="0" y="379950"/>
                  </a:moveTo>
                  <a:cubicBezTo>
                    <a:pt x="17260" y="168136"/>
                    <a:pt x="185709" y="-1041"/>
                    <a:pt x="379950" y="0"/>
                  </a:cubicBezTo>
                  <a:cubicBezTo>
                    <a:pt x="4496771" y="-129276"/>
                    <a:pt x="8252772" y="-77778"/>
                    <a:pt x="11123872" y="0"/>
                  </a:cubicBezTo>
                  <a:cubicBezTo>
                    <a:pt x="11329121" y="-14639"/>
                    <a:pt x="11501992" y="180661"/>
                    <a:pt x="11503822" y="379950"/>
                  </a:cubicBezTo>
                  <a:cubicBezTo>
                    <a:pt x="11447510" y="727391"/>
                    <a:pt x="11601400" y="1242378"/>
                    <a:pt x="11503822" y="1899703"/>
                  </a:cubicBezTo>
                  <a:cubicBezTo>
                    <a:pt x="11506054" y="2114250"/>
                    <a:pt x="11325979" y="2282282"/>
                    <a:pt x="11123872" y="2279653"/>
                  </a:cubicBezTo>
                  <a:cubicBezTo>
                    <a:pt x="9035661" y="2323873"/>
                    <a:pt x="4872950" y="2250271"/>
                    <a:pt x="379950" y="2279653"/>
                  </a:cubicBezTo>
                  <a:cubicBezTo>
                    <a:pt x="167370" y="2269130"/>
                    <a:pt x="-7116" y="2107899"/>
                    <a:pt x="0" y="1899703"/>
                  </a:cubicBezTo>
                  <a:cubicBezTo>
                    <a:pt x="-41846" y="1653235"/>
                    <a:pt x="1037" y="1077954"/>
                    <a:pt x="0" y="379950"/>
                  </a:cubicBezTo>
                  <a:close/>
                </a:path>
              </a:pathLst>
            </a:custGeom>
            <a:solidFill>
              <a:schemeClr val="bg1"/>
            </a:solidFill>
            <a:ln w="76200">
              <a:solidFill>
                <a:srgbClr val="FB85A1"/>
              </a:solidFill>
              <a:prstDash val="dash"/>
              <a:extLst>
                <a:ext uri="{C807C97D-BFC1-408E-A445-0C87EB9F89A2}">
                  <ask:lineSketchStyleProp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58" t="5256" r="59014" b="53780"/>
            <a:stretch/>
          </p:blipFill>
          <p:spPr>
            <a:xfrm>
              <a:off x="8493578" y="4498762"/>
              <a:ext cx="2802242" cy="1497505"/>
            </a:xfrm>
            <a:prstGeom prst="rect">
              <a:avLst/>
            </a:prstGeom>
          </p:spPr>
        </p:pic>
        <p:sp>
          <p:nvSpPr>
            <p:cNvPr id="26" name="Hộp Văn bản 25">
              <a:extLst>
                <a:ext uri="{FF2B5EF4-FFF2-40B4-BE49-F238E27FC236}">
                  <a16:creationId xmlns:a16="http://schemas.microsoft.com/office/drawing/2014/main" id="{0ADF44AD-C3AA-915D-6251-5DA41C4D3A2D}"/>
                </a:ext>
              </a:extLst>
            </p:cNvPr>
            <p:cNvSpPr txBox="1"/>
            <p:nvPr/>
          </p:nvSpPr>
          <p:spPr>
            <a:xfrm>
              <a:off x="662855" y="2755916"/>
              <a:ext cx="10632966" cy="1708160"/>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Học</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sinh</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viết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một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số</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bất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kì</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trong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phạm</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vi 10 000)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vào</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bảng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con.</a:t>
              </a: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Một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bạn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bất</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kì</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đưa</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bảng</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con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lên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trước</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lớp</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để</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tìm</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sz="3500" b="0" i="0" u="none" strike="noStrike" kern="1200" cap="none" spc="0" normalizeH="0" baseline="0" noProof="0" dirty="0" err="1">
                  <a:ln>
                    <a:noFill/>
                  </a:ln>
                  <a:solidFill>
                    <a:prstClr val="black"/>
                  </a:solidFill>
                  <a:effectLst/>
                  <a:uLnTx/>
                  <a:uFillTx/>
                  <a:ea typeface="+mn-ea"/>
                  <a:cs typeface="Calibri" panose="020F0502020204030204" pitchFamily="34" charset="0"/>
                </a:rPr>
                <a:t>bạn</a:t>
              </a:r>
              <a:r>
                <a:rPr kumimoji="0" lang="en-US" sz="3500" b="0" i="0" u="none" strike="noStrike" kern="1200" cap="none" spc="0" normalizeH="0" baseline="0" noProof="0" dirty="0">
                  <a:ln>
                    <a:noFill/>
                  </a:ln>
                  <a:solidFill>
                    <a:prstClr val="black"/>
                  </a:solidFill>
                  <a:effectLst/>
                  <a:uLnTx/>
                  <a:uFillTx/>
                  <a:ea typeface="+mn-ea"/>
                  <a:cs typeface="Calibri" panose="020F0502020204030204" pitchFamily="34" charset="0"/>
                </a:rPr>
                <a:t>.</a:t>
              </a:r>
            </a:p>
          </p:txBody>
        </p:sp>
      </p:grpSp>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grpSp>
      <p:grpSp>
        <p:nvGrpSpPr>
          <p:cNvPr id="16" name="Group 15"/>
          <p:cNvGrpSpPr/>
          <p:nvPr/>
        </p:nvGrpSpPr>
        <p:grpSpPr>
          <a:xfrm>
            <a:off x="3935267" y="1882388"/>
            <a:ext cx="4399560" cy="865882"/>
            <a:chOff x="-69671" y="807048"/>
            <a:chExt cx="8085908" cy="865882"/>
          </a:xfrm>
        </p:grpSpPr>
        <p:sp>
          <p:nvSpPr>
            <p:cNvPr id="17" name="Hộp Văn bản 8"/>
            <p:cNvSpPr txBox="1"/>
            <p:nvPr/>
          </p:nvSpPr>
          <p:spPr>
            <a:xfrm>
              <a:off x="-69671" y="807048"/>
              <a:ext cx="808590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w="190500">
                    <a:solidFill>
                      <a:prstClr val="white"/>
                    </a:solidFill>
                  </a:ln>
                  <a:solidFill>
                    <a:srgbClr val="FF0000"/>
                  </a:solidFill>
                  <a:effectLst/>
                  <a:uLnTx/>
                  <a:uFillTx/>
                  <a:ea typeface="+mn-ea"/>
                  <a:cs typeface="+mn-cs"/>
                </a:rPr>
                <a:t>Luật</a:t>
              </a:r>
              <a:r>
                <a:rPr kumimoji="0" lang="en-US" sz="5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5000" b="0" i="0" u="none" strike="noStrike" kern="1200" cap="none" spc="0" normalizeH="0" baseline="0" noProof="0" dirty="0" err="1">
                  <a:ln w="190500">
                    <a:solidFill>
                      <a:prstClr val="white"/>
                    </a:solidFill>
                  </a:ln>
                  <a:solidFill>
                    <a:srgbClr val="FF0000"/>
                  </a:solidFill>
                  <a:effectLst/>
                  <a:uLnTx/>
                  <a:uFillTx/>
                  <a:ea typeface="+mn-ea"/>
                  <a:cs typeface="+mn-cs"/>
                </a:rPr>
                <a:t>chơi</a:t>
              </a:r>
              <a:r>
                <a:rPr kumimoji="0" lang="en-US" sz="5000" b="0" i="0" u="none" strike="noStrike" kern="1200" cap="none" spc="0" normalizeH="0" baseline="0" noProof="0" dirty="0">
                  <a:ln w="190500">
                    <a:solidFill>
                      <a:prstClr val="white"/>
                    </a:solidFill>
                  </a:ln>
                  <a:solidFill>
                    <a:srgbClr val="FF0000"/>
                  </a:solidFill>
                  <a:effectLst/>
                  <a:uLnTx/>
                  <a:uFillTx/>
                  <a:ea typeface="+mn-ea"/>
                  <a:cs typeface="+mn-cs"/>
                </a:rPr>
                <a:t>:</a:t>
              </a:r>
              <a:endParaRPr kumimoji="0" lang="vi-VN" sz="5000" b="0" i="0" u="none" strike="noStrike" kern="1200" cap="none" spc="0" normalizeH="0" baseline="0" noProof="0" dirty="0">
                <a:ln w="190500">
                  <a:solidFill>
                    <a:prstClr val="white"/>
                  </a:solidFill>
                </a:ln>
                <a:solidFill>
                  <a:srgbClr val="FF0000"/>
                </a:solidFill>
                <a:effectLst/>
                <a:uLnTx/>
                <a:uFillTx/>
                <a:ea typeface="+mn-ea"/>
                <a:cs typeface="+mn-cs"/>
              </a:endParaRPr>
            </a:p>
          </p:txBody>
        </p:sp>
        <p:sp>
          <p:nvSpPr>
            <p:cNvPr id="19" name="Hộp Văn bản 8"/>
            <p:cNvSpPr txBox="1"/>
            <p:nvPr/>
          </p:nvSpPr>
          <p:spPr>
            <a:xfrm>
              <a:off x="-69671" y="811156"/>
              <a:ext cx="8085908"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Luật</a:t>
              </a:r>
              <a:r>
                <a:rPr kumimoji="0" lang="en-US" sz="5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5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chơi</a:t>
              </a:r>
              <a:r>
                <a:rPr kumimoji="0" lang="en-US" sz="5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a:t>
              </a:r>
              <a:endParaRPr kumimoji="0" lang="vi-VN" sz="5000" b="0" i="0" u="none" strike="noStrike" kern="1200" cap="none" spc="0" normalizeH="0" baseline="0" noProof="0" dirty="0">
                <a:ln w="28575">
                  <a:solidFill>
                    <a:prstClr val="black"/>
                  </a:solidFill>
                </a:ln>
                <a:solidFill>
                  <a:srgbClr val="ED7D31">
                    <a:lumMod val="75000"/>
                  </a:srgbClr>
                </a:solidFill>
                <a:effectLst/>
                <a:uLnTx/>
                <a:uFillTx/>
                <a:ea typeface="+mn-ea"/>
                <a:cs typeface="+mn-cs"/>
              </a:endParaRPr>
            </a:p>
          </p:txBody>
        </p:sp>
      </p:grpSp>
      <p:grpSp>
        <p:nvGrpSpPr>
          <p:cNvPr id="25" name="Group 24"/>
          <p:cNvGrpSpPr/>
          <p:nvPr/>
        </p:nvGrpSpPr>
        <p:grpSpPr>
          <a:xfrm>
            <a:off x="1323302" y="4568094"/>
            <a:ext cx="10050288" cy="1632136"/>
            <a:chOff x="-69671" y="806128"/>
            <a:chExt cx="8085908" cy="1632136"/>
          </a:xfrm>
        </p:grpSpPr>
        <p:sp>
          <p:nvSpPr>
            <p:cNvPr id="27" name="Hộp Văn bản 8"/>
            <p:cNvSpPr txBox="1"/>
            <p:nvPr/>
          </p:nvSpPr>
          <p:spPr>
            <a:xfrm>
              <a:off x="-69671" y="807048"/>
              <a:ext cx="8085908"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Cùng</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xem</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ví</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 </a:t>
              </a:r>
              <a:r>
                <a:rPr kumimoji="0" lang="en-US" sz="10000" b="0" i="0" u="none" strike="noStrike" kern="1200" cap="none" spc="0" normalizeH="0" baseline="0" noProof="0" dirty="0" err="1">
                  <a:ln w="190500">
                    <a:solidFill>
                      <a:prstClr val="white"/>
                    </a:solidFill>
                  </a:ln>
                  <a:solidFill>
                    <a:srgbClr val="FF0000"/>
                  </a:solidFill>
                  <a:effectLst/>
                  <a:uLnTx/>
                  <a:uFillTx/>
                  <a:ea typeface="+mn-ea"/>
                  <a:cs typeface="+mn-cs"/>
                </a:rPr>
                <a:t>dụ</a:t>
              </a:r>
              <a:r>
                <a:rPr kumimoji="0" lang="en-US" sz="10000" b="0" i="0" u="none" strike="noStrike" kern="1200" cap="none" spc="0" normalizeH="0" baseline="0" noProof="0" dirty="0">
                  <a:ln w="190500">
                    <a:solidFill>
                      <a:prstClr val="white"/>
                    </a:solidFill>
                  </a:ln>
                  <a:solidFill>
                    <a:srgbClr val="FF0000"/>
                  </a:solidFill>
                  <a:effectLst/>
                  <a:uLnTx/>
                  <a:uFillTx/>
                  <a:ea typeface="+mn-ea"/>
                  <a:cs typeface="+mn-cs"/>
                </a:rPr>
                <a:t>:</a:t>
              </a:r>
              <a:endParaRPr kumimoji="0" lang="vi-VN" sz="10000" b="0" i="0" u="none" strike="noStrike" kern="1200" cap="none" spc="0" normalizeH="0" baseline="0" noProof="0" dirty="0">
                <a:ln w="190500">
                  <a:solidFill>
                    <a:prstClr val="white"/>
                  </a:solidFill>
                </a:ln>
                <a:solidFill>
                  <a:srgbClr val="FF0000"/>
                </a:solidFill>
                <a:effectLst/>
                <a:uLnTx/>
                <a:uFillTx/>
                <a:ea typeface="+mn-ea"/>
                <a:cs typeface="+mn-cs"/>
              </a:endParaRPr>
            </a:p>
          </p:txBody>
        </p:sp>
        <p:sp>
          <p:nvSpPr>
            <p:cNvPr id="32" name="Hộp Văn bản 8"/>
            <p:cNvSpPr txBox="1"/>
            <p:nvPr/>
          </p:nvSpPr>
          <p:spPr>
            <a:xfrm>
              <a:off x="-69671" y="806128"/>
              <a:ext cx="8085908"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Cùng</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xem</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ví</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 </a:t>
              </a:r>
              <a:r>
                <a:rPr kumimoji="0" lang="en-US" sz="10000" b="0" i="0" u="none" strike="noStrike" kern="1200" cap="none" spc="0" normalizeH="0" baseline="0" noProof="0" dirty="0" err="1">
                  <a:ln w="28575">
                    <a:solidFill>
                      <a:prstClr val="black"/>
                    </a:solidFill>
                  </a:ln>
                  <a:solidFill>
                    <a:srgbClr val="ED7D31">
                      <a:lumMod val="75000"/>
                    </a:srgbClr>
                  </a:solidFill>
                  <a:effectLst/>
                  <a:uLnTx/>
                  <a:uFillTx/>
                  <a:ea typeface="+mn-ea"/>
                  <a:cs typeface="+mn-cs"/>
                </a:rPr>
                <a:t>dụ</a:t>
              </a:r>
              <a:r>
                <a:rPr kumimoji="0" lang="en-US"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rPr>
                <a:t>:</a:t>
              </a:r>
              <a:endParaRPr kumimoji="0" lang="vi-VN" sz="10000" b="0" i="0" u="none" strike="noStrike" kern="1200" cap="none" spc="0" normalizeH="0" baseline="0" noProof="0" dirty="0">
                <a:ln w="28575">
                  <a:solidFill>
                    <a:prstClr val="black"/>
                  </a:solidFill>
                </a:ln>
                <a:solidFill>
                  <a:srgbClr val="ED7D31">
                    <a:lumMod val="75000"/>
                  </a:srgbClr>
                </a:solidFill>
                <a:effectLst/>
                <a:uLnTx/>
                <a:uFillTx/>
                <a:ea typeface="+mn-ea"/>
                <a:cs typeface="+mn-cs"/>
              </a:endParaRPr>
            </a:p>
          </p:txBody>
        </p:sp>
      </p:grpSp>
      <p:pic>
        <p:nvPicPr>
          <p:cNvPr id="2" name="Picture 1">
            <a:extLst>
              <a:ext uri="{FF2B5EF4-FFF2-40B4-BE49-F238E27FC236}">
                <a16:creationId xmlns:a16="http://schemas.microsoft.com/office/drawing/2014/main" id="{DB18E27D-7D2A-06B3-61A7-C08257EADE55}"/>
              </a:ext>
            </a:extLst>
          </p:cNvPr>
          <p:cNvPicPr>
            <a:picLocks noChangeAspect="1"/>
          </p:cNvPicPr>
          <p:nvPr/>
        </p:nvPicPr>
        <p:blipFill>
          <a:blip r:embed="rId5"/>
          <a:stretch>
            <a:fillRect/>
          </a:stretch>
        </p:blipFill>
        <p:spPr>
          <a:xfrm>
            <a:off x="6266065" y="204521"/>
            <a:ext cx="5584420" cy="1743607"/>
          </a:xfrm>
          <a:prstGeom prst="rect">
            <a:avLst/>
          </a:prstGeom>
        </p:spPr>
      </p:pic>
    </p:spTree>
    <p:extLst>
      <p:ext uri="{BB962C8B-B14F-4D97-AF65-F5344CB8AC3E}">
        <p14:creationId xmlns:p14="http://schemas.microsoft.com/office/powerpoint/2010/main" val="4020276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latin typeface="LNTH-LuoLuoNotangYuanTi 1" pitchFamily="2" charset="-128"/>
                  <a:ea typeface="LNTH-LuoLuoNotangYuanTi 1" pitchFamily="2" charset="-128"/>
                  <a:cs typeface="LNTH-LuoLuoNotangYuanTi 1" pitchFamily="2" charset="-128"/>
                </a:rPr>
                <a:t>TRÒ CHƠI :</a:t>
              </a:r>
            </a:p>
          </p:txBody>
        </p:sp>
      </p:grpSp>
      <p:grpSp>
        <p:nvGrpSpPr>
          <p:cNvPr id="8" name="Group 7"/>
          <p:cNvGrpSpPr/>
          <p:nvPr/>
        </p:nvGrpSpPr>
        <p:grpSpPr>
          <a:xfrm>
            <a:off x="662854" y="1055026"/>
            <a:ext cx="5376844" cy="4742810"/>
            <a:chOff x="662854" y="1055026"/>
            <a:chExt cx="5376844" cy="4742810"/>
          </a:xfrm>
        </p:grpSpPr>
        <p:pic>
          <p:nvPicPr>
            <p:cNvPr id="3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662854" y="1055026"/>
              <a:ext cx="5376844" cy="3999898"/>
            </a:xfrm>
            <a:prstGeom prst="rect">
              <a:avLst/>
            </a:prstGeom>
          </p:spPr>
        </p:pic>
        <p:pic>
          <p:nvPicPr>
            <p:cNvPr id="6" name="Picture 5"/>
            <p:cNvPicPr>
              <a:picLocks noChangeAspect="1"/>
            </p:cNvPicPr>
            <p:nvPr/>
          </p:nvPicPr>
          <p:blipFill>
            <a:blip r:embed="rId7"/>
            <a:stretch>
              <a:fillRect/>
            </a:stretch>
          </p:blipFill>
          <p:spPr>
            <a:xfrm>
              <a:off x="1059275" y="3915800"/>
              <a:ext cx="2810500" cy="1882036"/>
            </a:xfrm>
            <a:prstGeom prst="rect">
              <a:avLst/>
            </a:prstGeom>
          </p:spPr>
        </p:pic>
        <p:sp>
          <p:nvSpPr>
            <p:cNvPr id="45" name="Hộp Văn bản 30">
              <a:extLst>
                <a:ext uri="{FF2B5EF4-FFF2-40B4-BE49-F238E27FC236}">
                  <a16:creationId xmlns:a16="http://schemas.microsoft.com/office/drawing/2014/main" id="{42F67E33-B497-A4DD-05FC-169F91395116}"/>
                </a:ext>
              </a:extLst>
            </p:cNvPr>
            <p:cNvSpPr txBox="1"/>
            <p:nvPr/>
          </p:nvSpPr>
          <p:spPr>
            <a:xfrm>
              <a:off x="1379112" y="4368343"/>
              <a:ext cx="23837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5 000</a:t>
              </a:r>
              <a:endParaRPr kumimoji="0" lang="en-US" sz="7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46" name="Nhóm 2">
            <a:extLst>
              <a:ext uri="{FF2B5EF4-FFF2-40B4-BE49-F238E27FC236}">
                <a16:creationId xmlns:a16="http://schemas.microsoft.com/office/drawing/2014/main" id="{F58F85D0-3FC6-679C-B09F-4574A6D87515}"/>
              </a:ext>
            </a:extLst>
          </p:cNvPr>
          <p:cNvGrpSpPr/>
          <p:nvPr/>
        </p:nvGrpSpPr>
        <p:grpSpPr>
          <a:xfrm flipH="1">
            <a:off x="4228329" y="1765799"/>
            <a:ext cx="2829064" cy="2588482"/>
            <a:chOff x="1139185" y="2161570"/>
            <a:chExt cx="7173783" cy="3152268"/>
          </a:xfrm>
        </p:grpSpPr>
        <p:sp>
          <p:nvSpPr>
            <p:cNvPr id="47" name="Bong bóng Lời nói: Hình chữ nhật với Góc Tròn 3">
              <a:extLst>
                <a:ext uri="{FF2B5EF4-FFF2-40B4-BE49-F238E27FC236}">
                  <a16:creationId xmlns:a16="http://schemas.microsoft.com/office/drawing/2014/main" id="{9BDBF1D1-E430-3236-B4D6-59EC1E986D00}"/>
                </a:ext>
              </a:extLst>
            </p:cNvPr>
            <p:cNvSpPr/>
            <p:nvPr/>
          </p:nvSpPr>
          <p:spPr>
            <a:xfrm flipH="1">
              <a:off x="1139185" y="2161570"/>
              <a:ext cx="7173783" cy="2236423"/>
            </a:xfrm>
            <a:custGeom>
              <a:avLst/>
              <a:gdLst>
                <a:gd name="connsiteX0" fmla="*/ 0 w 7173783"/>
                <a:gd name="connsiteY0" fmla="*/ 372745 h 2236423"/>
                <a:gd name="connsiteX1" fmla="*/ 372745 w 7173783"/>
                <a:gd name="connsiteY1" fmla="*/ 0 h 2236423"/>
                <a:gd name="connsiteX2" fmla="*/ 1195631 w 7173783"/>
                <a:gd name="connsiteY2" fmla="*/ 0 h 2236423"/>
                <a:gd name="connsiteX3" fmla="*/ 1195631 w 7173783"/>
                <a:gd name="connsiteY3" fmla="*/ 0 h 2236423"/>
                <a:gd name="connsiteX4" fmla="*/ 2989076 w 7173783"/>
                <a:gd name="connsiteY4" fmla="*/ 0 h 2236423"/>
                <a:gd name="connsiteX5" fmla="*/ 6801038 w 7173783"/>
                <a:gd name="connsiteY5" fmla="*/ 0 h 2236423"/>
                <a:gd name="connsiteX6" fmla="*/ 7173783 w 7173783"/>
                <a:gd name="connsiteY6" fmla="*/ 372745 h 2236423"/>
                <a:gd name="connsiteX7" fmla="*/ 7173783 w 7173783"/>
                <a:gd name="connsiteY7" fmla="*/ 1304580 h 2236423"/>
                <a:gd name="connsiteX8" fmla="*/ 7173783 w 7173783"/>
                <a:gd name="connsiteY8" fmla="*/ 1304580 h 2236423"/>
                <a:gd name="connsiteX9" fmla="*/ 7173783 w 7173783"/>
                <a:gd name="connsiteY9" fmla="*/ 1863686 h 2236423"/>
                <a:gd name="connsiteX10" fmla="*/ 7173783 w 7173783"/>
                <a:gd name="connsiteY10" fmla="*/ 1863678 h 2236423"/>
                <a:gd name="connsiteX11" fmla="*/ 6801038 w 7173783"/>
                <a:gd name="connsiteY11" fmla="*/ 2236423 h 2236423"/>
                <a:gd name="connsiteX12" fmla="*/ 2989076 w 7173783"/>
                <a:gd name="connsiteY12" fmla="*/ 2236423 h 2236423"/>
                <a:gd name="connsiteX13" fmla="*/ 1195631 w 7173783"/>
                <a:gd name="connsiteY13" fmla="*/ 2236423 h 2236423"/>
                <a:gd name="connsiteX14" fmla="*/ 1195631 w 7173783"/>
                <a:gd name="connsiteY14" fmla="*/ 2236423 h 2236423"/>
                <a:gd name="connsiteX15" fmla="*/ 372745 w 7173783"/>
                <a:gd name="connsiteY15" fmla="*/ 2236423 h 2236423"/>
                <a:gd name="connsiteX16" fmla="*/ 0 w 7173783"/>
                <a:gd name="connsiteY16" fmla="*/ 1863678 h 2236423"/>
                <a:gd name="connsiteX17" fmla="*/ 0 w 7173783"/>
                <a:gd name="connsiteY17" fmla="*/ 1863686 h 2236423"/>
                <a:gd name="connsiteX18" fmla="*/ -1293792 w 7173783"/>
                <a:gd name="connsiteY18" fmla="*/ 1402819 h 2236423"/>
                <a:gd name="connsiteX19" fmla="*/ 0 w 7173783"/>
                <a:gd name="connsiteY19" fmla="*/ 1304580 h 2236423"/>
                <a:gd name="connsiteX20" fmla="*/ 0 w 7173783"/>
                <a:gd name="connsiteY20" fmla="*/ 372745 h 223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2236423" fill="none" extrusionOk="0">
                  <a:moveTo>
                    <a:pt x="0" y="372745"/>
                  </a:moveTo>
                  <a:cubicBezTo>
                    <a:pt x="-4620" y="171517"/>
                    <a:pt x="173614" y="-1866"/>
                    <a:pt x="372745" y="0"/>
                  </a:cubicBezTo>
                  <a:cubicBezTo>
                    <a:pt x="583820" y="1923"/>
                    <a:pt x="1039483" y="30028"/>
                    <a:pt x="1195631" y="0"/>
                  </a:cubicBezTo>
                  <a:lnTo>
                    <a:pt x="1195631" y="0"/>
                  </a:lnTo>
                  <a:cubicBezTo>
                    <a:pt x="1986174" y="39394"/>
                    <a:pt x="2099400" y="-76963"/>
                    <a:pt x="2989076" y="0"/>
                  </a:cubicBezTo>
                  <a:cubicBezTo>
                    <a:pt x="4086248" y="-129750"/>
                    <a:pt x="4986626" y="-136541"/>
                    <a:pt x="6801038" y="0"/>
                  </a:cubicBezTo>
                  <a:cubicBezTo>
                    <a:pt x="7004355" y="13149"/>
                    <a:pt x="7192778" y="191622"/>
                    <a:pt x="7173783" y="372745"/>
                  </a:cubicBezTo>
                  <a:cubicBezTo>
                    <a:pt x="7229521" y="705376"/>
                    <a:pt x="7141419" y="974311"/>
                    <a:pt x="7173783" y="1304580"/>
                  </a:cubicBezTo>
                  <a:lnTo>
                    <a:pt x="7173783" y="1304580"/>
                  </a:lnTo>
                  <a:cubicBezTo>
                    <a:pt x="7188694" y="1561949"/>
                    <a:pt x="7207009" y="1764429"/>
                    <a:pt x="7173783" y="1863686"/>
                  </a:cubicBezTo>
                  <a:lnTo>
                    <a:pt x="7173783" y="1863678"/>
                  </a:lnTo>
                  <a:cubicBezTo>
                    <a:pt x="7175713" y="2058669"/>
                    <a:pt x="7014574" y="2217633"/>
                    <a:pt x="6801038" y="2236423"/>
                  </a:cubicBezTo>
                  <a:cubicBezTo>
                    <a:pt x="5079400" y="2312111"/>
                    <a:pt x="3477137" y="2095538"/>
                    <a:pt x="2989076" y="2236423"/>
                  </a:cubicBezTo>
                  <a:cubicBezTo>
                    <a:pt x="2624226" y="2268228"/>
                    <a:pt x="1982422" y="2120988"/>
                    <a:pt x="1195631" y="2236423"/>
                  </a:cubicBezTo>
                  <a:lnTo>
                    <a:pt x="1195631" y="2236423"/>
                  </a:lnTo>
                  <a:cubicBezTo>
                    <a:pt x="962477" y="2262096"/>
                    <a:pt x="481745" y="2187850"/>
                    <a:pt x="372745" y="2236423"/>
                  </a:cubicBezTo>
                  <a:cubicBezTo>
                    <a:pt x="143270" y="2268213"/>
                    <a:pt x="-12833" y="2067906"/>
                    <a:pt x="0" y="1863678"/>
                  </a:cubicBezTo>
                  <a:lnTo>
                    <a:pt x="0" y="1863686"/>
                  </a:lnTo>
                  <a:cubicBezTo>
                    <a:pt x="-318971" y="1711373"/>
                    <a:pt x="-1030052" y="1478178"/>
                    <a:pt x="-1293792" y="1402819"/>
                  </a:cubicBezTo>
                  <a:cubicBezTo>
                    <a:pt x="-996582" y="1278047"/>
                    <a:pt x="-239937" y="1321116"/>
                    <a:pt x="0" y="1304580"/>
                  </a:cubicBezTo>
                  <a:cubicBezTo>
                    <a:pt x="-48976" y="991724"/>
                    <a:pt x="74645" y="510330"/>
                    <a:pt x="0" y="372745"/>
                  </a:cubicBezTo>
                  <a:close/>
                </a:path>
                <a:path w="7173783" h="2236423" stroke="0" extrusionOk="0">
                  <a:moveTo>
                    <a:pt x="0" y="372745"/>
                  </a:moveTo>
                  <a:cubicBezTo>
                    <a:pt x="35940" y="171152"/>
                    <a:pt x="147371" y="-26253"/>
                    <a:pt x="372745" y="0"/>
                  </a:cubicBezTo>
                  <a:cubicBezTo>
                    <a:pt x="586525" y="-17409"/>
                    <a:pt x="1046428" y="-17961"/>
                    <a:pt x="1195631" y="0"/>
                  </a:cubicBezTo>
                  <a:lnTo>
                    <a:pt x="1195631" y="0"/>
                  </a:lnTo>
                  <a:cubicBezTo>
                    <a:pt x="1499881" y="7351"/>
                    <a:pt x="2348502" y="-25425"/>
                    <a:pt x="2989076" y="0"/>
                  </a:cubicBezTo>
                  <a:cubicBezTo>
                    <a:pt x="4557313" y="117495"/>
                    <a:pt x="6109711" y="-81622"/>
                    <a:pt x="6801038" y="0"/>
                  </a:cubicBezTo>
                  <a:cubicBezTo>
                    <a:pt x="7002851" y="-1629"/>
                    <a:pt x="7199736" y="172814"/>
                    <a:pt x="7173783" y="372745"/>
                  </a:cubicBezTo>
                  <a:cubicBezTo>
                    <a:pt x="7151638" y="470442"/>
                    <a:pt x="7187110" y="935120"/>
                    <a:pt x="7173783" y="1304580"/>
                  </a:cubicBezTo>
                  <a:lnTo>
                    <a:pt x="7173783" y="1304580"/>
                  </a:lnTo>
                  <a:cubicBezTo>
                    <a:pt x="7148574" y="1410756"/>
                    <a:pt x="7178547" y="1781414"/>
                    <a:pt x="7173783" y="1863686"/>
                  </a:cubicBezTo>
                  <a:lnTo>
                    <a:pt x="7173783" y="1863678"/>
                  </a:lnTo>
                  <a:cubicBezTo>
                    <a:pt x="7163632" y="2059564"/>
                    <a:pt x="7025364" y="2257753"/>
                    <a:pt x="6801038" y="2236423"/>
                  </a:cubicBezTo>
                  <a:cubicBezTo>
                    <a:pt x="5707672" y="2328111"/>
                    <a:pt x="4795046" y="2299531"/>
                    <a:pt x="2989076" y="2236423"/>
                  </a:cubicBezTo>
                  <a:cubicBezTo>
                    <a:pt x="2657944" y="2120327"/>
                    <a:pt x="1668844" y="2181377"/>
                    <a:pt x="1195631" y="2236423"/>
                  </a:cubicBezTo>
                  <a:lnTo>
                    <a:pt x="1195631" y="2236423"/>
                  </a:lnTo>
                  <a:cubicBezTo>
                    <a:pt x="913077" y="2289113"/>
                    <a:pt x="512420" y="2274986"/>
                    <a:pt x="372745" y="2236423"/>
                  </a:cubicBezTo>
                  <a:cubicBezTo>
                    <a:pt x="178018" y="2237845"/>
                    <a:pt x="3118" y="2107283"/>
                    <a:pt x="0" y="1863678"/>
                  </a:cubicBezTo>
                  <a:lnTo>
                    <a:pt x="0" y="1863686"/>
                  </a:lnTo>
                  <a:cubicBezTo>
                    <a:pt x="-452509" y="1698290"/>
                    <a:pt x="-868648" y="1447241"/>
                    <a:pt x="-1293792" y="1402819"/>
                  </a:cubicBezTo>
                  <a:cubicBezTo>
                    <a:pt x="-682916" y="1391293"/>
                    <a:pt x="-252327" y="1394588"/>
                    <a:pt x="0" y="1304580"/>
                  </a:cubicBezTo>
                  <a:cubicBezTo>
                    <a:pt x="3231" y="953806"/>
                    <a:pt x="61863" y="741810"/>
                    <a:pt x="0" y="372745"/>
                  </a:cubicBezTo>
                  <a:close/>
                </a:path>
              </a:pathLst>
            </a:custGeom>
            <a:solidFill>
              <a:schemeClr val="bg1"/>
            </a:solidFill>
            <a:ln w="38100">
              <a:solidFill>
                <a:schemeClr val="accent2">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002060"/>
                </a:solidFill>
                <a:effectLst/>
                <a:uLnTx/>
                <a:uFillTx/>
                <a:latin typeface="Calibri" panose="020F0502020204030204"/>
                <a:ea typeface="+mn-ea"/>
                <a:cs typeface="+mn-cs"/>
              </a:endParaRPr>
            </a:p>
          </p:txBody>
        </p:sp>
        <p:sp>
          <p:nvSpPr>
            <p:cNvPr id="48" name="Text Placeholder 7">
              <a:extLst>
                <a:ext uri="{FF2B5EF4-FFF2-40B4-BE49-F238E27FC236}">
                  <a16:creationId xmlns:a16="http://schemas.microsoft.com/office/drawing/2014/main" id="{E5964B3C-8D91-6BC0-A655-FB65D469D7A8}"/>
                </a:ext>
              </a:extLst>
            </p:cNvPr>
            <p:cNvSpPr txBox="1">
              <a:spLocks/>
            </p:cNvSpPr>
            <p:nvPr/>
          </p:nvSpPr>
          <p:spPr>
            <a:xfrm>
              <a:off x="1553957" y="2325302"/>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liền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trước</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của</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5 000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là</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nào</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grpSp>
        <p:nvGrpSpPr>
          <p:cNvPr id="7" name="Group 6"/>
          <p:cNvGrpSpPr/>
          <p:nvPr/>
        </p:nvGrpSpPr>
        <p:grpSpPr>
          <a:xfrm>
            <a:off x="7524928" y="884715"/>
            <a:ext cx="3661271" cy="4970613"/>
            <a:chOff x="7321794" y="1082194"/>
            <a:chExt cx="3661271" cy="4970613"/>
          </a:xfrm>
        </p:grpSpPr>
        <p:pic>
          <p:nvPicPr>
            <p:cNvPr id="35"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321794" y="1082194"/>
              <a:ext cx="3661271" cy="4287660"/>
            </a:xfrm>
            <a:prstGeom prst="rect">
              <a:avLst/>
            </a:prstGeom>
          </p:spPr>
        </p:pic>
        <p:pic>
          <p:nvPicPr>
            <p:cNvPr id="51" name="Picture 50"/>
            <p:cNvPicPr>
              <a:picLocks noChangeAspect="1"/>
            </p:cNvPicPr>
            <p:nvPr/>
          </p:nvPicPr>
          <p:blipFill>
            <a:blip r:embed="rId7"/>
            <a:stretch>
              <a:fillRect/>
            </a:stretch>
          </p:blipFill>
          <p:spPr>
            <a:xfrm>
              <a:off x="8027531" y="4170771"/>
              <a:ext cx="2810500" cy="1882036"/>
            </a:xfrm>
            <a:prstGeom prst="rect">
              <a:avLst/>
            </a:prstGeom>
          </p:spPr>
        </p:pic>
        <p:sp>
          <p:nvSpPr>
            <p:cNvPr id="52" name="Hộp Văn bản 30">
              <a:extLst>
                <a:ext uri="{FF2B5EF4-FFF2-40B4-BE49-F238E27FC236}">
                  <a16:creationId xmlns:a16="http://schemas.microsoft.com/office/drawing/2014/main" id="{42F67E33-B497-A4DD-05FC-169F91395116}"/>
                </a:ext>
              </a:extLst>
            </p:cNvPr>
            <p:cNvSpPr txBox="1"/>
            <p:nvPr/>
          </p:nvSpPr>
          <p:spPr>
            <a:xfrm>
              <a:off x="8454281" y="4628285"/>
              <a:ext cx="23837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4 999</a:t>
              </a:r>
              <a:endParaRPr kumimoji="0" lang="en-US" sz="7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53" name="Nhóm 2">
            <a:extLst>
              <a:ext uri="{FF2B5EF4-FFF2-40B4-BE49-F238E27FC236}">
                <a16:creationId xmlns:a16="http://schemas.microsoft.com/office/drawing/2014/main" id="{F58F85D0-3FC6-679C-B09F-4574A6D87515}"/>
              </a:ext>
            </a:extLst>
          </p:cNvPr>
          <p:cNvGrpSpPr/>
          <p:nvPr/>
        </p:nvGrpSpPr>
        <p:grpSpPr>
          <a:xfrm flipH="1">
            <a:off x="4209297" y="4166859"/>
            <a:ext cx="3805837" cy="2510024"/>
            <a:chOff x="1139187" y="2161571"/>
            <a:chExt cx="7173783" cy="3056721"/>
          </a:xfrm>
        </p:grpSpPr>
        <p:sp>
          <p:nvSpPr>
            <p:cNvPr id="54" name="Bong bóng Lời nói: Hình chữ nhật với Góc Tròn 3">
              <a:extLst>
                <a:ext uri="{FF2B5EF4-FFF2-40B4-BE49-F238E27FC236}">
                  <a16:creationId xmlns:a16="http://schemas.microsoft.com/office/drawing/2014/main" id="{9BDBF1D1-E430-3236-B4D6-59EC1E986D00}"/>
                </a:ext>
              </a:extLst>
            </p:cNvPr>
            <p:cNvSpPr/>
            <p:nvPr/>
          </p:nvSpPr>
          <p:spPr>
            <a:xfrm>
              <a:off x="1139187" y="2161571"/>
              <a:ext cx="7173783" cy="2013753"/>
            </a:xfrm>
            <a:custGeom>
              <a:avLst/>
              <a:gdLst>
                <a:gd name="connsiteX0" fmla="*/ 0 w 7173783"/>
                <a:gd name="connsiteY0" fmla="*/ 335632 h 2013753"/>
                <a:gd name="connsiteX1" fmla="*/ 335632 w 7173783"/>
                <a:gd name="connsiteY1" fmla="*/ 0 h 2013753"/>
                <a:gd name="connsiteX2" fmla="*/ 1195631 w 7173783"/>
                <a:gd name="connsiteY2" fmla="*/ 0 h 2013753"/>
                <a:gd name="connsiteX3" fmla="*/ 1195631 w 7173783"/>
                <a:gd name="connsiteY3" fmla="*/ 0 h 2013753"/>
                <a:gd name="connsiteX4" fmla="*/ 2989076 w 7173783"/>
                <a:gd name="connsiteY4" fmla="*/ 0 h 2013753"/>
                <a:gd name="connsiteX5" fmla="*/ 6838151 w 7173783"/>
                <a:gd name="connsiteY5" fmla="*/ 0 h 2013753"/>
                <a:gd name="connsiteX6" fmla="*/ 7173783 w 7173783"/>
                <a:gd name="connsiteY6" fmla="*/ 335632 h 2013753"/>
                <a:gd name="connsiteX7" fmla="*/ 7173783 w 7173783"/>
                <a:gd name="connsiteY7" fmla="*/ 1174689 h 2013753"/>
                <a:gd name="connsiteX8" fmla="*/ 7173783 w 7173783"/>
                <a:gd name="connsiteY8" fmla="*/ 1174689 h 2013753"/>
                <a:gd name="connsiteX9" fmla="*/ 7173783 w 7173783"/>
                <a:gd name="connsiteY9" fmla="*/ 1678128 h 2013753"/>
                <a:gd name="connsiteX10" fmla="*/ 7173783 w 7173783"/>
                <a:gd name="connsiteY10" fmla="*/ 1678121 h 2013753"/>
                <a:gd name="connsiteX11" fmla="*/ 6838151 w 7173783"/>
                <a:gd name="connsiteY11" fmla="*/ 2013753 h 2013753"/>
                <a:gd name="connsiteX12" fmla="*/ 2989076 w 7173783"/>
                <a:gd name="connsiteY12" fmla="*/ 2013753 h 2013753"/>
                <a:gd name="connsiteX13" fmla="*/ 1195631 w 7173783"/>
                <a:gd name="connsiteY13" fmla="*/ 2013753 h 2013753"/>
                <a:gd name="connsiteX14" fmla="*/ 1195631 w 7173783"/>
                <a:gd name="connsiteY14" fmla="*/ 2013753 h 2013753"/>
                <a:gd name="connsiteX15" fmla="*/ 335632 w 7173783"/>
                <a:gd name="connsiteY15" fmla="*/ 2013753 h 2013753"/>
                <a:gd name="connsiteX16" fmla="*/ 0 w 7173783"/>
                <a:gd name="connsiteY16" fmla="*/ 1678121 h 2013753"/>
                <a:gd name="connsiteX17" fmla="*/ 0 w 7173783"/>
                <a:gd name="connsiteY17" fmla="*/ 1678128 h 2013753"/>
                <a:gd name="connsiteX18" fmla="*/ -1293792 w 7173783"/>
                <a:gd name="connsiteY18" fmla="*/ 1263147 h 2013753"/>
                <a:gd name="connsiteX19" fmla="*/ 0 w 7173783"/>
                <a:gd name="connsiteY19" fmla="*/ 1174689 h 2013753"/>
                <a:gd name="connsiteX20" fmla="*/ 0 w 7173783"/>
                <a:gd name="connsiteY20" fmla="*/ 335632 h 2013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2013753" fill="none" extrusionOk="0">
                  <a:moveTo>
                    <a:pt x="0" y="335632"/>
                  </a:moveTo>
                  <a:cubicBezTo>
                    <a:pt x="-17796" y="168111"/>
                    <a:pt x="164789" y="-4026"/>
                    <a:pt x="335632" y="0"/>
                  </a:cubicBezTo>
                  <a:cubicBezTo>
                    <a:pt x="703515" y="-43572"/>
                    <a:pt x="833706" y="6754"/>
                    <a:pt x="1195631" y="0"/>
                  </a:cubicBezTo>
                  <a:lnTo>
                    <a:pt x="1195631" y="0"/>
                  </a:lnTo>
                  <a:cubicBezTo>
                    <a:pt x="1986174" y="39394"/>
                    <a:pt x="2099400" y="-76963"/>
                    <a:pt x="2989076" y="0"/>
                  </a:cubicBezTo>
                  <a:cubicBezTo>
                    <a:pt x="4051135" y="-129750"/>
                    <a:pt x="5744614" y="-136541"/>
                    <a:pt x="6838151" y="0"/>
                  </a:cubicBezTo>
                  <a:cubicBezTo>
                    <a:pt x="7021594" y="9930"/>
                    <a:pt x="7193546" y="176005"/>
                    <a:pt x="7173783" y="335632"/>
                  </a:cubicBezTo>
                  <a:cubicBezTo>
                    <a:pt x="7149764" y="426776"/>
                    <a:pt x="7165039" y="1077552"/>
                    <a:pt x="7173783" y="1174689"/>
                  </a:cubicBezTo>
                  <a:lnTo>
                    <a:pt x="7173783" y="1174689"/>
                  </a:lnTo>
                  <a:cubicBezTo>
                    <a:pt x="7151108" y="1286996"/>
                    <a:pt x="7217234" y="1572079"/>
                    <a:pt x="7173783" y="1678128"/>
                  </a:cubicBezTo>
                  <a:lnTo>
                    <a:pt x="7173783" y="1678121"/>
                  </a:lnTo>
                  <a:cubicBezTo>
                    <a:pt x="7175606" y="1853223"/>
                    <a:pt x="7035332" y="1984821"/>
                    <a:pt x="6838151" y="2013753"/>
                  </a:cubicBezTo>
                  <a:cubicBezTo>
                    <a:pt x="5531296" y="2089441"/>
                    <a:pt x="3771645" y="1872868"/>
                    <a:pt x="2989076" y="2013753"/>
                  </a:cubicBezTo>
                  <a:cubicBezTo>
                    <a:pt x="2624226" y="2045558"/>
                    <a:pt x="1982422" y="1898318"/>
                    <a:pt x="1195631" y="2013753"/>
                  </a:cubicBezTo>
                  <a:lnTo>
                    <a:pt x="1195631" y="2013753"/>
                  </a:lnTo>
                  <a:cubicBezTo>
                    <a:pt x="796734" y="1979737"/>
                    <a:pt x="516884" y="1958220"/>
                    <a:pt x="335632" y="2013753"/>
                  </a:cubicBezTo>
                  <a:cubicBezTo>
                    <a:pt x="132135" y="2038165"/>
                    <a:pt x="-9191" y="1862315"/>
                    <a:pt x="0" y="1678121"/>
                  </a:cubicBezTo>
                  <a:lnTo>
                    <a:pt x="0" y="1678128"/>
                  </a:lnTo>
                  <a:cubicBezTo>
                    <a:pt x="-353563" y="1638071"/>
                    <a:pt x="-850583" y="1437856"/>
                    <a:pt x="-1293792" y="1263147"/>
                  </a:cubicBezTo>
                  <a:cubicBezTo>
                    <a:pt x="-785780" y="1117925"/>
                    <a:pt x="-432775" y="1120248"/>
                    <a:pt x="0" y="1174689"/>
                  </a:cubicBezTo>
                  <a:cubicBezTo>
                    <a:pt x="-20280" y="909310"/>
                    <a:pt x="37153" y="687934"/>
                    <a:pt x="0" y="335632"/>
                  </a:cubicBezTo>
                  <a:close/>
                </a:path>
                <a:path w="7173783" h="2013753" stroke="0" extrusionOk="0">
                  <a:moveTo>
                    <a:pt x="0" y="335632"/>
                  </a:moveTo>
                  <a:cubicBezTo>
                    <a:pt x="29726" y="153798"/>
                    <a:pt x="134412" y="-21333"/>
                    <a:pt x="335632" y="0"/>
                  </a:cubicBezTo>
                  <a:cubicBezTo>
                    <a:pt x="586980" y="37590"/>
                    <a:pt x="1015540" y="-12190"/>
                    <a:pt x="1195631" y="0"/>
                  </a:cubicBezTo>
                  <a:lnTo>
                    <a:pt x="1195631" y="0"/>
                  </a:lnTo>
                  <a:cubicBezTo>
                    <a:pt x="1499881" y="7351"/>
                    <a:pt x="2348502" y="-25425"/>
                    <a:pt x="2989076" y="0"/>
                  </a:cubicBezTo>
                  <a:cubicBezTo>
                    <a:pt x="4859766" y="117495"/>
                    <a:pt x="5215811" y="-81622"/>
                    <a:pt x="6838151" y="0"/>
                  </a:cubicBezTo>
                  <a:cubicBezTo>
                    <a:pt x="7002791" y="-8342"/>
                    <a:pt x="7186312" y="153131"/>
                    <a:pt x="7173783" y="335632"/>
                  </a:cubicBezTo>
                  <a:cubicBezTo>
                    <a:pt x="7196368" y="640226"/>
                    <a:pt x="7222268" y="907608"/>
                    <a:pt x="7173783" y="1174689"/>
                  </a:cubicBezTo>
                  <a:lnTo>
                    <a:pt x="7173783" y="1174689"/>
                  </a:lnTo>
                  <a:cubicBezTo>
                    <a:pt x="7157421" y="1270473"/>
                    <a:pt x="7179806" y="1477344"/>
                    <a:pt x="7173783" y="1678128"/>
                  </a:cubicBezTo>
                  <a:lnTo>
                    <a:pt x="7173783" y="1678121"/>
                  </a:lnTo>
                  <a:cubicBezTo>
                    <a:pt x="7166037" y="1855874"/>
                    <a:pt x="7045139" y="2038733"/>
                    <a:pt x="6838151" y="2013753"/>
                  </a:cubicBezTo>
                  <a:cubicBezTo>
                    <a:pt x="5781935" y="2105441"/>
                    <a:pt x="4517095" y="2076861"/>
                    <a:pt x="2989076" y="2013753"/>
                  </a:cubicBezTo>
                  <a:cubicBezTo>
                    <a:pt x="2657944" y="1897657"/>
                    <a:pt x="1668844" y="1958707"/>
                    <a:pt x="1195631" y="2013753"/>
                  </a:cubicBezTo>
                  <a:lnTo>
                    <a:pt x="1195631" y="2013753"/>
                  </a:lnTo>
                  <a:cubicBezTo>
                    <a:pt x="923518" y="2003680"/>
                    <a:pt x="572696" y="2085101"/>
                    <a:pt x="335632" y="2013753"/>
                  </a:cubicBezTo>
                  <a:cubicBezTo>
                    <a:pt x="182027" y="2017809"/>
                    <a:pt x="958" y="1875081"/>
                    <a:pt x="0" y="1678121"/>
                  </a:cubicBezTo>
                  <a:lnTo>
                    <a:pt x="0" y="1678128"/>
                  </a:lnTo>
                  <a:cubicBezTo>
                    <a:pt x="-527343" y="1609722"/>
                    <a:pt x="-798251" y="1294477"/>
                    <a:pt x="-1293792" y="1263147"/>
                  </a:cubicBezTo>
                  <a:cubicBezTo>
                    <a:pt x="-1113668" y="1259586"/>
                    <a:pt x="-517197" y="1142021"/>
                    <a:pt x="0" y="1174689"/>
                  </a:cubicBezTo>
                  <a:cubicBezTo>
                    <a:pt x="7551" y="1056260"/>
                    <a:pt x="66592" y="610074"/>
                    <a:pt x="0" y="335632"/>
                  </a:cubicBezTo>
                  <a:close/>
                </a:path>
              </a:pathLst>
            </a:custGeom>
            <a:solidFill>
              <a:schemeClr val="bg1"/>
            </a:solidFill>
            <a:ln w="38100">
              <a:solidFill>
                <a:schemeClr val="accent5">
                  <a:lumMod val="75000"/>
                </a:schemeClr>
              </a:solidFill>
              <a:prstDash val="dash"/>
              <a:extLst>
                <a:ext uri="{C807C97D-BFC1-408E-A445-0C87EB9F89A2}">
                  <ask:lineSketchStyleProps xmlns:ask="http://schemas.microsoft.com/office/drawing/2018/sketchyshapes" sd="2214188587">
                    <a:prstGeom prst="wedgeRoundRectCallout">
                      <a:avLst>
                        <a:gd name="adj1" fmla="val -68035"/>
                        <a:gd name="adj2" fmla="val 12726"/>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srgbClr val="002060"/>
                </a:solidFill>
                <a:effectLst/>
                <a:uLnTx/>
                <a:uFillTx/>
                <a:latin typeface="Calibri" panose="020F0502020204030204"/>
                <a:ea typeface="+mn-ea"/>
                <a:cs typeface="+mn-cs"/>
              </a:endParaRPr>
            </a:p>
          </p:txBody>
        </p:sp>
        <p:sp>
          <p:nvSpPr>
            <p:cNvPr id="55" name="Text Placeholder 7">
              <a:extLst>
                <a:ext uri="{FF2B5EF4-FFF2-40B4-BE49-F238E27FC236}">
                  <a16:creationId xmlns:a16="http://schemas.microsoft.com/office/drawing/2014/main" id="{E5964B3C-8D91-6BC0-A655-FB65D469D7A8}"/>
                </a:ext>
              </a:extLst>
            </p:cNvPr>
            <p:cNvSpPr txBox="1">
              <a:spLocks/>
            </p:cNvSpPr>
            <p:nvPr/>
          </p:nvSpPr>
          <p:spPr>
            <a:xfrm>
              <a:off x="1560975" y="2229756"/>
              <a:ext cx="6213646"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0"/>
                </a:spcBef>
                <a:spcAft>
                  <a:spcPts val="0"/>
                </a:spcAft>
                <a:buClrTx/>
                <a:buSzTx/>
                <a:buFont typeface="Arial" panose="020B0604020202020204" pitchFamily="34" charset="0"/>
                <a:buNone/>
                <a:tabLst/>
                <a:defRPr/>
              </a:pP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Các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nào</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có</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bảng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mang</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số</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4 999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chạy</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đến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kết</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 </a:t>
              </a:r>
              <a:r>
                <a:rPr kumimoji="0" lang="en-US" sz="3000" b="0" i="0" u="none" strike="noStrike" kern="1200" cap="none" spc="0" normalizeH="0" baseline="0" noProof="0" dirty="0" err="1">
                  <a:ln>
                    <a:noFill/>
                  </a:ln>
                  <a:solidFill>
                    <a:srgbClr val="002060"/>
                  </a:solidFill>
                  <a:effectLst/>
                  <a:uLnTx/>
                  <a:uFillTx/>
                  <a:latin typeface="Calibri" panose="020F0502020204030204"/>
                  <a:ea typeface="+mn-ea"/>
                </a:rPr>
                <a:t>bạn</a:t>
              </a:r>
              <a:r>
                <a:rPr kumimoji="0" lang="en-US" sz="3000" b="0" i="0" u="none" strike="noStrike" kern="1200" cap="none" spc="0" normalizeH="0" baseline="0" noProof="0" dirty="0">
                  <a:ln>
                    <a:noFill/>
                  </a:ln>
                  <a:solidFill>
                    <a:srgbClr val="002060"/>
                  </a:solidFill>
                  <a:effectLst/>
                  <a:uLnTx/>
                  <a:uFillTx/>
                  <a:latin typeface="Calibri" panose="020F0502020204030204"/>
                  <a:ea typeface="+mn-ea"/>
                </a:rPr>
                <a:t>.</a:t>
              </a:r>
            </a:p>
          </p:txBody>
        </p:sp>
      </p:grpSp>
      <p:sp>
        <p:nvSpPr>
          <p:cNvPr id="58" name="Hộp Văn bản 8"/>
          <p:cNvSpPr txBox="1"/>
          <p:nvPr/>
        </p:nvSpPr>
        <p:spPr>
          <a:xfrm>
            <a:off x="1198659" y="6050197"/>
            <a:ext cx="9682078" cy="612934"/>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Nếu</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tìm</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đúng</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các</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nhớ</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vỗ</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tay</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cho</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các</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bạn</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r>
              <a:rPr kumimoji="0" lang="en-US" sz="3000" b="1" i="0" u="none" strike="noStrike" kern="1200" cap="none" spc="0" normalizeH="0" baseline="0" noProof="0" dirty="0" err="1">
                <a:ln w="28575">
                  <a:noFill/>
                </a:ln>
                <a:solidFill>
                  <a:srgbClr val="ED7D31">
                    <a:lumMod val="75000"/>
                  </a:srgbClr>
                </a:solidFill>
                <a:effectLst/>
                <a:uLnTx/>
                <a:uFillTx/>
                <a:latin typeface="Calibri" panose="020F0502020204030204"/>
                <a:ea typeface="+mn-ea"/>
                <a:cs typeface="+mn-cs"/>
              </a:rPr>
              <a:t>nhé</a:t>
            </a:r>
            <a:r>
              <a:rPr kumimoji="0" lang="en-US" sz="3000" b="1" i="0" u="none" strike="noStrike" kern="1200" cap="none" spc="0" normalizeH="0" baseline="0" noProof="0" dirty="0">
                <a:ln w="28575">
                  <a:noFill/>
                </a:ln>
                <a:solidFill>
                  <a:srgbClr val="ED7D31">
                    <a:lumMod val="75000"/>
                  </a:srgbClr>
                </a:solidFill>
                <a:effectLst/>
                <a:uLnTx/>
                <a:uFillTx/>
                <a:latin typeface="Calibri" panose="020F0502020204030204"/>
                <a:ea typeface="+mn-ea"/>
                <a:cs typeface="+mn-cs"/>
              </a:rPr>
              <a:t> !</a:t>
            </a:r>
            <a:endParaRPr kumimoji="0" lang="vi-VN" sz="3000" b="1" i="0" u="none" strike="noStrike" kern="1200" cap="none" spc="0" normalizeH="0" baseline="0" noProof="0" dirty="0">
              <a:ln w="28575">
                <a:noFill/>
              </a:ln>
              <a:solidFill>
                <a:srgbClr val="ED7D31">
                  <a:lumMod val="75000"/>
                </a:srgbClr>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B02AD45A-5803-BC39-6665-93836B0DA6E1}"/>
              </a:ext>
            </a:extLst>
          </p:cNvPr>
          <p:cNvPicPr>
            <a:picLocks noChangeAspect="1"/>
          </p:cNvPicPr>
          <p:nvPr/>
        </p:nvPicPr>
        <p:blipFill>
          <a:blip r:embed="rId8"/>
          <a:stretch>
            <a:fillRect/>
          </a:stretch>
        </p:blipFill>
        <p:spPr>
          <a:xfrm>
            <a:off x="5618365" y="0"/>
            <a:ext cx="5584420" cy="1743607"/>
          </a:xfrm>
          <a:prstGeom prst="rect">
            <a:avLst/>
          </a:prstGeom>
        </p:spPr>
      </p:pic>
    </p:spTree>
    <p:extLst>
      <p:ext uri="{BB962C8B-B14F-4D97-AF65-F5344CB8AC3E}">
        <p14:creationId xmlns:p14="http://schemas.microsoft.com/office/powerpoint/2010/main" val="26071457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2" presetClass="emph" presetSubtype="0" fill="hold" nodeType="afterEffect">
                                  <p:stCondLst>
                                    <p:cond delay="0"/>
                                  </p:stCondLst>
                                  <p:childTnLst>
                                    <p:animRot by="120000">
                                      <p:cBhvr>
                                        <p:cTn id="11" dur="100" fill="hold">
                                          <p:stCondLst>
                                            <p:cond delay="0"/>
                                          </p:stCondLst>
                                        </p:cTn>
                                        <p:tgtEl>
                                          <p:spTgt spid="8"/>
                                        </p:tgtEl>
                                        <p:attrNameLst>
                                          <p:attrName>r</p:attrName>
                                        </p:attrNameLst>
                                      </p:cBhvr>
                                    </p:animRot>
                                    <p:animRot by="-240000">
                                      <p:cBhvr>
                                        <p:cTn id="12" dur="200" fill="hold">
                                          <p:stCondLst>
                                            <p:cond delay="200"/>
                                          </p:stCondLst>
                                        </p:cTn>
                                        <p:tgtEl>
                                          <p:spTgt spid="8"/>
                                        </p:tgtEl>
                                        <p:attrNameLst>
                                          <p:attrName>r</p:attrName>
                                        </p:attrNameLst>
                                      </p:cBhvr>
                                    </p:animRot>
                                    <p:animRot by="240000">
                                      <p:cBhvr>
                                        <p:cTn id="13" dur="200" fill="hold">
                                          <p:stCondLst>
                                            <p:cond delay="400"/>
                                          </p:stCondLst>
                                        </p:cTn>
                                        <p:tgtEl>
                                          <p:spTgt spid="8"/>
                                        </p:tgtEl>
                                        <p:attrNameLst>
                                          <p:attrName>r</p:attrName>
                                        </p:attrNameLst>
                                      </p:cBhvr>
                                    </p:animRot>
                                    <p:animRot by="-240000">
                                      <p:cBhvr>
                                        <p:cTn id="14" dur="200" fill="hold">
                                          <p:stCondLst>
                                            <p:cond delay="600"/>
                                          </p:stCondLst>
                                        </p:cTn>
                                        <p:tgtEl>
                                          <p:spTgt spid="8"/>
                                        </p:tgtEl>
                                        <p:attrNameLst>
                                          <p:attrName>r</p:attrName>
                                        </p:attrNameLst>
                                      </p:cBhvr>
                                    </p:animRot>
                                    <p:animRot by="120000">
                                      <p:cBhvr>
                                        <p:cTn id="15" dur="200" fill="hold">
                                          <p:stCondLst>
                                            <p:cond delay="800"/>
                                          </p:stCondLst>
                                        </p:cTn>
                                        <p:tgtEl>
                                          <p:spTgt spid="8"/>
                                        </p:tgtEl>
                                        <p:attrNameLst>
                                          <p:attrName>r</p:attrName>
                                        </p:attrNameLst>
                                      </p:cBhvr>
                                    </p:animRo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32" presetClass="emph" presetSubtype="0" fill="hold" nodeType="after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10" presetClass="entr" presetSubtype="0"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subTnLst>
                                    <p:audio>
                                      <p:cMediaNode>
                                        <p:cTn display="0" masterRel="sameClick">
                                          <p:stCondLst>
                                            <p:cond evt="begin" delay="0">
                                              <p:tn val="36"/>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383" r="5901"/>
          <a:stretch/>
        </p:blipFill>
        <p:spPr>
          <a:xfrm>
            <a:off x="-33553" y="0"/>
            <a:ext cx="12223377" cy="6858000"/>
          </a:xfrm>
          <a:prstGeom prst="rect">
            <a:avLst/>
          </a:prstGeom>
        </p:spPr>
      </p:pic>
      <p:grpSp>
        <p:nvGrpSpPr>
          <p:cNvPr id="29" name="Nhóm 23">
            <a:extLst>
              <a:ext uri="{FF2B5EF4-FFF2-40B4-BE49-F238E27FC236}">
                <a16:creationId xmlns:a16="http://schemas.microsoft.com/office/drawing/2014/main" id="{21689025-61A3-14EC-24BE-F79F7A0EA702}"/>
              </a:ext>
            </a:extLst>
          </p:cNvPr>
          <p:cNvGrpSpPr/>
          <p:nvPr/>
        </p:nvGrpSpPr>
        <p:grpSpPr>
          <a:xfrm>
            <a:off x="662854" y="965424"/>
            <a:ext cx="4280542" cy="1393227"/>
            <a:chOff x="3666356" y="4573200"/>
            <a:chExt cx="4280542" cy="1393227"/>
          </a:xfrm>
        </p:grpSpPr>
        <p:sp>
          <p:nvSpPr>
            <p:cNvPr id="30" name="TextBox 67">
              <a:extLst>
                <a:ext uri="{FF2B5EF4-FFF2-40B4-BE49-F238E27FC236}">
                  <a16:creationId xmlns:a16="http://schemas.microsoft.com/office/drawing/2014/main" id="{A2CE281D-9856-7095-3FAE-4107D2F58A47}"/>
                </a:ext>
              </a:extLst>
            </p:cNvPr>
            <p:cNvSpPr txBox="1"/>
            <p:nvPr/>
          </p:nvSpPr>
          <p:spPr>
            <a:xfrm>
              <a:off x="3666356" y="4573200"/>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190500">
                    <a:solidFill>
                      <a:prstClr val="white"/>
                    </a:solidFill>
                    <a:prstDash val="solid"/>
                  </a:ln>
                  <a:solidFill>
                    <a:prstClr val="black"/>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sp>
          <p:nvSpPr>
            <p:cNvPr id="31" name="TextBox 67">
              <a:extLst>
                <a:ext uri="{FF2B5EF4-FFF2-40B4-BE49-F238E27FC236}">
                  <a16:creationId xmlns:a16="http://schemas.microsoft.com/office/drawing/2014/main" id="{4E2FC697-2A7E-59D7-7BC8-610634E33B6B}"/>
                </a:ext>
              </a:extLst>
            </p:cNvPr>
            <p:cNvSpPr txBox="1"/>
            <p:nvPr/>
          </p:nvSpPr>
          <p:spPr>
            <a:xfrm>
              <a:off x="3666356" y="4584954"/>
              <a:ext cx="4280542" cy="1381473"/>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1" i="0" u="none" strike="noStrike" kern="1200" cap="none" spc="0" normalizeH="0" baseline="0" noProof="0" dirty="0">
                  <a:ln w="9525">
                    <a:noFill/>
                    <a:prstDash val="solid"/>
                  </a:ln>
                  <a:solidFill>
                    <a:srgbClr val="FF5D5D"/>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TRÒ CHƠI :</a:t>
              </a:r>
            </a:p>
          </p:txBody>
        </p:sp>
      </p:grpSp>
      <p:grpSp>
        <p:nvGrpSpPr>
          <p:cNvPr id="8" name="Group 7"/>
          <p:cNvGrpSpPr/>
          <p:nvPr/>
        </p:nvGrpSpPr>
        <p:grpSpPr>
          <a:xfrm>
            <a:off x="662854" y="1055026"/>
            <a:ext cx="5376844" cy="4742810"/>
            <a:chOff x="662854" y="1055026"/>
            <a:chExt cx="5376844" cy="4742810"/>
          </a:xfrm>
        </p:grpSpPr>
        <p:pic>
          <p:nvPicPr>
            <p:cNvPr id="34" name="Hình ảnh 11">
              <a:extLst>
                <a:ext uri="{FF2B5EF4-FFF2-40B4-BE49-F238E27FC236}">
                  <a16:creationId xmlns:a16="http://schemas.microsoft.com/office/drawing/2014/main" id="{0FEF4034-59E7-6EB0-9FE9-3085BA317B2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51778" t="13101" r="-19515" b="23911"/>
            <a:stretch/>
          </p:blipFill>
          <p:spPr>
            <a:xfrm>
              <a:off x="662854" y="1055026"/>
              <a:ext cx="5376844" cy="3999898"/>
            </a:xfrm>
            <a:prstGeom prst="rect">
              <a:avLst/>
            </a:prstGeom>
          </p:spPr>
        </p:pic>
        <p:pic>
          <p:nvPicPr>
            <p:cNvPr id="6" name="Picture 5"/>
            <p:cNvPicPr>
              <a:picLocks noChangeAspect="1"/>
            </p:cNvPicPr>
            <p:nvPr/>
          </p:nvPicPr>
          <p:blipFill>
            <a:blip r:embed="rId6"/>
            <a:stretch>
              <a:fillRect/>
            </a:stretch>
          </p:blipFill>
          <p:spPr>
            <a:xfrm>
              <a:off x="1059275" y="3915800"/>
              <a:ext cx="2810500" cy="1882036"/>
            </a:xfrm>
            <a:prstGeom prst="rect">
              <a:avLst/>
            </a:prstGeom>
          </p:spPr>
        </p:pic>
        <p:sp>
          <p:nvSpPr>
            <p:cNvPr id="45" name="Hộp Văn bản 30">
              <a:extLst>
                <a:ext uri="{FF2B5EF4-FFF2-40B4-BE49-F238E27FC236}">
                  <a16:creationId xmlns:a16="http://schemas.microsoft.com/office/drawing/2014/main" id="{42F67E33-B497-A4DD-05FC-169F91395116}"/>
                </a:ext>
              </a:extLst>
            </p:cNvPr>
            <p:cNvSpPr txBox="1"/>
            <p:nvPr/>
          </p:nvSpPr>
          <p:spPr>
            <a:xfrm>
              <a:off x="1379112" y="4368343"/>
              <a:ext cx="238375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a:t>
              </a:r>
              <a:endParaRPr kumimoji="0" lang="en-US" sz="7000" b="0" i="0" u="none" strike="noStrike" kern="1200" cap="none" spc="0" normalizeH="0" baseline="0" noProof="0" dirty="0">
                <a:ln>
                  <a:noFill/>
                </a:ln>
                <a:solidFill>
                  <a:prstClr val="white"/>
                </a:solidFill>
                <a:effectLst/>
                <a:uLnTx/>
                <a:uFillTx/>
                <a:ea typeface="+mn-ea"/>
                <a:cs typeface="+mn-cs"/>
              </a:endParaRPr>
            </a:p>
          </p:txBody>
        </p:sp>
      </p:grpSp>
      <p:grpSp>
        <p:nvGrpSpPr>
          <p:cNvPr id="7" name="Group 6"/>
          <p:cNvGrpSpPr/>
          <p:nvPr/>
        </p:nvGrpSpPr>
        <p:grpSpPr>
          <a:xfrm>
            <a:off x="7524928" y="884715"/>
            <a:ext cx="3661271" cy="4970613"/>
            <a:chOff x="7321794" y="1082194"/>
            <a:chExt cx="3661271" cy="4970613"/>
          </a:xfrm>
        </p:grpSpPr>
        <p:pic>
          <p:nvPicPr>
            <p:cNvPr id="35" name="Hình ảnh 8">
              <a:extLst>
                <a:ext uri="{FF2B5EF4-FFF2-40B4-BE49-F238E27FC236}">
                  <a16:creationId xmlns:a16="http://schemas.microsoft.com/office/drawing/2014/main" id="{E6083E62-8B1C-361B-2A85-1EDE46DF801E}"/>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92" b="90000" l="6939" r="91020">
                          <a14:foregroundMark x1="15020" y1="28265" x2="7102" y2="42755"/>
                          <a14:foregroundMark x1="89551" y1="33673" x2="91102" y2="45612"/>
                          <a14:foregroundMark x1="91102" y1="45612" x2="90612" y2="45612"/>
                          <a14:foregroundMark x1="25388" y1="9796" x2="23755" y2="9592"/>
                          <a14:backgroundMark x1="51184" y1="12143" x2="55347" y2="16531"/>
                        </a14:backgroundRemoval>
                      </a14:imgEffect>
                    </a14:imgLayer>
                  </a14:imgProps>
                </a:ext>
                <a:ext uri="{28A0092B-C50C-407E-A947-70E740481C1C}">
                  <a14:useLocalDpi xmlns:a14="http://schemas.microsoft.com/office/drawing/2010/main" val="0"/>
                </a:ext>
              </a:extLst>
            </a:blip>
            <a:srcRect l="1" r="48625" b="24796"/>
            <a:stretch/>
          </p:blipFill>
          <p:spPr>
            <a:xfrm>
              <a:off x="7321794" y="1082194"/>
              <a:ext cx="3661271" cy="4287660"/>
            </a:xfrm>
            <a:prstGeom prst="rect">
              <a:avLst/>
            </a:prstGeom>
          </p:spPr>
        </p:pic>
        <p:pic>
          <p:nvPicPr>
            <p:cNvPr id="51" name="Picture 50"/>
            <p:cNvPicPr>
              <a:picLocks noChangeAspect="1"/>
            </p:cNvPicPr>
            <p:nvPr/>
          </p:nvPicPr>
          <p:blipFill>
            <a:blip r:embed="rId6"/>
            <a:stretch>
              <a:fillRect/>
            </a:stretch>
          </p:blipFill>
          <p:spPr>
            <a:xfrm>
              <a:off x="8027531" y="4170771"/>
              <a:ext cx="2810500" cy="1882036"/>
            </a:xfrm>
            <a:prstGeom prst="rect">
              <a:avLst/>
            </a:prstGeom>
          </p:spPr>
        </p:pic>
        <p:sp>
          <p:nvSpPr>
            <p:cNvPr id="52" name="Hộp Văn bản 30">
              <a:extLst>
                <a:ext uri="{FF2B5EF4-FFF2-40B4-BE49-F238E27FC236}">
                  <a16:creationId xmlns:a16="http://schemas.microsoft.com/office/drawing/2014/main" id="{42F67E33-B497-A4DD-05FC-169F91395116}"/>
                </a:ext>
              </a:extLst>
            </p:cNvPr>
            <p:cNvSpPr txBox="1"/>
            <p:nvPr/>
          </p:nvSpPr>
          <p:spPr>
            <a:xfrm>
              <a:off x="8454281" y="4628285"/>
              <a:ext cx="2383750" cy="116955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7000" b="0" i="0" u="none" strike="noStrike" kern="1200" cap="none" spc="0" normalizeH="0" baseline="0" noProof="0" dirty="0">
                  <a:ln>
                    <a:noFill/>
                  </a:ln>
                  <a:solidFill>
                    <a:prstClr val="white"/>
                  </a:solidFill>
                  <a:effectLst/>
                  <a:uLnTx/>
                  <a:uFillTx/>
                  <a:ea typeface="Calibri" panose="020F0502020204030204" pitchFamily="34" charset="0"/>
                  <a:cs typeface="Times New Roman" panose="02020603050405020304" pitchFamily="18" charset="0"/>
                </a:rPr>
                <a:t>?</a:t>
              </a:r>
              <a:endParaRPr kumimoji="0" lang="en-US" sz="7000" b="0" i="0" u="none" strike="noStrike" kern="1200" cap="none" spc="0" normalizeH="0" baseline="0" noProof="0" dirty="0">
                <a:ln>
                  <a:noFill/>
                </a:ln>
                <a:solidFill>
                  <a:prstClr val="white"/>
                </a:solidFill>
                <a:effectLst/>
                <a:uLnTx/>
                <a:uFillTx/>
                <a:ea typeface="+mn-ea"/>
                <a:cs typeface="+mn-cs"/>
              </a:endParaRPr>
            </a:p>
          </p:txBody>
        </p:sp>
      </p:grpSp>
      <p:grpSp>
        <p:nvGrpSpPr>
          <p:cNvPr id="24" name="Group 23"/>
          <p:cNvGrpSpPr/>
          <p:nvPr/>
        </p:nvGrpSpPr>
        <p:grpSpPr>
          <a:xfrm>
            <a:off x="593881" y="5244321"/>
            <a:ext cx="10968508" cy="1786955"/>
            <a:chOff x="689532" y="4437990"/>
            <a:chExt cx="10968508" cy="1786955"/>
          </a:xfrm>
        </p:grpSpPr>
        <p:sp>
          <p:nvSpPr>
            <p:cNvPr id="25" name="Hộp Văn bản 49">
              <a:extLst>
                <a:ext uri="{FF2B5EF4-FFF2-40B4-BE49-F238E27FC236}">
                  <a16:creationId xmlns:a16="http://schemas.microsoft.com/office/drawing/2014/main" id="{F490358C-8A9D-734F-98FC-094FC06B4281}"/>
                </a:ext>
              </a:extLst>
            </p:cNvPr>
            <p:cNvSpPr txBox="1"/>
            <p:nvPr/>
          </p:nvSpPr>
          <p:spPr>
            <a:xfrm>
              <a:off x="689532" y="4437990"/>
              <a:ext cx="10968508"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000" b="0" i="0" u="none" strike="noStrike" kern="1200" cap="none" spc="0" normalizeH="0" baseline="0" noProof="0" dirty="0">
                  <a:ln w="317500">
                    <a:solidFill>
                      <a:prstClr val="white"/>
                    </a:solidFill>
                  </a:ln>
                  <a:solidFill>
                    <a:prstClr val="white"/>
                  </a:solidFill>
                  <a:effectLst/>
                  <a:uLnTx/>
                  <a:uFillTx/>
                  <a:ea typeface="+mn-ea"/>
                  <a:cs typeface="+mn-cs"/>
                </a:rPr>
                <a:t>Trò chơi bắt đầu</a:t>
              </a:r>
            </a:p>
          </p:txBody>
        </p:sp>
        <p:sp>
          <p:nvSpPr>
            <p:cNvPr id="26" name="Hộp Văn bản 49">
              <a:extLst>
                <a:ext uri="{FF2B5EF4-FFF2-40B4-BE49-F238E27FC236}">
                  <a16:creationId xmlns:a16="http://schemas.microsoft.com/office/drawing/2014/main" id="{F490358C-8A9D-734F-98FC-094FC06B4281}"/>
                </a:ext>
              </a:extLst>
            </p:cNvPr>
            <p:cNvSpPr txBox="1"/>
            <p:nvPr/>
          </p:nvSpPr>
          <p:spPr>
            <a:xfrm>
              <a:off x="689532" y="4439841"/>
              <a:ext cx="10968508" cy="17851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000" b="0" i="0" u="none" strike="noStrike" kern="1200" cap="none" spc="0" normalizeH="0" baseline="0" noProof="0" dirty="0">
                  <a:ln w="28575">
                    <a:solidFill>
                      <a:srgbClr val="0070C0"/>
                    </a:solidFill>
                  </a:ln>
                  <a:solidFill>
                    <a:srgbClr val="F89E9E"/>
                  </a:solidFill>
                  <a:effectLst/>
                  <a:uLnTx/>
                  <a:uFillTx/>
                  <a:ea typeface="+mn-ea"/>
                  <a:cs typeface="+mn-cs"/>
                </a:rPr>
                <a:t>Trò chơi bắt đầu</a:t>
              </a:r>
            </a:p>
          </p:txBody>
        </p:sp>
      </p:grpSp>
      <p:pic>
        <p:nvPicPr>
          <p:cNvPr id="2" name="Picture 1">
            <a:extLst>
              <a:ext uri="{FF2B5EF4-FFF2-40B4-BE49-F238E27FC236}">
                <a16:creationId xmlns:a16="http://schemas.microsoft.com/office/drawing/2014/main" id="{5398797B-2703-3400-4722-CF0E6425927F}"/>
              </a:ext>
            </a:extLst>
          </p:cNvPr>
          <p:cNvPicPr>
            <a:picLocks noChangeAspect="1"/>
          </p:cNvPicPr>
          <p:nvPr/>
        </p:nvPicPr>
        <p:blipFill>
          <a:blip r:embed="rId7"/>
          <a:stretch>
            <a:fillRect/>
          </a:stretch>
        </p:blipFill>
        <p:spPr>
          <a:xfrm>
            <a:off x="5637415" y="0"/>
            <a:ext cx="5584420" cy="1743607"/>
          </a:xfrm>
          <a:prstGeom prst="rect">
            <a:avLst/>
          </a:prstGeom>
        </p:spPr>
      </p:pic>
    </p:spTree>
    <p:extLst>
      <p:ext uri="{BB962C8B-B14F-4D97-AF65-F5344CB8AC3E}">
        <p14:creationId xmlns:p14="http://schemas.microsoft.com/office/powerpoint/2010/main" val="40956946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24"/>
                                        </p:tgtEl>
                                        <p:attrNameLst>
                                          <p:attrName>r</p:attrName>
                                        </p:attrNameLst>
                                      </p:cBhvr>
                                    </p:animRot>
                                    <p:animRot by="-240000">
                                      <p:cBhvr>
                                        <p:cTn id="24" dur="200" fill="hold">
                                          <p:stCondLst>
                                            <p:cond delay="200"/>
                                          </p:stCondLst>
                                        </p:cTn>
                                        <p:tgtEl>
                                          <p:spTgt spid="24"/>
                                        </p:tgtEl>
                                        <p:attrNameLst>
                                          <p:attrName>r</p:attrName>
                                        </p:attrNameLst>
                                      </p:cBhvr>
                                    </p:animRot>
                                    <p:animRot by="240000">
                                      <p:cBhvr>
                                        <p:cTn id="25" dur="200" fill="hold">
                                          <p:stCondLst>
                                            <p:cond delay="400"/>
                                          </p:stCondLst>
                                        </p:cTn>
                                        <p:tgtEl>
                                          <p:spTgt spid="24"/>
                                        </p:tgtEl>
                                        <p:attrNameLst>
                                          <p:attrName>r</p:attrName>
                                        </p:attrNameLst>
                                      </p:cBhvr>
                                    </p:animRot>
                                    <p:animRot by="-240000">
                                      <p:cBhvr>
                                        <p:cTn id="26" dur="200" fill="hold">
                                          <p:stCondLst>
                                            <p:cond delay="600"/>
                                          </p:stCondLst>
                                        </p:cTn>
                                        <p:tgtEl>
                                          <p:spTgt spid="24"/>
                                        </p:tgtEl>
                                        <p:attrNameLst>
                                          <p:attrName>r</p:attrName>
                                        </p:attrNameLst>
                                      </p:cBhvr>
                                    </p:animRot>
                                    <p:animRot by="120000">
                                      <p:cBhvr>
                                        <p:cTn id="27"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2962D-CF6B-A23C-D1D2-1626CCFB079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266000"/>
                    </a14:imgEffect>
                  </a14:imgLayer>
                </a14:imgProps>
              </a:ext>
            </a:extLst>
          </a:blip>
          <a:srcRect t="5607" b="25855"/>
          <a:stretch/>
        </p:blipFill>
        <p:spPr>
          <a:xfrm>
            <a:off x="0" y="-95250"/>
            <a:ext cx="12192000" cy="6858000"/>
          </a:xfrm>
          <a:prstGeom prst="rect">
            <a:avLst/>
          </a:prstGeom>
        </p:spPr>
      </p:pic>
      <p:pic>
        <p:nvPicPr>
          <p:cNvPr id="10" name="Graphic 9">
            <a:extLst>
              <a:ext uri="{FF2B5EF4-FFF2-40B4-BE49-F238E27FC236}">
                <a16:creationId xmlns:a16="http://schemas.microsoft.com/office/drawing/2014/main" id="{CFC1EDF5-7B60-484C-6852-8716A52D30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3109" y="3815195"/>
            <a:ext cx="1541688" cy="3042805"/>
          </a:xfrm>
          <a:prstGeom prst="rect">
            <a:avLst/>
          </a:prstGeom>
        </p:spPr>
      </p:pic>
      <p:pic>
        <p:nvPicPr>
          <p:cNvPr id="11" name="Graphic 10">
            <a:extLst>
              <a:ext uri="{FF2B5EF4-FFF2-40B4-BE49-F238E27FC236}">
                <a16:creationId xmlns:a16="http://schemas.microsoft.com/office/drawing/2014/main" id="{6A9632FC-406B-FA38-B1C0-D75D4617FD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84226" y="3133249"/>
            <a:ext cx="2319338" cy="3497414"/>
          </a:xfrm>
          <a:prstGeom prst="rect">
            <a:avLst/>
          </a:prstGeom>
        </p:spPr>
      </p:pic>
      <p:pic>
        <p:nvPicPr>
          <p:cNvPr id="2" name="Picture 1">
            <a:extLst>
              <a:ext uri="{FF2B5EF4-FFF2-40B4-BE49-F238E27FC236}">
                <a16:creationId xmlns:a16="http://schemas.microsoft.com/office/drawing/2014/main" id="{4E794623-F990-6DE8-2B26-D85AA979056E}"/>
              </a:ext>
            </a:extLst>
          </p:cNvPr>
          <p:cNvPicPr>
            <a:picLocks noChangeAspect="1"/>
          </p:cNvPicPr>
          <p:nvPr/>
        </p:nvPicPr>
        <p:blipFill>
          <a:blip r:embed="rId8"/>
          <a:stretch>
            <a:fillRect/>
          </a:stretch>
        </p:blipFill>
        <p:spPr>
          <a:xfrm>
            <a:off x="3496872" y="441879"/>
            <a:ext cx="7541406" cy="1859441"/>
          </a:xfrm>
          <a:prstGeom prst="rect">
            <a:avLst/>
          </a:prstGeom>
        </p:spPr>
      </p:pic>
    </p:spTree>
    <p:extLst>
      <p:ext uri="{BB962C8B-B14F-4D97-AF65-F5344CB8AC3E}">
        <p14:creationId xmlns:p14="http://schemas.microsoft.com/office/powerpoint/2010/main" val="1768213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2"/>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945E68CF-BCF0-6A0D-1C39-8436B4366D6A}"/>
              </a:ext>
            </a:extLst>
          </p:cNvPr>
          <p:cNvGrpSpPr/>
          <p:nvPr/>
        </p:nvGrpSpPr>
        <p:grpSpPr>
          <a:xfrm>
            <a:off x="592629" y="413906"/>
            <a:ext cx="11065971" cy="1200329"/>
            <a:chOff x="592629" y="413906"/>
            <a:chExt cx="11065971" cy="1200329"/>
          </a:xfrm>
        </p:grpSpPr>
        <p:sp>
          <p:nvSpPr>
            <p:cNvPr id="4" name="Isosceles Triangle 3">
              <a:extLst>
                <a:ext uri="{FF2B5EF4-FFF2-40B4-BE49-F238E27FC236}">
                  <a16:creationId xmlns:a16="http://schemas.microsoft.com/office/drawing/2014/main" id="{B704C775-056D-90E2-01CD-4614BB0D1776}"/>
                </a:ext>
              </a:extLst>
            </p:cNvPr>
            <p:cNvSpPr/>
            <p:nvPr/>
          </p:nvSpPr>
          <p:spPr>
            <a:xfrm>
              <a:off x="592629" y="540328"/>
              <a:ext cx="783474" cy="675409"/>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Calibri" panose="020F0502020204030204"/>
                  <a:ea typeface="+mn-ea"/>
                  <a:cs typeface="+mn-cs"/>
                </a:rPr>
                <a:t>3</a:t>
              </a: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CEC87CD-1162-D300-E865-90EC669E509A}"/>
                </a:ext>
              </a:extLst>
            </p:cNvPr>
            <p:cNvSpPr txBox="1"/>
            <p:nvPr/>
          </p:nvSpPr>
          <p:spPr>
            <a:xfrm>
              <a:off x="1385628" y="413906"/>
              <a:ext cx="10272972" cy="1200329"/>
            </a:xfrm>
            <a:prstGeom prst="rect">
              <a:avLst/>
            </a:prstGeom>
            <a:noFill/>
          </p:spPr>
          <p:txBody>
            <a:bodyPr wrap="square" rtlCol="0">
              <a:spAutoFit/>
            </a:bodyPr>
            <a:lstStyle/>
            <a:p>
              <a:pPr marL="0" marR="0" algn="just">
                <a:spcBef>
                  <a:spcPts val="0"/>
                </a:spcBef>
                <a:spcAft>
                  <a:spcPts val="0"/>
                </a:spcAft>
              </a:pPr>
              <a:r>
                <a:rPr lang="nl-NL" sz="3600" dirty="0">
                  <a:effectLst/>
                  <a:ea typeface="Times New Roman" panose="02020603050405020304" pitchFamily="18" charset="0"/>
                </a:rPr>
                <a:t>Thảo luận về vẽ đường tròn lớn trên sân trường mà không dùng compa.</a:t>
              </a:r>
              <a:endParaRPr lang="en-US" sz="3600" dirty="0">
                <a:effectLst/>
                <a:ea typeface="Times New Roman" panose="02020603050405020304" pitchFamily="18" charset="0"/>
              </a:endParaRPr>
            </a:p>
          </p:txBody>
        </p:sp>
      </p:grpSp>
      <p:pic>
        <p:nvPicPr>
          <p:cNvPr id="19" name="Picture 18">
            <a:extLst>
              <a:ext uri="{FF2B5EF4-FFF2-40B4-BE49-F238E27FC236}">
                <a16:creationId xmlns:a16="http://schemas.microsoft.com/office/drawing/2014/main" id="{010AF528-6595-B7BD-71D3-0CA6FA85A268}"/>
              </a:ext>
            </a:extLst>
          </p:cNvPr>
          <p:cNvPicPr>
            <a:picLocks noChangeAspect="1"/>
          </p:cNvPicPr>
          <p:nvPr/>
        </p:nvPicPr>
        <p:blipFill>
          <a:blip r:embed="rId3"/>
          <a:stretch>
            <a:fillRect/>
          </a:stretch>
        </p:blipFill>
        <p:spPr>
          <a:xfrm>
            <a:off x="2543175" y="1828372"/>
            <a:ext cx="7100887" cy="4439078"/>
          </a:xfrm>
          <a:prstGeom prst="rect">
            <a:avLst/>
          </a:prstGeom>
        </p:spPr>
      </p:pic>
    </p:spTree>
    <p:extLst>
      <p:ext uri="{BB962C8B-B14F-4D97-AF65-F5344CB8AC3E}">
        <p14:creationId xmlns:p14="http://schemas.microsoft.com/office/powerpoint/2010/main" val="196876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55B6F9-18B0-B73A-A86F-BA8573398CE8}"/>
              </a:ext>
            </a:extLst>
          </p:cNvPr>
          <p:cNvPicPr>
            <a:picLocks noChangeAspect="1"/>
          </p:cNvPicPr>
          <p:nvPr/>
        </p:nvPicPr>
        <p:blipFill>
          <a:blip r:embed="rId2"/>
          <a:stretch>
            <a:fillRect/>
          </a:stretch>
        </p:blipFill>
        <p:spPr>
          <a:xfrm>
            <a:off x="0" y="0"/>
            <a:ext cx="12192000" cy="6852438"/>
          </a:xfrm>
          <a:prstGeom prst="rect">
            <a:avLst/>
          </a:prstGeom>
        </p:spPr>
      </p:pic>
      <p:sp>
        <p:nvSpPr>
          <p:cNvPr id="2" name="Rectangle: Rounded Corners 1">
            <a:extLst>
              <a:ext uri="{FF2B5EF4-FFF2-40B4-BE49-F238E27FC236}">
                <a16:creationId xmlns:a16="http://schemas.microsoft.com/office/drawing/2014/main" id="{D1138A1B-B53A-DA16-9394-ADA7B806B83E}"/>
              </a:ext>
            </a:extLst>
          </p:cNvPr>
          <p:cNvSpPr/>
          <p:nvPr/>
        </p:nvSpPr>
        <p:spPr>
          <a:xfrm>
            <a:off x="323850" y="332509"/>
            <a:ext cx="11544300" cy="6348845"/>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7DA7698D-54E3-FE19-4368-967343DA85DB}"/>
              </a:ext>
            </a:extLst>
          </p:cNvPr>
          <p:cNvSpPr/>
          <p:nvPr/>
        </p:nvSpPr>
        <p:spPr>
          <a:xfrm>
            <a:off x="2027037" y="899931"/>
            <a:ext cx="9736338" cy="4253093"/>
          </a:xfrm>
          <a:custGeom>
            <a:avLst/>
            <a:gdLst>
              <a:gd name="connsiteX0" fmla="*/ 0 w 9736338"/>
              <a:gd name="connsiteY0" fmla="*/ 435559 h 4253093"/>
              <a:gd name="connsiteX1" fmla="*/ 435559 w 9736338"/>
              <a:gd name="connsiteY1" fmla="*/ 0 h 4253093"/>
              <a:gd name="connsiteX2" fmla="*/ 1028847 w 9736338"/>
              <a:gd name="connsiteY2" fmla="*/ 0 h 4253093"/>
              <a:gd name="connsiteX3" fmla="*/ 1710787 w 9736338"/>
              <a:gd name="connsiteY3" fmla="*/ 0 h 4253093"/>
              <a:gd name="connsiteX4" fmla="*/ 2570031 w 9736338"/>
              <a:gd name="connsiteY4" fmla="*/ 0 h 4253093"/>
              <a:gd name="connsiteX5" fmla="*/ 2986015 w 9736338"/>
              <a:gd name="connsiteY5" fmla="*/ 0 h 4253093"/>
              <a:gd name="connsiteX6" fmla="*/ 3401998 w 9736338"/>
              <a:gd name="connsiteY6" fmla="*/ 0 h 4253093"/>
              <a:gd name="connsiteX7" fmla="*/ 3817981 w 9736338"/>
              <a:gd name="connsiteY7" fmla="*/ 0 h 4253093"/>
              <a:gd name="connsiteX8" fmla="*/ 4588574 w 9736338"/>
              <a:gd name="connsiteY8" fmla="*/ 0 h 4253093"/>
              <a:gd name="connsiteX9" fmla="*/ 5004557 w 9736338"/>
              <a:gd name="connsiteY9" fmla="*/ 0 h 4253093"/>
              <a:gd name="connsiteX10" fmla="*/ 5863801 w 9736338"/>
              <a:gd name="connsiteY10" fmla="*/ 0 h 4253093"/>
              <a:gd name="connsiteX11" fmla="*/ 6723046 w 9736338"/>
              <a:gd name="connsiteY11" fmla="*/ 0 h 4253093"/>
              <a:gd name="connsiteX12" fmla="*/ 7404986 w 9736338"/>
              <a:gd name="connsiteY12" fmla="*/ 0 h 4253093"/>
              <a:gd name="connsiteX13" fmla="*/ 8086926 w 9736338"/>
              <a:gd name="connsiteY13" fmla="*/ 0 h 4253093"/>
              <a:gd name="connsiteX14" fmla="*/ 9300779 w 9736338"/>
              <a:gd name="connsiteY14" fmla="*/ 0 h 4253093"/>
              <a:gd name="connsiteX15" fmla="*/ 9736338 w 9736338"/>
              <a:gd name="connsiteY15" fmla="*/ 435559 h 4253093"/>
              <a:gd name="connsiteX16" fmla="*/ 9736338 w 9736338"/>
              <a:gd name="connsiteY16" fmla="*/ 1111954 h 4253093"/>
              <a:gd name="connsiteX17" fmla="*/ 9736338 w 9736338"/>
              <a:gd name="connsiteY17" fmla="*/ 1822169 h 4253093"/>
              <a:gd name="connsiteX18" fmla="*/ 9736338 w 9736338"/>
              <a:gd name="connsiteY18" fmla="*/ 2430924 h 4253093"/>
              <a:gd name="connsiteX19" fmla="*/ 9736338 w 9736338"/>
              <a:gd name="connsiteY19" fmla="*/ 3174959 h 4253093"/>
              <a:gd name="connsiteX20" fmla="*/ 9736338 w 9736338"/>
              <a:gd name="connsiteY20" fmla="*/ 3817534 h 4253093"/>
              <a:gd name="connsiteX21" fmla="*/ 9300779 w 9736338"/>
              <a:gd name="connsiteY21" fmla="*/ 4253093 h 4253093"/>
              <a:gd name="connsiteX22" fmla="*/ 8530187 w 9736338"/>
              <a:gd name="connsiteY22" fmla="*/ 4253093 h 4253093"/>
              <a:gd name="connsiteX23" fmla="*/ 8114203 w 9736338"/>
              <a:gd name="connsiteY23" fmla="*/ 4253093 h 4253093"/>
              <a:gd name="connsiteX24" fmla="*/ 7254959 w 9736338"/>
              <a:gd name="connsiteY24" fmla="*/ 4253093 h 4253093"/>
              <a:gd name="connsiteX25" fmla="*/ 6838976 w 9736338"/>
              <a:gd name="connsiteY25" fmla="*/ 4253093 h 4253093"/>
              <a:gd name="connsiteX26" fmla="*/ 6068383 w 9736338"/>
              <a:gd name="connsiteY26" fmla="*/ 4253093 h 4253093"/>
              <a:gd name="connsiteX27" fmla="*/ 5209139 w 9736338"/>
              <a:gd name="connsiteY27" fmla="*/ 4253093 h 4253093"/>
              <a:gd name="connsiteX28" fmla="*/ 4438547 w 9736338"/>
              <a:gd name="connsiteY28" fmla="*/ 4253093 h 4253093"/>
              <a:gd name="connsiteX29" fmla="*/ 3933911 w 9736338"/>
              <a:gd name="connsiteY29" fmla="*/ 4253093 h 4253093"/>
              <a:gd name="connsiteX30" fmla="*/ 3074667 w 9736338"/>
              <a:gd name="connsiteY30" fmla="*/ 4253093 h 4253093"/>
              <a:gd name="connsiteX31" fmla="*/ 2481379 w 9736338"/>
              <a:gd name="connsiteY31" fmla="*/ 4253093 h 4253093"/>
              <a:gd name="connsiteX32" fmla="*/ 2065396 w 9736338"/>
              <a:gd name="connsiteY32" fmla="*/ 4253093 h 4253093"/>
              <a:gd name="connsiteX33" fmla="*/ 1649412 w 9736338"/>
              <a:gd name="connsiteY33" fmla="*/ 4253093 h 4253093"/>
              <a:gd name="connsiteX34" fmla="*/ 435559 w 9736338"/>
              <a:gd name="connsiteY34" fmla="*/ 4253093 h 4253093"/>
              <a:gd name="connsiteX35" fmla="*/ 0 w 9736338"/>
              <a:gd name="connsiteY35" fmla="*/ 3817534 h 4253093"/>
              <a:gd name="connsiteX36" fmla="*/ 0 w 9736338"/>
              <a:gd name="connsiteY36" fmla="*/ 3242598 h 4253093"/>
              <a:gd name="connsiteX37" fmla="*/ 0 w 9736338"/>
              <a:gd name="connsiteY37" fmla="*/ 2566203 h 4253093"/>
              <a:gd name="connsiteX38" fmla="*/ 0 w 9736338"/>
              <a:gd name="connsiteY38" fmla="*/ 1822169 h 4253093"/>
              <a:gd name="connsiteX39" fmla="*/ 0 w 9736338"/>
              <a:gd name="connsiteY39" fmla="*/ 1247233 h 4253093"/>
              <a:gd name="connsiteX40" fmla="*/ 0 w 9736338"/>
              <a:gd name="connsiteY40" fmla="*/ 435559 h 4253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736338" h="4253093" fill="none" extrusionOk="0">
                <a:moveTo>
                  <a:pt x="0" y="435559"/>
                </a:moveTo>
                <a:cubicBezTo>
                  <a:pt x="-4740" y="238226"/>
                  <a:pt x="153582" y="15704"/>
                  <a:pt x="435559" y="0"/>
                </a:cubicBezTo>
                <a:cubicBezTo>
                  <a:pt x="632922" y="12082"/>
                  <a:pt x="764620" y="12642"/>
                  <a:pt x="1028847" y="0"/>
                </a:cubicBezTo>
                <a:cubicBezTo>
                  <a:pt x="1293074" y="-12642"/>
                  <a:pt x="1488786" y="6752"/>
                  <a:pt x="1710787" y="0"/>
                </a:cubicBezTo>
                <a:cubicBezTo>
                  <a:pt x="1932788" y="-6752"/>
                  <a:pt x="2345920" y="5803"/>
                  <a:pt x="2570031" y="0"/>
                </a:cubicBezTo>
                <a:cubicBezTo>
                  <a:pt x="2794142" y="-5803"/>
                  <a:pt x="2884209" y="773"/>
                  <a:pt x="2986015" y="0"/>
                </a:cubicBezTo>
                <a:cubicBezTo>
                  <a:pt x="3087821" y="-773"/>
                  <a:pt x="3212754" y="-12381"/>
                  <a:pt x="3401998" y="0"/>
                </a:cubicBezTo>
                <a:cubicBezTo>
                  <a:pt x="3591242" y="12381"/>
                  <a:pt x="3708739" y="-12933"/>
                  <a:pt x="3817981" y="0"/>
                </a:cubicBezTo>
                <a:cubicBezTo>
                  <a:pt x="3927223" y="12933"/>
                  <a:pt x="4386199" y="-28578"/>
                  <a:pt x="4588574" y="0"/>
                </a:cubicBezTo>
                <a:cubicBezTo>
                  <a:pt x="4790949" y="28578"/>
                  <a:pt x="4882657" y="-4476"/>
                  <a:pt x="5004557" y="0"/>
                </a:cubicBezTo>
                <a:cubicBezTo>
                  <a:pt x="5126457" y="4476"/>
                  <a:pt x="5475014" y="36724"/>
                  <a:pt x="5863801" y="0"/>
                </a:cubicBezTo>
                <a:cubicBezTo>
                  <a:pt x="6252588" y="-36724"/>
                  <a:pt x="6388802" y="20551"/>
                  <a:pt x="6723046" y="0"/>
                </a:cubicBezTo>
                <a:cubicBezTo>
                  <a:pt x="7057291" y="-20551"/>
                  <a:pt x="7259177" y="-27352"/>
                  <a:pt x="7404986" y="0"/>
                </a:cubicBezTo>
                <a:cubicBezTo>
                  <a:pt x="7550795" y="27352"/>
                  <a:pt x="7944236" y="33392"/>
                  <a:pt x="8086926" y="0"/>
                </a:cubicBezTo>
                <a:cubicBezTo>
                  <a:pt x="8229616" y="-33392"/>
                  <a:pt x="9028269" y="-20406"/>
                  <a:pt x="9300779" y="0"/>
                </a:cubicBezTo>
                <a:cubicBezTo>
                  <a:pt x="9527577" y="3216"/>
                  <a:pt x="9734604" y="177322"/>
                  <a:pt x="9736338" y="435559"/>
                </a:cubicBezTo>
                <a:cubicBezTo>
                  <a:pt x="9710732" y="674948"/>
                  <a:pt x="9731473" y="794577"/>
                  <a:pt x="9736338" y="1111954"/>
                </a:cubicBezTo>
                <a:cubicBezTo>
                  <a:pt x="9741203" y="1429331"/>
                  <a:pt x="9712469" y="1561922"/>
                  <a:pt x="9736338" y="1822169"/>
                </a:cubicBezTo>
                <a:cubicBezTo>
                  <a:pt x="9760207" y="2082416"/>
                  <a:pt x="9744955" y="2207268"/>
                  <a:pt x="9736338" y="2430924"/>
                </a:cubicBezTo>
                <a:cubicBezTo>
                  <a:pt x="9727721" y="2654580"/>
                  <a:pt x="9771171" y="2965975"/>
                  <a:pt x="9736338" y="3174959"/>
                </a:cubicBezTo>
                <a:cubicBezTo>
                  <a:pt x="9701505" y="3383944"/>
                  <a:pt x="9728625" y="3529873"/>
                  <a:pt x="9736338" y="3817534"/>
                </a:cubicBezTo>
                <a:cubicBezTo>
                  <a:pt x="9761211" y="4079585"/>
                  <a:pt x="9528595" y="4213998"/>
                  <a:pt x="9300779" y="4253093"/>
                </a:cubicBezTo>
                <a:cubicBezTo>
                  <a:pt x="9077691" y="4215468"/>
                  <a:pt x="8764180" y="4277969"/>
                  <a:pt x="8530187" y="4253093"/>
                </a:cubicBezTo>
                <a:cubicBezTo>
                  <a:pt x="8296194" y="4228217"/>
                  <a:pt x="8225442" y="4271143"/>
                  <a:pt x="8114203" y="4253093"/>
                </a:cubicBezTo>
                <a:cubicBezTo>
                  <a:pt x="8002964" y="4235043"/>
                  <a:pt x="7552984" y="4282162"/>
                  <a:pt x="7254959" y="4253093"/>
                </a:cubicBezTo>
                <a:cubicBezTo>
                  <a:pt x="6956934" y="4224024"/>
                  <a:pt x="7030039" y="4269839"/>
                  <a:pt x="6838976" y="4253093"/>
                </a:cubicBezTo>
                <a:cubicBezTo>
                  <a:pt x="6647913" y="4236347"/>
                  <a:pt x="6319100" y="4261168"/>
                  <a:pt x="6068383" y="4253093"/>
                </a:cubicBezTo>
                <a:cubicBezTo>
                  <a:pt x="5817666" y="4245018"/>
                  <a:pt x="5462903" y="4255270"/>
                  <a:pt x="5209139" y="4253093"/>
                </a:cubicBezTo>
                <a:cubicBezTo>
                  <a:pt x="4955375" y="4250916"/>
                  <a:pt x="4745891" y="4248920"/>
                  <a:pt x="4438547" y="4253093"/>
                </a:cubicBezTo>
                <a:cubicBezTo>
                  <a:pt x="4131203" y="4257266"/>
                  <a:pt x="4156792" y="4273316"/>
                  <a:pt x="3933911" y="4253093"/>
                </a:cubicBezTo>
                <a:cubicBezTo>
                  <a:pt x="3711030" y="4232870"/>
                  <a:pt x="3406150" y="4219651"/>
                  <a:pt x="3074667" y="4253093"/>
                </a:cubicBezTo>
                <a:cubicBezTo>
                  <a:pt x="2743184" y="4286535"/>
                  <a:pt x="2649504" y="4241630"/>
                  <a:pt x="2481379" y="4253093"/>
                </a:cubicBezTo>
                <a:cubicBezTo>
                  <a:pt x="2313254" y="4264556"/>
                  <a:pt x="2149709" y="4251348"/>
                  <a:pt x="2065396" y="4253093"/>
                </a:cubicBezTo>
                <a:cubicBezTo>
                  <a:pt x="1981083" y="4254838"/>
                  <a:pt x="1795898" y="4253204"/>
                  <a:pt x="1649412" y="4253093"/>
                </a:cubicBezTo>
                <a:cubicBezTo>
                  <a:pt x="1502926" y="4252982"/>
                  <a:pt x="791836" y="4223069"/>
                  <a:pt x="435559" y="4253093"/>
                </a:cubicBezTo>
                <a:cubicBezTo>
                  <a:pt x="170253" y="4235237"/>
                  <a:pt x="-46792" y="4029954"/>
                  <a:pt x="0" y="3817534"/>
                </a:cubicBezTo>
                <a:cubicBezTo>
                  <a:pt x="-19187" y="3535740"/>
                  <a:pt x="27531" y="3393226"/>
                  <a:pt x="0" y="3242598"/>
                </a:cubicBezTo>
                <a:cubicBezTo>
                  <a:pt x="-27531" y="3091970"/>
                  <a:pt x="-13949" y="2753484"/>
                  <a:pt x="0" y="2566203"/>
                </a:cubicBezTo>
                <a:cubicBezTo>
                  <a:pt x="13949" y="2378923"/>
                  <a:pt x="-15904" y="2157410"/>
                  <a:pt x="0" y="1822169"/>
                </a:cubicBezTo>
                <a:cubicBezTo>
                  <a:pt x="15904" y="1486928"/>
                  <a:pt x="-9770" y="1400674"/>
                  <a:pt x="0" y="1247233"/>
                </a:cubicBezTo>
                <a:cubicBezTo>
                  <a:pt x="9770" y="1093792"/>
                  <a:pt x="-22909" y="608615"/>
                  <a:pt x="0" y="435559"/>
                </a:cubicBezTo>
                <a:close/>
              </a:path>
              <a:path w="9736338" h="4253093" stroke="0" extrusionOk="0">
                <a:moveTo>
                  <a:pt x="0" y="435559"/>
                </a:moveTo>
                <a:cubicBezTo>
                  <a:pt x="-15336" y="220713"/>
                  <a:pt x="163090" y="-32723"/>
                  <a:pt x="435559" y="0"/>
                </a:cubicBezTo>
                <a:cubicBezTo>
                  <a:pt x="586117" y="-7293"/>
                  <a:pt x="767155" y="12414"/>
                  <a:pt x="940195" y="0"/>
                </a:cubicBezTo>
                <a:cubicBezTo>
                  <a:pt x="1113235" y="-12414"/>
                  <a:pt x="1263320" y="20690"/>
                  <a:pt x="1444830" y="0"/>
                </a:cubicBezTo>
                <a:cubicBezTo>
                  <a:pt x="1626341" y="-20690"/>
                  <a:pt x="1891114" y="-24570"/>
                  <a:pt x="2126770" y="0"/>
                </a:cubicBezTo>
                <a:cubicBezTo>
                  <a:pt x="2362426" y="24570"/>
                  <a:pt x="2446135" y="18286"/>
                  <a:pt x="2631406" y="0"/>
                </a:cubicBezTo>
                <a:cubicBezTo>
                  <a:pt x="2816677" y="-18286"/>
                  <a:pt x="3318340" y="23711"/>
                  <a:pt x="3490650" y="0"/>
                </a:cubicBezTo>
                <a:cubicBezTo>
                  <a:pt x="3662960" y="-23711"/>
                  <a:pt x="3952818" y="-14858"/>
                  <a:pt x="4172590" y="0"/>
                </a:cubicBezTo>
                <a:cubicBezTo>
                  <a:pt x="4392362" y="14858"/>
                  <a:pt x="4612727" y="-11672"/>
                  <a:pt x="4765878" y="0"/>
                </a:cubicBezTo>
                <a:cubicBezTo>
                  <a:pt x="4919029" y="11672"/>
                  <a:pt x="5378723" y="-25302"/>
                  <a:pt x="5536470" y="0"/>
                </a:cubicBezTo>
                <a:cubicBezTo>
                  <a:pt x="5694217" y="25302"/>
                  <a:pt x="5862023" y="-11685"/>
                  <a:pt x="6041106" y="0"/>
                </a:cubicBezTo>
                <a:cubicBezTo>
                  <a:pt x="6220189" y="11685"/>
                  <a:pt x="6312115" y="10263"/>
                  <a:pt x="6457089" y="0"/>
                </a:cubicBezTo>
                <a:cubicBezTo>
                  <a:pt x="6602063" y="-10263"/>
                  <a:pt x="6978660" y="20038"/>
                  <a:pt x="7227681" y="0"/>
                </a:cubicBezTo>
                <a:cubicBezTo>
                  <a:pt x="7476702" y="-20038"/>
                  <a:pt x="7438291" y="-1149"/>
                  <a:pt x="7643665" y="0"/>
                </a:cubicBezTo>
                <a:cubicBezTo>
                  <a:pt x="7849039" y="1149"/>
                  <a:pt x="8130043" y="-14253"/>
                  <a:pt x="8414257" y="0"/>
                </a:cubicBezTo>
                <a:cubicBezTo>
                  <a:pt x="8698471" y="14253"/>
                  <a:pt x="9036162" y="-23418"/>
                  <a:pt x="9300779" y="0"/>
                </a:cubicBezTo>
                <a:cubicBezTo>
                  <a:pt x="9489447" y="9174"/>
                  <a:pt x="9706772" y="240117"/>
                  <a:pt x="9736338" y="435559"/>
                </a:cubicBezTo>
                <a:cubicBezTo>
                  <a:pt x="9767907" y="619105"/>
                  <a:pt x="9768390" y="976352"/>
                  <a:pt x="9736338" y="1145774"/>
                </a:cubicBezTo>
                <a:cubicBezTo>
                  <a:pt x="9704286" y="1315197"/>
                  <a:pt x="9716210" y="1709449"/>
                  <a:pt x="9736338" y="1889808"/>
                </a:cubicBezTo>
                <a:cubicBezTo>
                  <a:pt x="9756466" y="2070167"/>
                  <a:pt x="9745443" y="2324266"/>
                  <a:pt x="9736338" y="2532384"/>
                </a:cubicBezTo>
                <a:cubicBezTo>
                  <a:pt x="9727233" y="2740502"/>
                  <a:pt x="9726610" y="3480961"/>
                  <a:pt x="9736338" y="3817534"/>
                </a:cubicBezTo>
                <a:cubicBezTo>
                  <a:pt x="9769762" y="4076391"/>
                  <a:pt x="9521986" y="4301996"/>
                  <a:pt x="9300779" y="4253093"/>
                </a:cubicBezTo>
                <a:cubicBezTo>
                  <a:pt x="9085500" y="4228275"/>
                  <a:pt x="8913720" y="4280795"/>
                  <a:pt x="8707491" y="4253093"/>
                </a:cubicBezTo>
                <a:cubicBezTo>
                  <a:pt x="8501262" y="4225391"/>
                  <a:pt x="8495016" y="4265340"/>
                  <a:pt x="8291508" y="4253093"/>
                </a:cubicBezTo>
                <a:cubicBezTo>
                  <a:pt x="8088000" y="4240846"/>
                  <a:pt x="7896831" y="4228803"/>
                  <a:pt x="7786872" y="4253093"/>
                </a:cubicBezTo>
                <a:cubicBezTo>
                  <a:pt x="7676913" y="4277383"/>
                  <a:pt x="7299612" y="4265356"/>
                  <a:pt x="7104932" y="4253093"/>
                </a:cubicBezTo>
                <a:cubicBezTo>
                  <a:pt x="6910252" y="4240830"/>
                  <a:pt x="6546649" y="4264323"/>
                  <a:pt x="6334340" y="4253093"/>
                </a:cubicBezTo>
                <a:cubicBezTo>
                  <a:pt x="6122031" y="4241863"/>
                  <a:pt x="6063378" y="4271310"/>
                  <a:pt x="5918357" y="4253093"/>
                </a:cubicBezTo>
                <a:cubicBezTo>
                  <a:pt x="5773336" y="4234876"/>
                  <a:pt x="5655384" y="4240620"/>
                  <a:pt x="5502373" y="4253093"/>
                </a:cubicBezTo>
                <a:cubicBezTo>
                  <a:pt x="5349362" y="4265566"/>
                  <a:pt x="4975269" y="4273561"/>
                  <a:pt x="4731781" y="4253093"/>
                </a:cubicBezTo>
                <a:cubicBezTo>
                  <a:pt x="4488293" y="4232625"/>
                  <a:pt x="4152494" y="4228514"/>
                  <a:pt x="3872537" y="4253093"/>
                </a:cubicBezTo>
                <a:cubicBezTo>
                  <a:pt x="3592580" y="4277672"/>
                  <a:pt x="3642727" y="4247793"/>
                  <a:pt x="3456553" y="4253093"/>
                </a:cubicBezTo>
                <a:cubicBezTo>
                  <a:pt x="3270379" y="4258393"/>
                  <a:pt x="2843634" y="4245678"/>
                  <a:pt x="2597309" y="4253093"/>
                </a:cubicBezTo>
                <a:cubicBezTo>
                  <a:pt x="2350984" y="4260508"/>
                  <a:pt x="2272581" y="4233070"/>
                  <a:pt x="2181325" y="4253093"/>
                </a:cubicBezTo>
                <a:cubicBezTo>
                  <a:pt x="2090069" y="4273116"/>
                  <a:pt x="1921659" y="4228410"/>
                  <a:pt x="1676690" y="4253093"/>
                </a:cubicBezTo>
                <a:cubicBezTo>
                  <a:pt x="1431722" y="4277776"/>
                  <a:pt x="1049779" y="4257052"/>
                  <a:pt x="435559" y="4253093"/>
                </a:cubicBezTo>
                <a:cubicBezTo>
                  <a:pt x="181056" y="4206527"/>
                  <a:pt x="16367" y="4053384"/>
                  <a:pt x="0" y="3817534"/>
                </a:cubicBezTo>
                <a:cubicBezTo>
                  <a:pt x="-17072" y="3610786"/>
                  <a:pt x="-12513" y="3471002"/>
                  <a:pt x="0" y="3242598"/>
                </a:cubicBezTo>
                <a:cubicBezTo>
                  <a:pt x="12513" y="3014194"/>
                  <a:pt x="-13116" y="2803926"/>
                  <a:pt x="0" y="2667662"/>
                </a:cubicBezTo>
                <a:cubicBezTo>
                  <a:pt x="13116" y="2531398"/>
                  <a:pt x="-17874" y="2330024"/>
                  <a:pt x="0" y="2092727"/>
                </a:cubicBezTo>
                <a:cubicBezTo>
                  <a:pt x="17874" y="1855430"/>
                  <a:pt x="8327" y="1679129"/>
                  <a:pt x="0" y="1416332"/>
                </a:cubicBezTo>
                <a:cubicBezTo>
                  <a:pt x="-8327" y="1153535"/>
                  <a:pt x="16282" y="881023"/>
                  <a:pt x="0" y="435559"/>
                </a:cubicBezTo>
                <a:close/>
              </a:path>
            </a:pathLst>
          </a:custGeom>
          <a:solidFill>
            <a:schemeClr val="accent4">
              <a:lumMod val="20000"/>
              <a:lumOff val="80000"/>
            </a:schemeClr>
          </a:solidFill>
          <a:ln w="57150">
            <a:solidFill>
              <a:srgbClr val="CC99FF"/>
            </a:solidFill>
            <a:prstDash val="dash"/>
            <a:extLst>
              <a:ext uri="{C807C97D-BFC1-408E-A445-0C87EB9F89A2}">
                <ask:lineSketchStyleProps xmlns:ask="http://schemas.microsoft.com/office/drawing/2018/sketchyshapes" sd="1939341733">
                  <a:prstGeom prst="roundRect">
                    <a:avLst>
                      <a:gd name="adj" fmla="val 10241"/>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Tâm của hình tròn là một điểm có thể xác định được bằng cách dùng một cái cọc (như trong hình vẽ ban nam đang đứng), bán kính hình tròn có thể dùng một sợi dây một buộc vào cái cọc làm tâm, một đầu kia buộc vào 1 thanh gỗ hoặc một que củi.</a:t>
            </a:r>
            <a:endParaRPr lang="en-US" sz="3200" b="1" dirty="0">
              <a:solidFill>
                <a:prstClr val="black"/>
              </a:solidFill>
              <a:latin typeface="Calibri" panose="020F0502020204030204"/>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Một bạn giữ cọc ở tâm cố </a:t>
            </a:r>
            <a:r>
              <a:rPr lang="en-US" sz="3200" b="1" dirty="0">
                <a:solidFill>
                  <a:prstClr val="black"/>
                </a:solidFill>
                <a:latin typeface="Calibri" panose="020F0502020204030204"/>
              </a:rPr>
              <a:t>đ</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ịnh, một ban cầm que củi/gỗ kéo dài căng và di chuyển 1 vòng quanh cọc. Đầu que củi/thanh gỗ vạch lên đất một đường </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icture containing text&#10;&#10;Description automatically generated">
            <a:extLst>
              <a:ext uri="{FF2B5EF4-FFF2-40B4-BE49-F238E27FC236}">
                <a16:creationId xmlns:a16="http://schemas.microsoft.com/office/drawing/2014/main" id="{3DB68BBB-BDE7-BFA2-7DA5-E9E00B445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1425"/>
            <a:ext cx="2451276" cy="2899929"/>
          </a:xfrm>
          <a:prstGeom prst="rect">
            <a:avLst/>
          </a:prstGeom>
        </p:spPr>
      </p:pic>
    </p:spTree>
    <p:extLst>
      <p:ext uri="{BB962C8B-B14F-4D97-AF65-F5344CB8AC3E}">
        <p14:creationId xmlns:p14="http://schemas.microsoft.com/office/powerpoint/2010/main" val="39269486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8">
                                            <p:bg/>
                                          </p:spTgt>
                                        </p:tgtEl>
                                        <p:attrNameLst>
                                          <p:attrName>style.visibility</p:attrName>
                                        </p:attrNameLst>
                                      </p:cBhvr>
                                      <p:to>
                                        <p:strVal val="visible"/>
                                      </p:to>
                                    </p:set>
                                    <p:animEffect transition="in" filter="barn(inVertical)">
                                      <p:cBhvr>
                                        <p:cTn id="15" dur="500"/>
                                        <p:tgtEl>
                                          <p:spTgt spid="28">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barn(inVertical)">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barn(inVertical)">
                                      <p:cBhvr>
                                        <p:cTn id="25"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Tuần 25-Toán-Em vui học Toán (Tiết 2)[20240304142826737].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435</Words>
  <Application>Microsoft Office PowerPoint</Application>
  <PresentationFormat>Widescreen</PresentationFormat>
  <Paragraphs>50</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LNTH-LuoLuoNotangYuanTi 1</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Thu Trang Chử</cp:lastModifiedBy>
  <cp:revision>15</cp:revision>
  <dcterms:created xsi:type="dcterms:W3CDTF">2023-02-28T06:51:33Z</dcterms:created>
  <dcterms:modified xsi:type="dcterms:W3CDTF">2024-03-04T07:28:27Z</dcterms:modified>
</cp:coreProperties>
</file>