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33" r:id="rId2"/>
    <p:sldId id="286" r:id="rId3"/>
    <p:sldId id="262" r:id="rId4"/>
    <p:sldId id="287" r:id="rId5"/>
    <p:sldId id="288" r:id="rId6"/>
    <p:sldId id="295" r:id="rId7"/>
    <p:sldId id="297" r:id="rId8"/>
    <p:sldId id="296" r:id="rId9"/>
    <p:sldId id="264" r:id="rId10"/>
    <p:sldId id="294" r:id="rId11"/>
    <p:sldId id="292" r:id="rId12"/>
    <p:sldId id="271" r:id="rId13"/>
    <p:sldId id="267"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24669-EA28-4D59-9D42-BE6679ABE24D}" type="datetimeFigureOut">
              <a:rPr lang="en-US" smtClean="0"/>
              <a:t>05-Mar-24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ABCFE-9DCF-4E9C-9527-6036F33F81B4}" type="slidenum">
              <a:rPr lang="en-US" smtClean="0"/>
              <a:t>‹#›</a:t>
            </a:fld>
            <a:endParaRPr lang="en-US"/>
          </a:p>
        </p:txBody>
      </p:sp>
    </p:spTree>
    <p:extLst>
      <p:ext uri="{BB962C8B-B14F-4D97-AF65-F5344CB8AC3E}">
        <p14:creationId xmlns:p14="http://schemas.microsoft.com/office/powerpoint/2010/main" val="137096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548CEC8-9F94-487D-BCF0-7F36EFD172A6}" type="slidenum">
              <a:rPr lang="en-US" smtClean="0"/>
              <a:t>1</a:t>
            </a:fld>
            <a:endParaRPr lang="en-US"/>
          </a:p>
        </p:txBody>
      </p:sp>
    </p:spTree>
    <p:extLst>
      <p:ext uri="{BB962C8B-B14F-4D97-AF65-F5344CB8AC3E}">
        <p14:creationId xmlns:p14="http://schemas.microsoft.com/office/powerpoint/2010/main" val="356097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7907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97744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39650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345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239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230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2839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2823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86286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1980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8614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0132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482412"/>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77436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786918"/>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92890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3B9FC4D-CC4F-491F-8057-34A1214837EB}"/>
              </a:ext>
            </a:extLst>
          </p:cNvPr>
          <p:cNvGrpSpPr/>
          <p:nvPr/>
        </p:nvGrpSpPr>
        <p:grpSpPr>
          <a:xfrm>
            <a:off x="-43451" y="0"/>
            <a:ext cx="12278902" cy="6858001"/>
            <a:chOff x="500344" y="619695"/>
            <a:chExt cx="12278902" cy="6858001"/>
          </a:xfrm>
        </p:grpSpPr>
        <p:sp>
          <p:nvSpPr>
            <p:cNvPr id="13" name="矩形: 圆角 12">
              <a:extLst>
                <a:ext uri="{FF2B5EF4-FFF2-40B4-BE49-F238E27FC236}">
                  <a16:creationId xmlns:a16="http://schemas.microsoft.com/office/drawing/2014/main" id="{CD2D8970-F433-414D-8F2F-F9D17F6D24A7}"/>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建筑物, 窗户&#10;&#10;自动生成的说明">
              <a:extLst>
                <a:ext uri="{FF2B5EF4-FFF2-40B4-BE49-F238E27FC236}">
                  <a16:creationId xmlns:a16="http://schemas.microsoft.com/office/drawing/2014/main" id="{FFCFEF86-6DC7-4F0A-A06B-292165801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5" name="图片 4" descr="图片包含 屏幕截图&#10;&#10;自动生成的说明">
            <a:extLst>
              <a:ext uri="{FF2B5EF4-FFF2-40B4-BE49-F238E27FC236}">
                <a16:creationId xmlns:a16="http://schemas.microsoft.com/office/drawing/2014/main" id="{B1FC2EE2-DAF3-471C-9F1C-3A9E2253D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49" y="762000"/>
            <a:ext cx="9932103" cy="5254957"/>
          </a:xfrm>
          <a:prstGeom prst="rect">
            <a:avLst/>
          </a:prstGeom>
          <a:effectLst>
            <a:outerShdw blurRad="63500" dist="50800" dir="5400000" sx="101000" sy="101000" algn="t" rotWithShape="0">
              <a:prstClr val="black">
                <a:alpha val="13000"/>
              </a:prstClr>
            </a:outerShdw>
          </a:effectLst>
        </p:spPr>
      </p:pic>
      <p:pic>
        <p:nvPicPr>
          <p:cNvPr id="6" name="图片 5">
            <a:extLst>
              <a:ext uri="{FF2B5EF4-FFF2-40B4-BE49-F238E27FC236}">
                <a16:creationId xmlns:a16="http://schemas.microsoft.com/office/drawing/2014/main" id="{16EFF0B6-8CFA-4BFE-9D80-4E38E3F4C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006" y="219617"/>
            <a:ext cx="3491878" cy="732033"/>
          </a:xfrm>
          <a:prstGeom prst="rect">
            <a:avLst/>
          </a:prstGeom>
        </p:spPr>
      </p:pic>
      <p:sp>
        <p:nvSpPr>
          <p:cNvPr id="7" name="矩形: 圆角 6">
            <a:extLst>
              <a:ext uri="{FF2B5EF4-FFF2-40B4-BE49-F238E27FC236}">
                <a16:creationId xmlns:a16="http://schemas.microsoft.com/office/drawing/2014/main" id="{979286C8-4D4D-43A2-BD80-2F5E61E94188}"/>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A45FDE3B-9CE4-42CA-9CAE-58971F8C3609}"/>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玩具, 玩偶&#10;&#10;自动生成的说明">
            <a:extLst>
              <a:ext uri="{FF2B5EF4-FFF2-40B4-BE49-F238E27FC236}">
                <a16:creationId xmlns:a16="http://schemas.microsoft.com/office/drawing/2014/main" id="{31A8D379-E19A-4D25-9354-325C1E44A2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6594" y="4823849"/>
            <a:ext cx="1494799" cy="1621545"/>
          </a:xfrm>
          <a:prstGeom prst="rect">
            <a:avLst/>
          </a:prstGeom>
        </p:spPr>
      </p:pic>
    </p:spTree>
    <p:extLst>
      <p:ext uri="{BB962C8B-B14F-4D97-AF65-F5344CB8AC3E}">
        <p14:creationId xmlns:p14="http://schemas.microsoft.com/office/powerpoint/2010/main" val="333733217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DA0EB6-1794-155E-E26C-7528DB9AB7B4}"/>
              </a:ext>
            </a:extLst>
          </p:cNvPr>
          <p:cNvSpPr>
            <a:spLocks noGrp="1"/>
          </p:cNvSpPr>
          <p:nvPr>
            <p:ph type="dt" sz="half" idx="10"/>
          </p:nvPr>
        </p:nvSpPr>
        <p:spPr/>
        <p:txBody>
          <a:bodyPr/>
          <a:lstStyle/>
          <a:p>
            <a:fld id="{D119E34F-6D4D-44FA-9068-21642AD9CE05}" type="datetimeFigureOut">
              <a:rPr lang="en-US" smtClean="0"/>
              <a:t>05-Mar-24</a:t>
            </a:fld>
            <a:endParaRPr lang="en-US"/>
          </a:p>
        </p:txBody>
      </p:sp>
      <p:sp>
        <p:nvSpPr>
          <p:cNvPr id="3" name="Footer Placeholder 2">
            <a:extLst>
              <a:ext uri="{FF2B5EF4-FFF2-40B4-BE49-F238E27FC236}">
                <a16:creationId xmlns:a16="http://schemas.microsoft.com/office/drawing/2014/main" id="{32E1237E-F0B3-14AF-0BFF-CDD08393AA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DE2679-9300-F924-3782-F8600000BA79}"/>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973973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90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3.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2.pn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video" Target="../media/media1.mp4"/><Relationship Id="rId7" Type="http://schemas.openxmlformats.org/officeDocument/2006/relationships/image" Target="../media/image2.png"/><Relationship Id="rId2" Type="http://schemas.microsoft.com/office/2007/relationships/media" Target="../media/media1.mp4"/><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notesSlide" Target="../notesSlides/notesSlide4.xml"/><Relationship Id="rId4" Type="http://schemas.openxmlformats.org/officeDocument/2006/relationships/slideLayout" Target="../slideLayouts/slide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73" y="8817"/>
            <a:ext cx="12160656" cy="684036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03987" y="1279737"/>
            <a:ext cx="8184031" cy="455463"/>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1"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1"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6294" y="3935716"/>
            <a:ext cx="8539421" cy="281919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1"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1"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1"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6933" y="823370"/>
            <a:ext cx="1305240" cy="133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623178" y="4562948"/>
            <a:ext cx="6721012" cy="1015315"/>
          </a:xfrm>
          <a:prstGeom prst="rect">
            <a:avLst/>
          </a:prstGeom>
          <a:noFill/>
        </p:spPr>
        <p:txBody>
          <a:bodyPr wrap="none" lIns="91093" tIns="45548" rIns="91093" bIns="45548">
            <a:spAutoFit/>
          </a:bodyPr>
          <a:lstStyle/>
          <a:p>
            <a:pPr algn="ctr">
              <a:defRPr/>
            </a:pPr>
            <a:r>
              <a:rPr lang="en-US" sz="6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3072" y="1249272"/>
            <a:ext cx="4481328" cy="1077218"/>
          </a:xfrm>
          <a:prstGeom prst="rect">
            <a:avLst/>
          </a:prstGeom>
          <a:noFill/>
        </p:spPr>
        <p:txBody>
          <a:bodyPr wrap="square" rtlCol="0">
            <a:spAutoFit/>
          </a:bodyPr>
          <a:lstStyle/>
          <a:p>
            <a:pPr lvl="0" algn="ctr" defTabSz="457200">
              <a:defRPr/>
            </a:pPr>
            <a:r>
              <a:rPr lang="en-US" sz="3200" b="1" dirty="0" err="1">
                <a:solidFill>
                  <a:srgbClr val="92D050"/>
                </a:solidFill>
                <a:latin typeface="Nunito black" pitchFamily="2" charset="0"/>
                <a:cs typeface="Baloo" panose="03080902040302020200" pitchFamily="66" charset="0"/>
              </a:rPr>
              <a:t>Cá</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nhân</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kể</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lại</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từng</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đoạn</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của</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câu</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chuyện</a:t>
            </a:r>
            <a:r>
              <a:rPr lang="en-US" sz="3200" b="1" dirty="0">
                <a:solidFill>
                  <a:srgbClr val="92D050"/>
                </a:solidFill>
                <a:latin typeface="Nunito black" pitchFamily="2" charset="0"/>
                <a:cs typeface="Baloo" panose="03080902040302020200" pitchFamily="66" charset="0"/>
              </a:rPr>
              <a:t>.</a:t>
            </a:r>
            <a:endPar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endParaRPr>
          </a:p>
        </p:txBody>
      </p:sp>
      <p:sp>
        <p:nvSpPr>
          <p:cNvPr id="7" name="Rectangle 6"/>
          <p:cNvSpPr/>
          <p:nvPr/>
        </p:nvSpPr>
        <p:spPr>
          <a:xfrm>
            <a:off x="6096000" y="2478356"/>
            <a:ext cx="5070977" cy="523220"/>
          </a:xfrm>
          <a:prstGeom prst="rect">
            <a:avLst/>
          </a:prstGeom>
        </p:spPr>
        <p:txBody>
          <a:bodyPr wrap="square">
            <a:spAutoFit/>
          </a:bodyPr>
          <a:lstStyle/>
          <a:p>
            <a:pPr lvl="0" algn="ctr">
              <a:defRPr/>
            </a:pPr>
            <a:r>
              <a:rPr lang="vi-VN" sz="2800" dirty="0">
                <a:solidFill>
                  <a:srgbClr val="70AD47">
                    <a:lumMod val="50000"/>
                  </a:srgbClr>
                </a:solidFill>
                <a:latin typeface="Nunito black" pitchFamily="2" charset="0"/>
                <a:ea typeface="字魂59号-创粗黑"/>
                <a:cs typeface="Baloo" panose="03080902040302020200" pitchFamily="66" charset="0"/>
              </a:rPr>
              <a:t>Ngày như thế nào là đẹp?</a:t>
            </a:r>
          </a:p>
        </p:txBody>
      </p:sp>
      <p:pic>
        <p:nvPicPr>
          <p:cNvPr id="8" name="Picture 7">
            <a:extLst>
              <a:ext uri="{FF2B5EF4-FFF2-40B4-BE49-F238E27FC236}">
                <a16:creationId xmlns:a16="http://schemas.microsoft.com/office/drawing/2014/main" id="{61752222-732C-4C59-82D5-52DD60B69323}"/>
              </a:ext>
            </a:extLst>
          </p:cNvPr>
          <p:cNvPicPr>
            <a:picLocks noChangeAspect="1"/>
          </p:cNvPicPr>
          <p:nvPr/>
        </p:nvPicPr>
        <p:blipFill>
          <a:blip r:embed="rId3"/>
          <a:stretch>
            <a:fillRect/>
          </a:stretch>
        </p:blipFill>
        <p:spPr>
          <a:xfrm>
            <a:off x="1330056" y="1322762"/>
            <a:ext cx="4878400" cy="3904557"/>
          </a:xfrm>
          <a:prstGeom prst="rect">
            <a:avLst/>
          </a:prstGeom>
        </p:spPr>
      </p:pic>
    </p:spTree>
    <p:extLst>
      <p:ext uri="{BB962C8B-B14F-4D97-AF65-F5344CB8AC3E}">
        <p14:creationId xmlns:p14="http://schemas.microsoft.com/office/powerpoint/2010/main" val="150967543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3482"/>
            <a:ext cx="12382096" cy="7204964"/>
          </a:xfrm>
          <a:prstGeom prst="rect">
            <a:avLst/>
          </a:prstGeom>
          <a:effectLst>
            <a:outerShdw blurRad="63500" dist="50800" dir="5400000" sx="101000" sy="101000" algn="t" rotWithShape="0">
              <a:prstClr val="black">
                <a:alpha val="13000"/>
              </a:prstClr>
            </a:outerShdw>
          </a:effectLst>
        </p:spPr>
      </p:pic>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900" y="761149"/>
            <a:ext cx="5860900" cy="646331"/>
          </a:xfrm>
          <a:prstGeom prst="rect">
            <a:avLst/>
          </a:prstGeom>
        </p:spPr>
        <p:txBody>
          <a:bodyPr wrap="none">
            <a:spAutoFit/>
          </a:bodyPr>
          <a:lstStyle/>
          <a:p>
            <a:pPr lvl="0" algn="ctr">
              <a:defRPr/>
            </a:pPr>
            <a:r>
              <a:rPr lang="vi-VN" sz="3600" dirty="0">
                <a:solidFill>
                  <a:srgbClr val="70AD47">
                    <a:lumMod val="50000"/>
                  </a:srgbClr>
                </a:solidFill>
                <a:latin typeface="Nunito black" pitchFamily="2" charset="0"/>
                <a:ea typeface="字魂59号-创粗黑"/>
                <a:cs typeface="Baloo" panose="03080902040302020200" pitchFamily="66" charset="0"/>
              </a:rPr>
              <a:t>Ngày như thế nào là đẹp?</a:t>
            </a:r>
          </a:p>
        </p:txBody>
      </p:sp>
      <p:pic>
        <p:nvPicPr>
          <p:cNvPr id="13" name="图片 59">
            <a:extLst>
              <a:ext uri="{FF2B5EF4-FFF2-40B4-BE49-F238E27FC236}">
                <a16:creationId xmlns:a16="http://schemas.microsoft.com/office/drawing/2014/main" id="{68C6DC61-9FBF-4A3A-8828-F8C5DC0834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47" b="97403" l="9494" r="89241">
                        <a14:foregroundMark x1="20886" y1="8442" x2="20886" y2="13636"/>
                        <a14:foregroundMark x1="24684" y1="5195" x2="32278" y2="3247"/>
                        <a14:foregroundMark x1="36076" y1="90260" x2="32278" y2="94156"/>
                        <a14:foregroundMark x1="27848" y1="96104" x2="32911" y2="97403"/>
                        <a14:foregroundMark x1="67089" y1="77273" x2="66456" y2="88961"/>
                      </a14:backgroundRemoval>
                    </a14:imgEffect>
                  </a14:imgLayer>
                </a14:imgProps>
              </a:ext>
            </a:extLst>
          </a:blip>
          <a:stretch>
            <a:fillRect/>
          </a:stretch>
        </p:blipFill>
        <p:spPr>
          <a:xfrm>
            <a:off x="9313929" y="3573069"/>
            <a:ext cx="2915598" cy="2841787"/>
          </a:xfrm>
          <a:prstGeom prst="rect">
            <a:avLst/>
          </a:prstGeom>
        </p:spPr>
      </p:pic>
      <p:pic>
        <p:nvPicPr>
          <p:cNvPr id="14" name="Picture 13"/>
          <p:cNvPicPr>
            <a:picLocks noChangeAspect="1"/>
          </p:cNvPicPr>
          <p:nvPr/>
        </p:nvPicPr>
        <p:blipFill>
          <a:blip r:embed="rId7"/>
          <a:stretch>
            <a:fillRect/>
          </a:stretch>
        </p:blipFill>
        <p:spPr>
          <a:xfrm>
            <a:off x="8004852" y="1423941"/>
            <a:ext cx="4255377" cy="1932599"/>
          </a:xfrm>
          <a:prstGeom prst="rect">
            <a:avLst/>
          </a:prstGeom>
        </p:spPr>
      </p:pic>
      <p:sp>
        <p:nvSpPr>
          <p:cNvPr id="16" name="Rounded Rectangle 15"/>
          <p:cNvSpPr/>
          <p:nvPr/>
        </p:nvSpPr>
        <p:spPr>
          <a:xfrm>
            <a:off x="594156" y="2079776"/>
            <a:ext cx="2635496" cy="510778"/>
          </a:xfrm>
          <a:prstGeom prst="roundRect">
            <a:avLst/>
          </a:prstGeom>
          <a:solidFill>
            <a:srgbClr val="70AD47">
              <a:lumMod val="20000"/>
              <a:lumOff val="80000"/>
            </a:srgbClr>
          </a:solidFill>
          <a:ln w="28575">
            <a:solidFill>
              <a:srgbClr val="729E5D"/>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Đúng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nội</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dung </a:t>
            </a:r>
          </a:p>
        </p:txBody>
      </p:sp>
      <p:sp>
        <p:nvSpPr>
          <p:cNvPr id="18" name="Rounded Rectangle 17"/>
          <p:cNvSpPr/>
          <p:nvPr/>
        </p:nvSpPr>
        <p:spPr>
          <a:xfrm>
            <a:off x="548002" y="3257316"/>
            <a:ext cx="2855598" cy="1328023"/>
          </a:xfrm>
          <a:prstGeom prst="roundRect">
            <a:avLst/>
          </a:prstGeom>
          <a:solidFill>
            <a:srgbClr val="FFC000">
              <a:lumMod val="20000"/>
              <a:lumOff val="80000"/>
            </a:srgbClr>
          </a:solidFill>
          <a:ln w="28575">
            <a:solidFill>
              <a:srgbClr val="FFC000"/>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2.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Sử</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dụng</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ánh</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mắt</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cử</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chỉ</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giọng</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điệu</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59F5C0EF-576D-479A-BA79-2628DA9E2C87}"/>
              </a:ext>
            </a:extLst>
          </p:cNvPr>
          <p:cNvPicPr>
            <a:picLocks noChangeAspect="1"/>
          </p:cNvPicPr>
          <p:nvPr/>
        </p:nvPicPr>
        <p:blipFill>
          <a:blip r:embed="rId8"/>
          <a:stretch>
            <a:fillRect/>
          </a:stretch>
        </p:blipFill>
        <p:spPr>
          <a:xfrm>
            <a:off x="3265846" y="1529502"/>
            <a:ext cx="4878400" cy="3904557"/>
          </a:xfrm>
          <a:prstGeom prst="rect">
            <a:avLst/>
          </a:prstGeom>
        </p:spPr>
      </p:pic>
    </p:spTree>
    <p:extLst>
      <p:ext uri="{BB962C8B-B14F-4D97-AF65-F5344CB8AC3E}">
        <p14:creationId xmlns:p14="http://schemas.microsoft.com/office/powerpoint/2010/main" val="280811881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921486" y="3476568"/>
            <a:ext cx="2879451" cy="1750751"/>
            <a:chOff x="9062863" y="3139288"/>
            <a:chExt cx="2879451" cy="1448890"/>
          </a:xfrm>
          <a:solidFill>
            <a:schemeClr val="accent3">
              <a:lumMod val="40000"/>
              <a:lumOff val="60000"/>
            </a:schemeClr>
          </a:solidFill>
        </p:grpSpPr>
        <p:sp>
          <p:nvSpPr>
            <p:cNvPr id="14" name="Cloud Callout 13"/>
            <p:cNvSpPr/>
            <p:nvPr/>
          </p:nvSpPr>
          <p:spPr>
            <a:xfrm>
              <a:off x="9062863" y="3139288"/>
              <a:ext cx="2643809" cy="1448890"/>
            </a:xfrm>
            <a:prstGeom prst="cloudCallout">
              <a:avLst>
                <a:gd name="adj1" fmla="val 38716"/>
                <a:gd name="adj2" fmla="val 64396"/>
              </a:avLst>
            </a:prstGeom>
            <a:grp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Nunito black" pitchFamily="2" charset="0"/>
              </a:endParaRPr>
            </a:p>
          </p:txBody>
        </p:sp>
        <p:sp>
          <p:nvSpPr>
            <p:cNvPr id="15" name="Rectangle 14"/>
            <p:cNvSpPr/>
            <p:nvPr/>
          </p:nvSpPr>
          <p:spPr>
            <a:xfrm>
              <a:off x="9454132" y="3325123"/>
              <a:ext cx="2488182" cy="891486"/>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Lắng</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nghe</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và</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nhận</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xét</a:t>
              </a:r>
              <a:endPar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endParaRPr>
            </a:p>
          </p:txBody>
        </p:sp>
      </p:grpSp>
      <p:sp>
        <p:nvSpPr>
          <p:cNvPr id="3" name="TextBox 2"/>
          <p:cNvSpPr txBox="1"/>
          <p:nvPr/>
        </p:nvSpPr>
        <p:spPr>
          <a:xfrm>
            <a:off x="6469751" y="1338293"/>
            <a:ext cx="461291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Nhóm</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kể</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trước</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lớp</a:t>
            </a:r>
            <a:endPar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endParaRPr>
          </a:p>
        </p:txBody>
      </p:sp>
      <p:sp>
        <p:nvSpPr>
          <p:cNvPr id="18" name="Rectangle 17"/>
          <p:cNvSpPr/>
          <p:nvPr/>
        </p:nvSpPr>
        <p:spPr>
          <a:xfrm>
            <a:off x="6062206" y="2181103"/>
            <a:ext cx="4821643" cy="1200329"/>
          </a:xfrm>
          <a:prstGeom prst="rect">
            <a:avLst/>
          </a:prstGeom>
        </p:spPr>
        <p:txBody>
          <a:bodyPr wrap="square">
            <a:spAutoFit/>
          </a:bodyPr>
          <a:lstStyle/>
          <a:p>
            <a:pPr lvl="0" algn="ctr">
              <a:defRPr/>
            </a:pPr>
            <a:r>
              <a:rPr lang="vi-VN" sz="3600">
                <a:solidFill>
                  <a:srgbClr val="70AD47">
                    <a:lumMod val="50000"/>
                  </a:srgbClr>
                </a:solidFill>
                <a:latin typeface="Nunito black" pitchFamily="2" charset="0"/>
                <a:ea typeface="字魂59号-创粗黑"/>
                <a:cs typeface="Baloo" panose="03080902040302020200" pitchFamily="66" charset="0"/>
              </a:rPr>
              <a:t>Ngày như thế nào là đẹp?</a:t>
            </a:r>
            <a:endParaRPr lang="vi-VN" sz="3600" dirty="0">
              <a:solidFill>
                <a:srgbClr val="70AD47">
                  <a:lumMod val="50000"/>
                </a:srgbClr>
              </a:solidFill>
              <a:latin typeface="Nunito black" pitchFamily="2" charset="0"/>
              <a:ea typeface="字魂59号-创粗黑"/>
              <a:cs typeface="Baloo" panose="03080902040302020200" pitchFamily="66" charset="0"/>
            </a:endParaRPr>
          </a:p>
        </p:txBody>
      </p:sp>
      <p:pic>
        <p:nvPicPr>
          <p:cNvPr id="9" name="Picture 8">
            <a:extLst>
              <a:ext uri="{FF2B5EF4-FFF2-40B4-BE49-F238E27FC236}">
                <a16:creationId xmlns:a16="http://schemas.microsoft.com/office/drawing/2014/main" id="{7F94CCDA-3EE1-4FE6-8B86-7DF59906EAE5}"/>
              </a:ext>
            </a:extLst>
          </p:cNvPr>
          <p:cNvPicPr>
            <a:picLocks noChangeAspect="1"/>
          </p:cNvPicPr>
          <p:nvPr/>
        </p:nvPicPr>
        <p:blipFill>
          <a:blip r:embed="rId4"/>
          <a:stretch>
            <a:fillRect/>
          </a:stretch>
        </p:blipFill>
        <p:spPr>
          <a:xfrm>
            <a:off x="1395717" y="1245022"/>
            <a:ext cx="4878400" cy="3904557"/>
          </a:xfrm>
          <a:prstGeom prst="rect">
            <a:avLst/>
          </a:prstGeom>
        </p:spPr>
      </p:pic>
    </p:spTree>
    <p:custDataLst>
      <p:tags r:id="rId1"/>
    </p:custDataLst>
    <p:extLst>
      <p:ext uri="{BB962C8B-B14F-4D97-AF65-F5344CB8AC3E}">
        <p14:creationId xmlns:p14="http://schemas.microsoft.com/office/powerpoint/2010/main" val="35648282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id="{3AC8E2B1-820B-4D7F-A9AE-AD09815435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14" name="图片 13" descr="图片包含 航空器, 运输, 气球, 人员&#10;&#10;自动生成的说明">
            <a:extLst>
              <a:ext uri="{FF2B5EF4-FFF2-40B4-BE49-F238E27FC236}">
                <a16:creationId xmlns:a16="http://schemas.microsoft.com/office/drawing/2014/main" id="{3D73FC19-46F7-431C-8EAC-411938158E6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48044"/>
          <a:stretch/>
        </p:blipFill>
        <p:spPr>
          <a:xfrm>
            <a:off x="4355217" y="1797995"/>
            <a:ext cx="1847302" cy="963385"/>
          </a:xfrm>
          <a:prstGeom prst="rect">
            <a:avLst/>
          </a:prstGeom>
        </p:spPr>
      </p:pic>
      <p:sp>
        <p:nvSpPr>
          <p:cNvPr id="2" name="文本框 1">
            <a:extLst>
              <a:ext uri="{FF2B5EF4-FFF2-40B4-BE49-F238E27FC236}">
                <a16:creationId xmlns:a16="http://schemas.microsoft.com/office/drawing/2014/main" id="{DDCE2436-7EFD-4B4C-980D-DE4E9EFEE31B}"/>
              </a:ext>
            </a:extLst>
          </p:cNvPr>
          <p:cNvSpPr txBox="1"/>
          <p:nvPr/>
        </p:nvSpPr>
        <p:spPr>
          <a:xfrm>
            <a:off x="2930827" y="2387436"/>
            <a:ext cx="6832447"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Tạm</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biệt</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và</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hẹn</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gặp</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lại</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endParaRPr kumimoji="0" lang="zh-CN" altLang="en-US"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endParaRPr>
          </a:p>
        </p:txBody>
      </p:sp>
      <p:pic>
        <p:nvPicPr>
          <p:cNvPr id="34" name="图片 33" descr="图片包含 航空器, 运输, 气球, 人员&#10;&#10;自动生成的说明">
            <a:extLst>
              <a:ext uri="{FF2B5EF4-FFF2-40B4-BE49-F238E27FC236}">
                <a16:creationId xmlns:a16="http://schemas.microsoft.com/office/drawing/2014/main" id="{08123F77-C40A-44A1-8513-2F3826BD532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9946" t="65203" b="-807"/>
          <a:stretch/>
        </p:blipFill>
        <p:spPr>
          <a:xfrm>
            <a:off x="6572081" y="2003239"/>
            <a:ext cx="287044" cy="341341"/>
          </a:xfrm>
          <a:prstGeom prst="rect">
            <a:avLst/>
          </a:prstGeom>
        </p:spPr>
      </p:pic>
    </p:spTree>
    <p:custDataLst>
      <p:tags r:id="rId1"/>
    </p:custDataLst>
    <p:extLst>
      <p:ext uri="{BB962C8B-B14F-4D97-AF65-F5344CB8AC3E}">
        <p14:creationId xmlns:p14="http://schemas.microsoft.com/office/powerpoint/2010/main" val="390750795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25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42" presetClass="entr" presetSubtype="0" fill="hold" nodeType="withEffect">
                                  <p:stCondLst>
                                    <p:cond delay="34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2" y="119634"/>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6540" y="593436"/>
            <a:ext cx="8823720" cy="5174570"/>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946061"/>
            <a:ext cx="1292541" cy="1744641"/>
          </a:xfrm>
          <a:prstGeom prst="rect">
            <a:avLst/>
          </a:prstGeom>
        </p:spPr>
      </p:pic>
      <p:sp>
        <p:nvSpPr>
          <p:cNvPr id="23" name="Rectangle 22"/>
          <p:cNvSpPr/>
          <p:nvPr/>
        </p:nvSpPr>
        <p:spPr>
          <a:xfrm>
            <a:off x="3587807" y="1080569"/>
            <a:ext cx="56236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Thứ</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ngày</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tháng</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năm</a:t>
            </a:r>
            <a:endPar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endParaRPr>
          </a:p>
        </p:txBody>
      </p:sp>
      <p:sp>
        <p:nvSpPr>
          <p:cNvPr id="24" name="任意多边形: 形状 27"/>
          <p:cNvSpPr/>
          <p:nvPr/>
        </p:nvSpPr>
        <p:spPr>
          <a:xfrm>
            <a:off x="4516941" y="1819946"/>
            <a:ext cx="3158116" cy="925481"/>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rgbClr val="52CAC1"/>
          </a:solidFill>
          <a:ln w="19050" cap="flat" cmpd="sng" algn="ctr">
            <a:noFill/>
            <a:prstDash val="sysDot"/>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Nunito black" pitchFamily="2" charset="0"/>
              <a:ea typeface="字魂59号-创粗黑"/>
              <a:cs typeface="+mn-ea"/>
              <a:sym typeface="+mn-lt"/>
            </a:endParaRPr>
          </a:p>
        </p:txBody>
      </p:sp>
      <p:pic>
        <p:nvPicPr>
          <p:cNvPr id="25" name="Picture 24"/>
          <p:cNvPicPr>
            <a:picLocks noChangeAspect="1"/>
          </p:cNvPicPr>
          <p:nvPr/>
        </p:nvPicPr>
        <p:blipFill>
          <a:blip r:embed="rId9"/>
          <a:stretch>
            <a:fillRect/>
          </a:stretch>
        </p:blipFill>
        <p:spPr>
          <a:xfrm>
            <a:off x="4135965" y="1926303"/>
            <a:ext cx="3920068" cy="664522"/>
          </a:xfrm>
          <a:prstGeom prst="rect">
            <a:avLst/>
          </a:prstGeom>
        </p:spPr>
      </p:pic>
      <p:sp>
        <p:nvSpPr>
          <p:cNvPr id="33" name="Rectangle 32"/>
          <p:cNvSpPr/>
          <p:nvPr/>
        </p:nvSpPr>
        <p:spPr>
          <a:xfrm>
            <a:off x="2611115" y="3092698"/>
            <a:ext cx="7186908"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ED7D31">
                    <a:lumMod val="50000"/>
                  </a:srgbClr>
                </a:solidFill>
                <a:latin typeface="Nunito black" pitchFamily="2" charset="0"/>
                <a:ea typeface="字魂59号-创粗黑"/>
                <a:cs typeface="Baloo" panose="03080902040302020200" pitchFamily="66" charset="0"/>
              </a:rPr>
              <a:t>Nói</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và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nghe</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kumimoji="0" lang="vi-VN" sz="40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endParaRPr>
          </a:p>
        </p:txBody>
      </p:sp>
      <p:pic>
        <p:nvPicPr>
          <p:cNvPr id="39" name="图片 11">
            <a:extLst>
              <a:ext uri="{FF2B5EF4-FFF2-40B4-BE49-F238E27FC236}">
                <a16:creationId xmlns:a16="http://schemas.microsoft.com/office/drawing/2014/main" id="{7C6395DF-0A18-4392-9F29-923AC592255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15026" y="735044"/>
            <a:ext cx="2169804" cy="2169804"/>
          </a:xfrm>
          <a:prstGeom prst="rect">
            <a:avLst/>
          </a:prstGeom>
        </p:spPr>
      </p:pic>
    </p:spTree>
    <p:custDataLst>
      <p:tags r:id="rId1"/>
    </p:custDataLst>
    <p:extLst>
      <p:ext uri="{BB962C8B-B14F-4D97-AF65-F5344CB8AC3E}">
        <p14:creationId xmlns:p14="http://schemas.microsoft.com/office/powerpoint/2010/main" val="29559797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4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4400"/>
                            </p:stCondLst>
                            <p:childTnLst>
                              <p:par>
                                <p:cTn id="11" presetID="10"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15" y="217712"/>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96027" y="4599791"/>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Rectangle 20"/>
          <p:cNvSpPr/>
          <p:nvPr/>
        </p:nvSpPr>
        <p:spPr>
          <a:xfrm>
            <a:off x="2849757" y="609092"/>
            <a:ext cx="6492483" cy="707886"/>
          </a:xfrm>
          <a:prstGeom prst="rect">
            <a:avLst/>
          </a:prstGeom>
        </p:spPr>
        <p:txBody>
          <a:bodyPr wrap="none">
            <a:spAutoFit/>
          </a:bodyPr>
          <a:lstStyle/>
          <a:p>
            <a:pPr lvl="0" algn="ct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kumimoji="0" lang="en-US" sz="36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grpSp>
        <p:nvGrpSpPr>
          <p:cNvPr id="33" name="Group 32"/>
          <p:cNvGrpSpPr/>
          <p:nvPr/>
        </p:nvGrpSpPr>
        <p:grpSpPr>
          <a:xfrm>
            <a:off x="8053189" y="1991438"/>
            <a:ext cx="3156220" cy="2499495"/>
            <a:chOff x="8876879" y="803427"/>
            <a:chExt cx="3156220" cy="2499495"/>
          </a:xfrm>
          <a:solidFill>
            <a:srgbClr val="FFFF99"/>
          </a:solidFill>
        </p:grpSpPr>
        <p:sp>
          <p:nvSpPr>
            <p:cNvPr id="34" name="等腰三角形 2"/>
            <p:cNvSpPr>
              <a:spLocks noChangeAspect="1"/>
            </p:cNvSpPr>
            <p:nvPr/>
          </p:nvSpPr>
          <p:spPr bwMode="auto">
            <a:xfrm rot="15627953">
              <a:off x="9205241" y="475065"/>
              <a:ext cx="2499495" cy="315622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grp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Arial"/>
                <a:sym typeface="Arial"/>
              </a:endParaRPr>
            </a:p>
          </p:txBody>
        </p:sp>
        <p:sp>
          <p:nvSpPr>
            <p:cNvPr id="36" name="Rectangle 35"/>
            <p:cNvSpPr/>
            <p:nvPr/>
          </p:nvSpPr>
          <p:spPr>
            <a:xfrm>
              <a:off x="9500739" y="1115454"/>
              <a:ext cx="2307042" cy="1754326"/>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Dự</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đoán</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nội</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dung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câu</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chuyện</a:t>
              </a:r>
              <a:endPar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endParaRPr>
            </a:p>
          </p:txBody>
        </p:sp>
      </p:grpSp>
      <p:pic>
        <p:nvPicPr>
          <p:cNvPr id="3" name="Picture 2">
            <a:extLst>
              <a:ext uri="{FF2B5EF4-FFF2-40B4-BE49-F238E27FC236}">
                <a16:creationId xmlns:a16="http://schemas.microsoft.com/office/drawing/2014/main" id="{956DB67F-26E5-4DE4-99B0-3B6CD4E5C474}"/>
              </a:ext>
            </a:extLst>
          </p:cNvPr>
          <p:cNvPicPr>
            <a:picLocks noChangeAspect="1"/>
          </p:cNvPicPr>
          <p:nvPr/>
        </p:nvPicPr>
        <p:blipFill>
          <a:blip r:embed="rId7"/>
          <a:stretch>
            <a:fillRect/>
          </a:stretch>
        </p:blipFill>
        <p:spPr>
          <a:xfrm>
            <a:off x="2746437" y="1534690"/>
            <a:ext cx="5394298" cy="4317470"/>
          </a:xfrm>
          <a:prstGeom prst="rect">
            <a:avLst/>
          </a:prstGeom>
        </p:spPr>
      </p:pic>
    </p:spTree>
    <p:custDataLst>
      <p:tags r:id="rId1"/>
    </p:custDataLst>
    <p:extLst>
      <p:ext uri="{BB962C8B-B14F-4D97-AF65-F5344CB8AC3E}">
        <p14:creationId xmlns:p14="http://schemas.microsoft.com/office/powerpoint/2010/main" val="244164124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768" y="52972"/>
            <a:ext cx="11433170" cy="6422575"/>
          </a:xfrm>
          <a:prstGeom prst="rect">
            <a:avLst/>
          </a:prstGeom>
          <a:effectLst>
            <a:outerShdw blurRad="63500" dist="50800" dir="5400000" sx="101000" sy="101000" algn="t" rotWithShape="0">
              <a:prstClr val="black">
                <a:alpha val="13000"/>
              </a:prstClr>
            </a:outerShdw>
          </a:effectLst>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2849757" y="1112012"/>
            <a:ext cx="6492483" cy="707886"/>
          </a:xfrm>
          <a:prstGeom prst="rect">
            <a:avLst/>
          </a:prstGeom>
        </p:spPr>
        <p:txBody>
          <a:bodyPr wrap="none">
            <a:spAutoFit/>
          </a:bodyPr>
          <a:lstStyle/>
          <a:p>
            <a:pPr lvl="0" algn="ct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lang="en-US" sz="3600" dirty="0">
              <a:solidFill>
                <a:srgbClr val="70AD47">
                  <a:lumMod val="50000"/>
                </a:srgbClr>
              </a:solidFill>
              <a:latin typeface="Baloo" panose="03080902040302020200" pitchFamily="66" charset="0"/>
              <a:ea typeface="字魂59号-创粗黑"/>
              <a:cs typeface="Baloo" panose="03080902040302020200" pitchFamily="66" charset="0"/>
            </a:endParaRPr>
          </a:p>
        </p:txBody>
      </p:sp>
      <p:sp>
        <p:nvSpPr>
          <p:cNvPr id="14" name="TextBox 13"/>
          <p:cNvSpPr txBox="1"/>
          <p:nvPr/>
        </p:nvSpPr>
        <p:spPr>
          <a:xfrm>
            <a:off x="5163103" y="571133"/>
            <a:ext cx="2371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5C9BA0"/>
                </a:solidFill>
                <a:effectLst/>
                <a:uLnTx/>
                <a:uFillTx/>
                <a:latin typeface="Nunito black" pitchFamily="2" charset="0"/>
                <a:ea typeface="字魂59号-创粗黑"/>
                <a:cs typeface="Baloo" panose="03080902040302020200" pitchFamily="66" charset="0"/>
              </a:rPr>
              <a:t>Nghe</a:t>
            </a:r>
            <a:r>
              <a:rPr kumimoji="0" lang="en-US" sz="3600" b="0" i="0" u="sng" strike="noStrike" kern="1200" cap="none" spc="0" normalizeH="0" baseline="0" noProof="0" dirty="0">
                <a:ln>
                  <a:noFill/>
                </a:ln>
                <a:solidFill>
                  <a:srgbClr val="5C9BA0"/>
                </a:solidFill>
                <a:effectLst/>
                <a:uLnTx/>
                <a:uFillTx/>
                <a:latin typeface="Nunito black" pitchFamily="2" charset="0"/>
                <a:ea typeface="字魂59号-创粗黑"/>
                <a:cs typeface="Baloo" panose="03080902040302020200" pitchFamily="66" charset="0"/>
              </a:rPr>
              <a:t> </a:t>
            </a:r>
            <a:r>
              <a:rPr kumimoji="0" lang="en-US" sz="3600" b="0" i="0" u="sng" strike="noStrike" kern="1200" cap="none" spc="0" normalizeH="0" baseline="0" noProof="0" dirty="0" err="1">
                <a:ln>
                  <a:noFill/>
                </a:ln>
                <a:solidFill>
                  <a:srgbClr val="5C9BA0"/>
                </a:solidFill>
                <a:effectLst/>
                <a:uLnTx/>
                <a:uFillTx/>
                <a:latin typeface="Nunito black" pitchFamily="2" charset="0"/>
                <a:ea typeface="字魂59号-创粗黑"/>
                <a:cs typeface="Baloo" panose="03080902040302020200" pitchFamily="66" charset="0"/>
              </a:rPr>
              <a:t>kể</a:t>
            </a:r>
            <a:endParaRPr kumimoji="0" lang="en-US" sz="3600" b="0" i="0" u="sng" strike="noStrike" kern="1200" cap="none" spc="0" normalizeH="0" baseline="0" noProof="0" dirty="0">
              <a:ln>
                <a:noFill/>
              </a:ln>
              <a:solidFill>
                <a:srgbClr val="5C9BA0"/>
              </a:solidFill>
              <a:effectLst/>
              <a:uLnTx/>
              <a:uFillTx/>
              <a:latin typeface="Nunito black" pitchFamily="2" charset="0"/>
              <a:ea typeface="字魂59号-创粗黑"/>
              <a:cs typeface="Baloo" panose="03080902040302020200" pitchFamily="66" charset="0"/>
            </a:endParaRPr>
          </a:p>
        </p:txBody>
      </p:sp>
      <p:pic>
        <p:nvPicPr>
          <p:cNvPr id="16" name="Picture 15"/>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702674" y="4644622"/>
            <a:ext cx="1692086" cy="1692086"/>
          </a:xfrm>
          <a:prstGeom prst="rect">
            <a:avLst/>
          </a:prstGeom>
        </p:spPr>
      </p:pic>
      <p:grpSp>
        <p:nvGrpSpPr>
          <p:cNvPr id="17" name="Group 16"/>
          <p:cNvGrpSpPr/>
          <p:nvPr/>
        </p:nvGrpSpPr>
        <p:grpSpPr>
          <a:xfrm>
            <a:off x="9625856" y="3071004"/>
            <a:ext cx="2428356" cy="1355905"/>
            <a:chOff x="9062863" y="3139288"/>
            <a:chExt cx="2643809" cy="1610140"/>
          </a:xfrm>
        </p:grpSpPr>
        <p:sp>
          <p:nvSpPr>
            <p:cNvPr id="18" name="Cloud Callout 17"/>
            <p:cNvSpPr/>
            <p:nvPr/>
          </p:nvSpPr>
          <p:spPr>
            <a:xfrm>
              <a:off x="9062863" y="3139288"/>
              <a:ext cx="2643809" cy="1610140"/>
            </a:xfrm>
            <a:prstGeom prst="cloudCallout">
              <a:avLst>
                <a:gd name="adj1" fmla="val -20081"/>
                <a:gd name="adj2" fmla="val 71759"/>
              </a:avLst>
            </a:prstGeom>
            <a:solidFill>
              <a:srgbClr val="92D050"/>
            </a:solid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9" name="Rectangle 18"/>
            <p:cNvSpPr/>
            <p:nvPr/>
          </p:nvSpPr>
          <p:spPr>
            <a:xfrm>
              <a:off x="9391546" y="3409826"/>
              <a:ext cx="1986441"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Lắng</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nghe</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endPar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3" name="Ngày như thế nào là đẹp">
            <a:hlinkClick r:id="" action="ppaction://media"/>
            <a:extLst>
              <a:ext uri="{FF2B5EF4-FFF2-40B4-BE49-F238E27FC236}">
                <a16:creationId xmlns:a16="http://schemas.microsoft.com/office/drawing/2014/main" id="{15CB7733-E2B0-42A6-A4C1-75C127F503A8}"/>
              </a:ext>
            </a:extLst>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2575213" y="1869694"/>
            <a:ext cx="6891187" cy="3876293"/>
          </a:xfrm>
          <a:prstGeom prst="rect">
            <a:avLst/>
          </a:prstGeom>
        </p:spPr>
      </p:pic>
    </p:spTree>
    <p:custDataLst>
      <p:tags r:id="rId1"/>
    </p:custDataLst>
    <p:extLst>
      <p:ext uri="{BB962C8B-B14F-4D97-AF65-F5344CB8AC3E}">
        <p14:creationId xmlns:p14="http://schemas.microsoft.com/office/powerpoint/2010/main" val="2575292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1136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3"/>
                </p:tgtEl>
              </p:cMediaNode>
            </p:video>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3"/>
                                        </p:tgtEl>
                                      </p:cBhvr>
                                    </p:cmd>
                                  </p:childTnLst>
                                </p:cTn>
                              </p:par>
                            </p:childTnLst>
                          </p:cTn>
                        </p:par>
                      </p:childTnLst>
                    </p:cTn>
                  </p:par>
                </p:childTnLst>
              </p:cTn>
              <p:nextCondLst>
                <p:cond evt="onClick" delay="0">
                  <p:tgtEl>
                    <p:spTgt spid="3"/>
                  </p:tgtEl>
                </p:cond>
              </p:nextCondLst>
            </p:seq>
          </p:childTnLst>
        </p:cTn>
      </p:par>
    </p:tnLst>
    <p:bldLst>
      <p:bldP spid="2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lvl="0" algn="ctr"/>
            <a:r>
              <a:rPr lang="en-US" sz="3600" b="1" dirty="0" err="1">
                <a:solidFill>
                  <a:srgbClr val="ED7D31">
                    <a:lumMod val="50000"/>
                  </a:srgbClr>
                </a:solidFill>
                <a:latin typeface="Nunito black" pitchFamily="2" charset="0"/>
                <a:ea typeface="字魂59号-创粗黑"/>
                <a:cs typeface="Baloo" panose="03080902040302020200" pitchFamily="66" charset="0"/>
              </a:rPr>
              <a:t>Ngày</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như</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thế</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nào</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là</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đẹp</a:t>
            </a:r>
            <a:r>
              <a:rPr lang="en-US" sz="3600" b="1" dirty="0">
                <a:solidFill>
                  <a:srgbClr val="ED7D31">
                    <a:lumMod val="50000"/>
                  </a:srgbClr>
                </a:solidFill>
                <a:latin typeface="Nunito black" pitchFamily="2" charset="0"/>
                <a:ea typeface="字魂59号-创粗黑"/>
                <a:cs typeface="Baloo" panose="03080902040302020200" pitchFamily="66" charset="0"/>
              </a:rPr>
              <a:t>?</a:t>
            </a:r>
            <a:endParaRPr lang="en-US" sz="3200" dirty="0">
              <a:solidFill>
                <a:srgbClr val="70AD47">
                  <a:lumMod val="50000"/>
                </a:srgbClr>
              </a:solidFill>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863301" y="1294556"/>
            <a:ext cx="4493259" cy="213444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151030" y="1569166"/>
            <a:ext cx="3856272" cy="1666610"/>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latin typeface="Nunito black" pitchFamily="2" charset="0"/>
              </a:rPr>
              <a:t>Châu chấu nhảy lên gò phơi nắng và khen rằng hôm nay quả là một ngày tuyệt vời.</a:t>
            </a:r>
            <a:endParaRPr kumimoji="0" lang="en-US" sz="2400" b="0" i="0" u="none" strike="noStrike" kern="1200" cap="none" spc="0" normalizeH="0" baseline="0" noProof="0" dirty="0">
              <a:ln>
                <a:noFill/>
              </a:ln>
              <a:solidFill>
                <a:srgbClr val="EEECE1">
                  <a:lumMod val="25000"/>
                </a:srgbClr>
              </a:solidFill>
              <a:effectLst/>
              <a:uLnTx/>
              <a:uFillTx/>
              <a:latin typeface="Nunito black" pitchFamily="2"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5740758-2FEC-4805-B37F-19EF4DF8C1CD}"/>
              </a:ext>
            </a:extLst>
          </p:cNvPr>
          <p:cNvPicPr>
            <a:picLocks noChangeAspect="1"/>
          </p:cNvPicPr>
          <p:nvPr/>
        </p:nvPicPr>
        <p:blipFill>
          <a:blip r:embed="rId6"/>
          <a:stretch>
            <a:fillRect/>
          </a:stretch>
        </p:blipFill>
        <p:spPr>
          <a:xfrm>
            <a:off x="2141351" y="1691019"/>
            <a:ext cx="4624909" cy="3740464"/>
          </a:xfrm>
          <a:prstGeom prst="rect">
            <a:avLst/>
          </a:prstGeom>
        </p:spPr>
      </p:pic>
    </p:spTree>
    <p:extLst>
      <p:ext uri="{BB962C8B-B14F-4D97-AF65-F5344CB8AC3E}">
        <p14:creationId xmlns:p14="http://schemas.microsoft.com/office/powerpoint/2010/main" val="389929625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654861" y="1294556"/>
            <a:ext cx="4701699"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151030" y="1569166"/>
            <a:ext cx="385627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Giun đất không đồng ý với châu chấu. Giun nói một ngày có mưa bụi và những vũng nước đục mới là ngày tuyệt đẹp.</a:t>
            </a:r>
          </a:p>
        </p:txBody>
      </p:sp>
      <p:pic>
        <p:nvPicPr>
          <p:cNvPr id="3" name="Picture 2">
            <a:extLst>
              <a:ext uri="{FF2B5EF4-FFF2-40B4-BE49-F238E27FC236}">
                <a16:creationId xmlns:a16="http://schemas.microsoft.com/office/drawing/2014/main" id="{6E5F71AD-8F8C-45CE-BA87-446BEC7FC5C7}"/>
              </a:ext>
            </a:extLst>
          </p:cNvPr>
          <p:cNvPicPr>
            <a:picLocks noChangeAspect="1"/>
          </p:cNvPicPr>
          <p:nvPr/>
        </p:nvPicPr>
        <p:blipFill>
          <a:blip r:embed="rId6"/>
          <a:stretch>
            <a:fillRect/>
          </a:stretch>
        </p:blipFill>
        <p:spPr>
          <a:xfrm>
            <a:off x="2004433" y="1677456"/>
            <a:ext cx="4529312" cy="3727664"/>
          </a:xfrm>
          <a:prstGeom prst="rect">
            <a:avLst/>
          </a:prstGeom>
        </p:spPr>
      </p:pic>
    </p:spTree>
    <p:extLst>
      <p:ext uri="{BB962C8B-B14F-4D97-AF65-F5344CB8AC3E}">
        <p14:creationId xmlns:p14="http://schemas.microsoft.com/office/powerpoint/2010/main" val="295995627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350001" y="1294556"/>
            <a:ext cx="5006560"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807200" y="1569166"/>
            <a:ext cx="420010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Châu chấu và giun cùng đi đến hỏi bác kiến xem thế nào mới là ngày đẹp. Bác kiến hẹn châu chấu và giun đến tối sẽ trả lời.</a:t>
            </a:r>
          </a:p>
        </p:txBody>
      </p:sp>
      <p:pic>
        <p:nvPicPr>
          <p:cNvPr id="4" name="Picture 3">
            <a:extLst>
              <a:ext uri="{FF2B5EF4-FFF2-40B4-BE49-F238E27FC236}">
                <a16:creationId xmlns:a16="http://schemas.microsoft.com/office/drawing/2014/main" id="{F83B6F9B-994F-469D-A0BB-9294FE5D38EA}"/>
              </a:ext>
            </a:extLst>
          </p:cNvPr>
          <p:cNvPicPr>
            <a:picLocks noChangeAspect="1"/>
          </p:cNvPicPr>
          <p:nvPr/>
        </p:nvPicPr>
        <p:blipFill>
          <a:blip r:embed="rId6"/>
          <a:stretch>
            <a:fillRect/>
          </a:stretch>
        </p:blipFill>
        <p:spPr>
          <a:xfrm>
            <a:off x="1815144" y="1704706"/>
            <a:ext cx="4280856" cy="3608973"/>
          </a:xfrm>
          <a:prstGeom prst="rect">
            <a:avLst/>
          </a:prstGeom>
        </p:spPr>
      </p:pic>
    </p:spTree>
    <p:extLst>
      <p:ext uri="{BB962C8B-B14F-4D97-AF65-F5344CB8AC3E}">
        <p14:creationId xmlns:p14="http://schemas.microsoft.com/office/powerpoint/2010/main" val="57136597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347099" y="1294556"/>
            <a:ext cx="5009462"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868160" y="1569166"/>
            <a:ext cx="4139142" cy="2456955"/>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Tối đến, bác kiến trả lời châu chấu và giun đất rằng một ngày đẹp là một ngày bác làm tốt công việc của mình và được nghỉ ngơi thoải mái. </a:t>
            </a:r>
          </a:p>
        </p:txBody>
      </p:sp>
      <p:pic>
        <p:nvPicPr>
          <p:cNvPr id="4" name="Picture 3">
            <a:extLst>
              <a:ext uri="{FF2B5EF4-FFF2-40B4-BE49-F238E27FC236}">
                <a16:creationId xmlns:a16="http://schemas.microsoft.com/office/drawing/2014/main" id="{8CF1CCFF-1520-4B15-8408-4306A8D46229}"/>
              </a:ext>
            </a:extLst>
          </p:cNvPr>
          <p:cNvPicPr>
            <a:picLocks noChangeAspect="1"/>
          </p:cNvPicPr>
          <p:nvPr/>
        </p:nvPicPr>
        <p:blipFill>
          <a:blip r:embed="rId6"/>
          <a:stretch>
            <a:fillRect/>
          </a:stretch>
        </p:blipFill>
        <p:spPr>
          <a:xfrm>
            <a:off x="1873567" y="1876584"/>
            <a:ext cx="4352415" cy="3741895"/>
          </a:xfrm>
          <a:prstGeom prst="rect">
            <a:avLst/>
          </a:prstGeom>
        </p:spPr>
      </p:pic>
    </p:spTree>
    <p:extLst>
      <p:ext uri="{BB962C8B-B14F-4D97-AF65-F5344CB8AC3E}">
        <p14:creationId xmlns:p14="http://schemas.microsoft.com/office/powerpoint/2010/main" val="231974003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id="{3AC8E2B1-820B-4D7F-A9AE-AD0981543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sp>
        <p:nvSpPr>
          <p:cNvPr id="32" name="矩形: 圆角 31">
            <a:extLst>
              <a:ext uri="{FF2B5EF4-FFF2-40B4-BE49-F238E27FC236}">
                <a16:creationId xmlns:a16="http://schemas.microsoft.com/office/drawing/2014/main" id="{307DF9CC-1823-403C-A823-F454EC2D45C2}"/>
              </a:ext>
            </a:extLst>
          </p:cNvPr>
          <p:cNvSpPr/>
          <p:nvPr/>
        </p:nvSpPr>
        <p:spPr>
          <a:xfrm>
            <a:off x="4141085" y="2888188"/>
            <a:ext cx="4106636" cy="1586939"/>
          </a:xfrm>
          <a:prstGeom prst="roundRect">
            <a:avLst>
              <a:gd name="adj" fmla="val 6250"/>
            </a:avLst>
          </a:prstGeom>
          <a:solidFill>
            <a:srgbClr val="FDDB0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5" name="矩形: 圆角 34">
            <a:extLst>
              <a:ext uri="{FF2B5EF4-FFF2-40B4-BE49-F238E27FC236}">
                <a16:creationId xmlns:a16="http://schemas.microsoft.com/office/drawing/2014/main" id="{90768AFB-299C-4604-8594-3B411D49024D}"/>
              </a:ext>
            </a:extLst>
          </p:cNvPr>
          <p:cNvSpPr/>
          <p:nvPr/>
        </p:nvSpPr>
        <p:spPr>
          <a:xfrm>
            <a:off x="3967144" y="2580233"/>
            <a:ext cx="4106636" cy="1586939"/>
          </a:xfrm>
          <a:prstGeom prst="roundRect">
            <a:avLst>
              <a:gd name="adj" fmla="val 5598"/>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rPr>
              <a:t>KỂ TRƯỚC LỚP</a:t>
            </a:r>
            <a:endParaRPr kumimoji="0" lang="zh-CN" altLang="en-US"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endParaRPr>
          </a:p>
        </p:txBody>
      </p:sp>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9" name="图片 8" descr="图片包含 时钟, 物体&#10;&#10;自动生成的说明">
            <a:extLst>
              <a:ext uri="{FF2B5EF4-FFF2-40B4-BE49-F238E27FC236}">
                <a16:creationId xmlns:a16="http://schemas.microsoft.com/office/drawing/2014/main" id="{EA887156-977E-4199-9DFC-FDF6887B86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0367" y="2175754"/>
            <a:ext cx="718956" cy="700599"/>
          </a:xfrm>
          <a:prstGeom prst="rect">
            <a:avLst/>
          </a:prstGeom>
        </p:spPr>
      </p:pic>
    </p:spTree>
    <p:extLst>
      <p:ext uri="{BB962C8B-B14F-4D97-AF65-F5344CB8AC3E}">
        <p14:creationId xmlns:p14="http://schemas.microsoft.com/office/powerpoint/2010/main" val="262902300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nói và nghe (0.5 tiết)[20240305142637405].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286</Words>
  <Application>Microsoft Office PowerPoint</Application>
  <PresentationFormat>Widescreen</PresentationFormat>
  <Paragraphs>48</Paragraphs>
  <Slides>13</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等线</vt:lpstr>
      <vt:lpstr>Arial</vt:lpstr>
      <vt:lpstr>Baloo</vt:lpstr>
      <vt:lpstr>Calibri</vt:lpstr>
      <vt:lpstr>Nunito black</vt:lpstr>
      <vt:lpstr>Times New Roman</vt:lpstr>
      <vt:lpstr>方正清刻本悦宋简体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11</cp:revision>
  <dcterms:created xsi:type="dcterms:W3CDTF">2022-08-29T00:28:48Z</dcterms:created>
  <dcterms:modified xsi:type="dcterms:W3CDTF">2024-03-05T07:27:17Z</dcterms:modified>
</cp:coreProperties>
</file>