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4"/>
  </p:notesMasterIdLst>
  <p:sldIdLst>
    <p:sldId id="314" r:id="rId3"/>
    <p:sldId id="9437" r:id="rId4"/>
    <p:sldId id="9531" r:id="rId5"/>
    <p:sldId id="277" r:id="rId6"/>
    <p:sldId id="2636" r:id="rId7"/>
    <p:sldId id="296" r:id="rId8"/>
    <p:sldId id="9474" r:id="rId9"/>
    <p:sldId id="9512" r:id="rId10"/>
    <p:sldId id="9513" r:id="rId11"/>
    <p:sldId id="9514" r:id="rId12"/>
    <p:sldId id="9515" r:id="rId13"/>
    <p:sldId id="9516" r:id="rId14"/>
    <p:sldId id="9518" r:id="rId15"/>
    <p:sldId id="9521" r:id="rId16"/>
    <p:sldId id="9519" r:id="rId17"/>
    <p:sldId id="9529" r:id="rId18"/>
    <p:sldId id="9524" r:id="rId19"/>
    <p:sldId id="9525" r:id="rId20"/>
    <p:sldId id="9526" r:id="rId21"/>
    <p:sldId id="9530" r:id="rId22"/>
    <p:sldId id="9528"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64"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12-Mar-24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14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704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04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8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4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0712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0276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8601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12-Mar-24</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173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2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1.mp3"/><Relationship Id="rId7" Type="http://schemas.openxmlformats.org/officeDocument/2006/relationships/notesSlide" Target="../notesSlides/notesSlide14.xml"/><Relationship Id="rId2" Type="http://schemas.microsoft.com/office/2007/relationships/media" Target="../media/media1.mp3"/><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audio" Target="../media/media2.mp3"/><Relationship Id="rId10" Type="http://schemas.openxmlformats.org/officeDocument/2006/relationships/image" Target="../media/image44.png"/><Relationship Id="rId4" Type="http://schemas.microsoft.com/office/2007/relationships/media" Target="../media/media2.mp3"/><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1.mp3"/><Relationship Id="rId7" Type="http://schemas.openxmlformats.org/officeDocument/2006/relationships/notesSlide" Target="../notesSlides/notesSlide15.xml"/><Relationship Id="rId2" Type="http://schemas.microsoft.com/office/2007/relationships/media" Target="../media/media1.mp3"/><Relationship Id="rId1" Type="http://schemas.openxmlformats.org/officeDocument/2006/relationships/tags" Target="../tags/tag16.xml"/><Relationship Id="rId6" Type="http://schemas.openxmlformats.org/officeDocument/2006/relationships/slideLayout" Target="../slideLayouts/slideLayout7.xml"/><Relationship Id="rId5" Type="http://schemas.openxmlformats.org/officeDocument/2006/relationships/audio" Target="../media/media2.mp3"/><Relationship Id="rId10" Type="http://schemas.openxmlformats.org/officeDocument/2006/relationships/image" Target="../media/image44.png"/><Relationship Id="rId4" Type="http://schemas.microsoft.com/office/2007/relationships/media" Target="../media/media2.mp3"/><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169238" y="4932802"/>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468171" y="2994086"/>
            <a:ext cx="4480661" cy="954103"/>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171450" y="760285"/>
            <a:ext cx="11820525"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6" cstate="email"/>
          <a:stretch>
            <a:fillRect/>
          </a:stretch>
        </p:blipFill>
        <p:spPr>
          <a:xfrm rot="840000">
            <a:off x="-155070" y="-178432"/>
            <a:ext cx="2212876" cy="2273935"/>
          </a:xfrm>
          <a:prstGeom prst="rect">
            <a:avLst/>
          </a:prstGeom>
        </p:spPr>
      </p:pic>
      <p:pic>
        <p:nvPicPr>
          <p:cNvPr id="30" name="Picture 29">
            <a:extLst>
              <a:ext uri="{FF2B5EF4-FFF2-40B4-BE49-F238E27FC236}">
                <a16:creationId xmlns:a16="http://schemas.microsoft.com/office/drawing/2014/main" id="{C8D285DF-D8DA-4EEB-B8BD-64ACCFCBF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t>- </a:t>
            </a:r>
            <a:r>
              <a:rPr lang="en-US" sz="3200" dirty="0" err="1"/>
              <a:t>chiều</a:t>
            </a:r>
            <a:r>
              <a:rPr lang="en-US" sz="3200" dirty="0"/>
              <a:t>/</a:t>
            </a:r>
            <a:r>
              <a:rPr lang="en-US" sz="3200" dirty="0" err="1"/>
              <a:t>triều</a:t>
            </a:r>
            <a:endParaRPr lang="en-US" sz="3200" dirty="0"/>
          </a:p>
        </p:txBody>
      </p:sp>
      <p:sp>
        <p:nvSpPr>
          <p:cNvPr id="32" name="TextBox 31">
            <a:extLst>
              <a:ext uri="{FF2B5EF4-FFF2-40B4-BE49-F238E27FC236}">
                <a16:creationId xmlns:a16="http://schemas.microsoft.com/office/drawing/2014/main"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t>- </a:t>
            </a:r>
            <a:r>
              <a:rPr lang="en-US" sz="3200" dirty="0" err="1"/>
              <a:t>chở</a:t>
            </a:r>
            <a:r>
              <a:rPr lang="en-US" sz="3200" dirty="0"/>
              <a:t>/</a:t>
            </a:r>
            <a:r>
              <a:rPr lang="en-US" sz="3200" dirty="0" err="1"/>
              <a:t>trở</a:t>
            </a:r>
            <a:endParaRPr lang="en-US" sz="3200" dirty="0"/>
          </a:p>
        </p:txBody>
      </p:sp>
      <p:sp>
        <p:nvSpPr>
          <p:cNvPr id="34" name="Rounded Rectangle 1">
            <a:extLst>
              <a:ext uri="{FF2B5EF4-FFF2-40B4-BE49-F238E27FC236}">
                <a16:creationId xmlns:a16="http://schemas.microsoft.com/office/drawing/2014/main"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nắng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35" name="Rounded Rectangle 21">
            <a:extLst>
              <a:ext uri="{FF2B5EF4-FFF2-40B4-BE49-F238E27FC236}">
                <a16:creationId xmlns:a16="http://schemas.microsoft.com/office/drawing/2014/main"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che</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6" name="Picture 35">
            <a:extLst>
              <a:ext uri="{FF2B5EF4-FFF2-40B4-BE49-F238E27FC236}">
                <a16:creationId xmlns:a16="http://schemas.microsoft.com/office/drawing/2014/main" id="{3E07001E-EEA3-48F3-967C-A1B1702BC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id="{8D0CF3BA-55E6-426C-AED3-C793B1FFE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thủy</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9" name="Picture 38">
            <a:extLst>
              <a:ext uri="{FF2B5EF4-FFF2-40B4-BE49-F238E27FC236}">
                <a16:creationId xmlns:a16="http://schemas.microsoft.com/office/drawing/2014/main" id="{6333D3DB-40E6-40FF-800F-C99855F7A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cs typeface="Arial" pitchFamily="34" charset="0"/>
              </a:rPr>
              <a:t>thành</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1" name="Picture 40">
            <a:extLst>
              <a:ext uri="{FF2B5EF4-FFF2-40B4-BE49-F238E27FC236}">
                <a16:creationId xmlns:a16="http://schemas.microsoft.com/office/drawing/2014/main" id="{50D2C0F4-AFEF-466D-8523-6179EF9D16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cs typeface="Arial" pitchFamily="34" charset="0"/>
              </a:rPr>
              <a:t>đại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3" name="Picture 42">
            <a:extLst>
              <a:ext uri="{FF2B5EF4-FFF2-40B4-BE49-F238E27FC236}">
                <a16:creationId xmlns:a16="http://schemas.microsoft.com/office/drawing/2014/main" id="{6A9BCAB7-63D3-4C3C-A113-430794D68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hàng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5" name="Rounded Rectangle 45">
            <a:extLst>
              <a:ext uri="{FF2B5EF4-FFF2-40B4-BE49-F238E27FC236}">
                <a16:creationId xmlns:a16="http://schemas.microsoft.com/office/drawing/2014/main"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cs typeface="Arial" pitchFamily="34" charset="0"/>
              </a:rPr>
              <a:t>chuộng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6" name="Rounded Rectangle 46">
            <a:extLst>
              <a:ext uri="{FF2B5EF4-FFF2-40B4-BE49-F238E27FC236}">
                <a16:creationId xmlns:a16="http://schemas.microsoft.com/office/drawing/2014/main"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ngại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7" name="Picture 46">
            <a:extLst>
              <a:ext uri="{FF2B5EF4-FFF2-40B4-BE49-F238E27FC236}">
                <a16:creationId xmlns:a16="http://schemas.microsoft.com/office/drawing/2014/main" id="{C2245076-2011-43E5-B18C-AF9406FBB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id="{99DDE8D2-D740-4576-9990-CF487F776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id="{BE44DCBA-2E15-4259-9A05-537C8743A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6" name="TextBox 75">
            <a:extLst>
              <a:ext uri="{FF2B5EF4-FFF2-40B4-BE49-F238E27FC236}">
                <a16:creationId xmlns:a16="http://schemas.microsoft.com/office/drawing/2014/main"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7" name="TextBox 76">
            <a:extLst>
              <a:ext uri="{FF2B5EF4-FFF2-40B4-BE49-F238E27FC236}">
                <a16:creationId xmlns:a16="http://schemas.microsoft.com/office/drawing/2014/main"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8" name="TextBox 77">
            <a:extLst>
              <a:ext uri="{FF2B5EF4-FFF2-40B4-BE49-F238E27FC236}">
                <a16:creationId xmlns:a16="http://schemas.microsoft.com/office/drawing/2014/main"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9" name="TextBox 78">
            <a:extLst>
              <a:ext uri="{FF2B5EF4-FFF2-40B4-BE49-F238E27FC236}">
                <a16:creationId xmlns:a16="http://schemas.microsoft.com/office/drawing/2014/main"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0" name="TextBox 79">
            <a:extLst>
              <a:ext uri="{FF2B5EF4-FFF2-40B4-BE49-F238E27FC236}">
                <a16:creationId xmlns:a16="http://schemas.microsoft.com/office/drawing/2014/main"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1" name="TextBox 80">
            <a:extLst>
              <a:ext uri="{FF2B5EF4-FFF2-40B4-BE49-F238E27FC236}">
                <a16:creationId xmlns:a16="http://schemas.microsoft.com/office/drawing/2014/main"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2" name="TextBox 81">
            <a:extLst>
              <a:ext uri="{FF2B5EF4-FFF2-40B4-BE49-F238E27FC236}">
                <a16:creationId xmlns:a16="http://schemas.microsoft.com/office/drawing/2014/main" id="{F289AED5-D80A-4FCA-979B-FAB5F06733AF}"/>
              </a:ext>
            </a:extLst>
          </p:cNvPr>
          <p:cNvSpPr txBox="1"/>
          <p:nvPr/>
        </p:nvSpPr>
        <p:spPr>
          <a:xfrm>
            <a:off x="9991951" y="34935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2D354D-E064-44AE-B426-8C8A83A639B6}"/>
              </a:ext>
            </a:extLst>
          </p:cNvPr>
          <p:cNvPicPr>
            <a:picLocks noChangeAspect="1"/>
          </p:cNvPicPr>
          <p:nvPr/>
        </p:nvPicPr>
        <p:blipFill>
          <a:blip r:embed="rId6"/>
          <a:stretch>
            <a:fillRect/>
          </a:stretch>
        </p:blipFill>
        <p:spPr>
          <a:xfrm>
            <a:off x="2279560" y="991188"/>
            <a:ext cx="793768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1" y="293371"/>
            <a:ext cx="5272196"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rPr>
              <a:t>Trò chơi  tiếp sức trước lớp </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155072" y="-178432"/>
            <a:ext cx="2212879" cy="2273935"/>
          </a:xfrm>
          <a:prstGeom prst="rect">
            <a:avLst/>
          </a:prstGeom>
        </p:spPr>
      </p:pic>
      <p:sp>
        <p:nvSpPr>
          <p:cNvPr id="33" name="Rectangle 32">
            <a:extLst>
              <a:ext uri="{FF2B5EF4-FFF2-40B4-BE49-F238E27FC236}">
                <a16:creationId xmlns:a16="http://schemas.microsoft.com/office/drawing/2014/main"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Chọn</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FF0000"/>
                </a:solidFill>
                <a:effectLst/>
                <a:uLnTx/>
                <a:uFillTx/>
                <a:latin typeface="Arial" pitchFamily="34" charset="0"/>
                <a:ea typeface="微软雅黑"/>
                <a:cs typeface="Arial" pitchFamily="34" charset="0"/>
              </a:rPr>
              <a:t>ch</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hoặc</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tr</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thay</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cho</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ô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vuông</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t>
            </a:r>
          </a:p>
        </p:txBody>
      </p:sp>
      <p:pic>
        <p:nvPicPr>
          <p:cNvPr id="84" name="Picture 2">
            <a:extLst>
              <a:ext uri="{FF2B5EF4-FFF2-40B4-BE49-F238E27FC236}">
                <a16:creationId xmlns:a16="http://schemas.microsoft.com/office/drawing/2014/main" id="{D7D46C69-2773-4DB3-91A2-B80E67DAC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130" y="4376293"/>
            <a:ext cx="3170395" cy="163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(Theo </a:t>
            </a:r>
            <a:r>
              <a:rPr lang="en-US" sz="3200" dirty="0" err="1">
                <a:latin typeface="Calibri" panose="020F0502020204030204" pitchFamily="34" charset="0"/>
                <a:cs typeface="Calibri" panose="020F0502020204030204" pitchFamily="34" charset="0"/>
              </a:rPr>
              <a:t>Đoàn</a:t>
            </a:r>
            <a:r>
              <a:rPr lang="en-US" sz="3200" dirty="0">
                <a:latin typeface="Calibri" panose="020F0502020204030204" pitchFamily="34" charset="0"/>
                <a:cs typeface="Calibri" panose="020F0502020204030204" pitchFamily="34" charset="0"/>
              </a:rPr>
              <a:t> Minh </a:t>
            </a:r>
            <a:r>
              <a:rPr lang="en-US" sz="3200" dirty="0" err="1">
                <a:latin typeface="Calibri" panose="020F0502020204030204" pitchFamily="34" charset="0"/>
                <a:cs typeface="Calibri" panose="020F0502020204030204" pitchFamily="34" charset="0"/>
              </a:rPr>
              <a:t>Tuấn</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AF78CF-9B0F-414A-A2F1-3A885EFDFC86}"/>
              </a:ext>
            </a:extLst>
          </p:cNvPr>
          <p:cNvSpPr/>
          <p:nvPr/>
        </p:nvSpPr>
        <p:spPr>
          <a:xfrm>
            <a:off x="7181850" y="2381250"/>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1398EA-A84E-4409-BB97-A662CD9C490D}"/>
              </a:ext>
            </a:extLst>
          </p:cNvPr>
          <p:cNvSpPr/>
          <p:nvPr/>
        </p:nvSpPr>
        <p:spPr>
          <a:xfrm>
            <a:off x="6057900" y="336232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b. Chọn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ươc</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hoặc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ươt</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thay cho ô vuông.</a:t>
            </a:r>
          </a:p>
        </p:txBody>
      </p:sp>
      <p:sp>
        <p:nvSpPr>
          <p:cNvPr id="2" name="TextBox 1">
            <a:extLst>
              <a:ext uri="{FF2B5EF4-FFF2-40B4-BE49-F238E27FC236}">
                <a16:creationId xmlns:a16="http://schemas.microsoft.com/office/drawing/2014/main"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id="{914F65B5-5538-47D0-9F1C-0481D56805F1}"/>
              </a:ext>
            </a:extLst>
          </p:cNvPr>
          <p:cNvSpPr/>
          <p:nvPr/>
        </p:nvSpPr>
        <p:spPr>
          <a:xfrm>
            <a:off x="2162175" y="237172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CEBD2C-DBB4-41BC-A3B9-68CA01CDB421}"/>
              </a:ext>
            </a:extLst>
          </p:cNvPr>
          <p:cNvSpPr/>
          <p:nvPr/>
        </p:nvSpPr>
        <p:spPr>
          <a:xfrm>
            <a:off x="2019300" y="2819400"/>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EE7D9E-12E6-492F-BACC-09D2381BA622}"/>
              </a:ext>
            </a:extLst>
          </p:cNvPr>
          <p:cNvSpPr/>
          <p:nvPr/>
        </p:nvSpPr>
        <p:spPr>
          <a:xfrm>
            <a:off x="6134100" y="28098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334DD0-B2D3-432A-9B03-FC43CA6DFEA5}"/>
              </a:ext>
            </a:extLst>
          </p:cNvPr>
          <p:cNvPicPr>
            <a:picLocks noChangeAspect="1"/>
          </p:cNvPicPr>
          <p:nvPr/>
        </p:nvPicPr>
        <p:blipFill>
          <a:blip r:embed="rId6"/>
          <a:stretch>
            <a:fillRect/>
          </a:stretch>
        </p:blipFill>
        <p:spPr>
          <a:xfrm>
            <a:off x="979072" y="1047750"/>
            <a:ext cx="9403186" cy="44005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8"/>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8"/>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4"/>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4DC1A030-A1F5-43D5-A688-E479110C57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0945" y="2239351"/>
            <a:ext cx="2572989" cy="1005124"/>
          </a:xfrm>
          <a:prstGeom prst="rect">
            <a:avLst/>
          </a:prstGeom>
        </p:spPr>
      </p:pic>
      <p:pic>
        <p:nvPicPr>
          <p:cNvPr id="3" name="Picture 2">
            <a:extLst>
              <a:ext uri="{FF2B5EF4-FFF2-40B4-BE49-F238E27FC236}">
                <a16:creationId xmlns:a16="http://schemas.microsoft.com/office/drawing/2014/main" id="{4D3A32CC-9EE1-4515-86E6-C3272EDD62E4}"/>
              </a:ext>
            </a:extLst>
          </p:cNvPr>
          <p:cNvPicPr>
            <a:picLocks noChangeAspect="1"/>
          </p:cNvPicPr>
          <p:nvPr/>
        </p:nvPicPr>
        <p:blipFill>
          <a:blip r:embed="rId8"/>
          <a:stretch>
            <a:fillRect/>
          </a:stretch>
        </p:blipFill>
        <p:spPr>
          <a:xfrm>
            <a:off x="592265" y="2689692"/>
            <a:ext cx="8602202" cy="235326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566081" y="3839873"/>
            <a:ext cx="700641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1218804">
              <a:defRPr/>
            </a:pPr>
            <a:r>
              <a:rPr lang="en-US" sz="4000" b="1" kern="0" dirty="0" err="1">
                <a:solidFill>
                  <a:srgbClr val="FF0000"/>
                </a:solidFill>
                <a:latin typeface="Calibri" panose="020F0502020204030204" pitchFamily="34" charset="0"/>
                <a:cs typeface="Calibri" panose="020F0502020204030204" pitchFamily="34" charset="0"/>
              </a:rPr>
              <a:t>Về</a:t>
            </a:r>
            <a:r>
              <a:rPr lang="en-US" sz="4000" b="1" kern="0" dirty="0">
                <a:solidFill>
                  <a:srgbClr val="FF0000"/>
                </a:solidFill>
                <a:latin typeface="Calibri" panose="020F0502020204030204" pitchFamily="34" charset="0"/>
                <a:cs typeface="Calibri" panose="020F0502020204030204" pitchFamily="34" charset="0"/>
              </a:rPr>
              <a:t> </a:t>
            </a:r>
            <a:r>
              <a:rPr lang="en-US" sz="4000" b="1" kern="0" dirty="0" err="1">
                <a:solidFill>
                  <a:srgbClr val="FF0000"/>
                </a:solidFill>
                <a:latin typeface="Calibri" panose="020F0502020204030204" pitchFamily="34" charset="0"/>
                <a:cs typeface="Calibri" panose="020F0502020204030204" pitchFamily="34" charset="0"/>
              </a:rPr>
              <a:t>nhà</a:t>
            </a:r>
            <a:r>
              <a:rPr lang="en-US" sz="4000" b="1" kern="0" dirty="0">
                <a:solidFill>
                  <a:srgbClr val="FF0000"/>
                </a:solidFill>
                <a:latin typeface="Calibri" panose="020F0502020204030204" pitchFamily="34" charset="0"/>
                <a:cs typeface="Calibri" panose="020F0502020204030204" pitchFamily="34" charset="0"/>
              </a:rPr>
              <a:t>:</a:t>
            </a:r>
          </a:p>
          <a:p>
            <a:pPr lvl="0" defTabSz="1218804">
              <a:defRPr/>
            </a:pPr>
            <a:r>
              <a:rPr lang="vi-VN" sz="4000" kern="0" dirty="0">
                <a:solidFill>
                  <a:srgbClr val="002060"/>
                </a:solidFill>
                <a:latin typeface="Calibri" panose="020F0502020204030204" pitchFamily="34" charset="0"/>
                <a:cs typeface="Calibri" panose="020F0502020204030204" pitchFamily="34" charset="0"/>
              </a:rPr>
              <a:t>Tìm đọc bài văn, bài thơ viết về cảnh vật quê hương, đất nước Việt Nam. </a:t>
            </a:r>
          </a:p>
        </p:txBody>
      </p:sp>
    </p:spTree>
    <p:extLst>
      <p:ext uri="{BB962C8B-B14F-4D97-AF65-F5344CB8AC3E}">
        <p14:creationId xmlns:p14="http://schemas.microsoft.com/office/powerpoint/2010/main" val="245831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4"/>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7"/>
          <a:stretch>
            <a:fillRect/>
          </a:stretch>
        </p:blipFill>
        <p:spPr>
          <a:xfrm>
            <a:off x="6096000" y="119082"/>
            <a:ext cx="4505334" cy="1938696"/>
          </a:xfrm>
          <a:prstGeom prst="rect">
            <a:avLst/>
          </a:prstGeom>
        </p:spPr>
      </p:pic>
    </p:spTree>
    <p:custDataLst>
      <p:tags r:id="rId1"/>
    </p:custDataLst>
    <p:extLst>
      <p:ext uri="{BB962C8B-B14F-4D97-AF65-F5344CB8AC3E}">
        <p14:creationId xmlns:p14="http://schemas.microsoft.com/office/powerpoint/2010/main" val="41747853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2" name="TextBox 1">
            <a:extLst>
              <a:ext uri="{FF2B5EF4-FFF2-40B4-BE49-F238E27FC236}">
                <a16:creationId xmlns:a16="http://schemas.microsoft.com/office/drawing/2014/main" id="{82E4E6B0-FC57-7175-A7A7-031447D0D2E2}"/>
              </a:ext>
            </a:extLst>
          </p:cNvPr>
          <p:cNvSpPr txBox="1"/>
          <p:nvPr/>
        </p:nvSpPr>
        <p:spPr>
          <a:xfrm>
            <a:off x="666750" y="2257425"/>
            <a:ext cx="9867900" cy="3262816"/>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chính tả bài thơ Bản em (Nguyễn Thái Vận) theo hình thức nghe – viết; trình bày đúng các khổ thơ, biết viết hoa chữ cái mở đầu tên bài thơ và chữ cái đầu mỗi câu thơ ( viết đúng mẫu chữ viết hoa đã học ở lớp 2)</a:t>
            </a:r>
            <a:endParaRPr lang="en-US" sz="2800" b="1" dirty="0">
              <a:solidFill>
                <a:srgbClr val="002060"/>
              </a:solidFill>
              <a:effectLst/>
              <a:ea typeface="Calibri" panose="020F0502020204030204" pitchFamily="34" charset="0"/>
              <a:cs typeface="Times New Roman" panose="02020603050405020304" pitchFamily="18" charset="0"/>
            </a:endParaRP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từ ngữ có tiếng bắt đầu bằng ch/ tr hoặc có tiếng chứa ươc/ ươt.</a:t>
            </a:r>
            <a:endParaRPr lang="en-US" sz="2800" b="1" dirty="0">
              <a:solidFill>
                <a:srgbClr val="002060"/>
              </a:solidFill>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23398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3"/>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1" y="609600"/>
            <a:ext cx="10877550" cy="5676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ACD18EB-29D6-45C8-9C12-E47000979428}"/>
              </a:ext>
            </a:extLst>
          </p:cNvPr>
          <p:cNvPicPr>
            <a:picLocks noChangeAspect="1"/>
          </p:cNvPicPr>
          <p:nvPr/>
        </p:nvPicPr>
        <p:blipFill>
          <a:blip r:embed="rId4"/>
          <a:stretch>
            <a:fillRect/>
          </a:stretch>
        </p:blipFill>
        <p:spPr>
          <a:xfrm>
            <a:off x="1029424" y="645174"/>
            <a:ext cx="9656901" cy="5529551"/>
          </a:xfrm>
          <a:prstGeom prst="rect">
            <a:avLst/>
          </a:prstGeom>
        </p:spPr>
      </p:pic>
    </p:spTree>
    <p:custDataLst>
      <p:tags r:id="rId1"/>
    </p:custDataLst>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787059" y="404630"/>
            <a:ext cx="157927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Bản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em</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1" y="1023274"/>
            <a:ext cx="3695700"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Bản em Λłn εģ wúi</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E38C71F7-5C03-4C2D-AF17-C4C1538162F7}"/>
              </a:ext>
            </a:extLst>
          </p:cNvPr>
          <p:cNvSpPr txBox="1"/>
          <p:nvPr/>
        </p:nvSpPr>
        <p:spPr>
          <a:xfrm>
            <a:off x="1028701" y="1518574"/>
            <a:ext cx="5076824"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Sĥ bŬg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χϙζ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jây</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081DDEEA-1549-4BC1-8289-3146492DA7CF}"/>
              </a:ext>
            </a:extLst>
          </p:cNvPr>
          <p:cNvSpPr txBox="1"/>
          <p:nvPr/>
        </p:nvSpPr>
        <p:spPr>
          <a:xfrm>
            <a:off x="1000126" y="20614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SưΩg ǟΠ ηư jưa dĖ</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080FBEDF-06E4-4A42-8B26-8646847ABBA5}"/>
              </a:ext>
            </a:extLst>
          </p:cNvPr>
          <p:cNvSpPr txBox="1"/>
          <p:nvPr/>
        </p:nvSpPr>
        <p:spPr>
          <a:xfrm>
            <a:off x="1000126" y="26329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Tǟưa jƞ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ấy jặt ǇrƟ.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B91B6272-7168-4835-B4C5-B7529B98C4A3}"/>
              </a:ext>
            </a:extLst>
          </p:cNvPr>
          <p:cNvSpPr txBox="1"/>
          <p:nvPr/>
        </p:nvSpPr>
        <p:spPr>
          <a:xfrm>
            <a:off x="962026" y="36997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Cây pơ-mu đầu dǬ</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7CC6DB23-D612-4B85-AF84-A75C40900F46}"/>
              </a:ext>
            </a:extLst>
          </p:cNvPr>
          <p:cNvSpPr txBox="1"/>
          <p:nvPr/>
        </p:nvSpPr>
        <p:spPr>
          <a:xfrm>
            <a:off x="933451" y="42046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Im ηư wgưƟ líζ caζ</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D355E6F7-C5E8-4960-B0BE-A391C13FCDA4}"/>
              </a:ext>
            </a:extLst>
          </p:cNvPr>
          <p:cNvSpPr txBox="1"/>
          <p:nvPr/>
        </p:nvSpPr>
        <p:spPr>
          <a:xfrm>
            <a:off x="971551" y="47570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Ngựa Ǉuần Ǉra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giƞ</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AF949A6-9245-4F4F-95BE-36750D0D348C}"/>
              </a:ext>
            </a:extLst>
          </p:cNvPr>
          <p:cNvSpPr txBox="1"/>
          <p:nvPr/>
        </p:nvSpPr>
        <p:spPr>
          <a:xfrm>
            <a:off x="990601" y="52904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Dừng đỉ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Α∆</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hí vang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01E2664F-241A-45F7-8B2B-775DABA8AD99}"/>
              </a:ext>
            </a:extLst>
          </p:cNvPr>
          <p:cNvSpPr txBox="1"/>
          <p:nvPr/>
        </p:nvSpPr>
        <p:spPr>
          <a:xfrm>
            <a:off x="5638800" y="1032799"/>
            <a:ext cx="4743449"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Nǖìn xuūg sâu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ung lũng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1A49448E-AC58-4677-AEBA-BEC941313F1E}"/>
              </a:ext>
            </a:extLst>
          </p:cNvPr>
          <p:cNvSpPr txBox="1"/>
          <p:nvPr/>
        </p:nvSpPr>
        <p:spPr>
          <a:xfrm>
            <a:off x="5619751" y="15280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Nắng ηư ǟĝ jật vàng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D38A2CAE-03A4-4DF0-A943-84B2A8F060E4}"/>
              </a:ext>
            </a:extLst>
          </p:cNvPr>
          <p:cNvSpPr txBox="1"/>
          <p:nvPr/>
        </p:nvSpPr>
        <p:spPr>
          <a:xfrm>
            <a:off x="5591176" y="20710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Thác Ǉrắng Ǉung dải lụa</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08472D86-D029-4AAD-B0D7-E3FEA212917E}"/>
              </a:ext>
            </a:extLst>
          </p:cNvPr>
          <p:cNvSpPr txBox="1"/>
          <p:nvPr/>
        </p:nvSpPr>
        <p:spPr>
          <a:xfrm>
            <a:off x="5591176" y="261394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Ngô xa</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hai ǧ</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ΰ</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Ŋ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36DC1652-82ED-4F25-AED1-D27CE908C5B2}"/>
              </a:ext>
            </a:extLst>
          </p:cNvPr>
          <p:cNvSpPr txBox="1"/>
          <p:nvPr/>
        </p:nvSpPr>
        <p:spPr>
          <a:xfrm>
            <a:off x="7277101" y="3147349"/>
            <a:ext cx="47339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(Nguyễn Thái Vận)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774078"/>
            <a:chOff x="1337230" y="1698713"/>
            <a:chExt cx="6587674" cy="2774078"/>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796059" y="2300862"/>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Calibri" panose="020F0502020204030204" pitchFamily="34" charset="0"/>
                  <a:cs typeface="Calibri" panose="020F0502020204030204" pitchFamily="34" charset="0"/>
                </a:rPr>
                <a:t>Nội</a:t>
              </a:r>
              <a:r>
                <a:rPr lang="en-US" sz="3600" b="1" dirty="0">
                  <a:solidFill>
                    <a:srgbClr val="0070C0"/>
                  </a:solidFill>
                  <a:latin typeface="Calibri" panose="020F0502020204030204" pitchFamily="34" charset="0"/>
                  <a:cs typeface="Calibri" panose="020F0502020204030204" pitchFamily="34" charset="0"/>
                </a:rPr>
                <a:t> dung </a:t>
              </a: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thơ</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799068"/>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Bài</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thơ</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miêu</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tả</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vẻ</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đẹp</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của</a:t>
              </a:r>
              <a:r>
                <a:rPr kumimoji="0" lang="vi-VN"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cảnh vật miền núi.</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dội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sương</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pơ</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Nghe – Viết. BẢN EM[20240312171050947].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522</Words>
  <Application>Microsoft Office PowerPoint</Application>
  <PresentationFormat>Widescreen</PresentationFormat>
  <Paragraphs>105</Paragraphs>
  <Slides>21</Slides>
  <Notes>17</Notes>
  <HiddenSlides>0</HiddenSlides>
  <MMClips>8</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等线</vt:lpstr>
      <vt:lpstr>微软雅黑</vt:lpstr>
      <vt:lpstr>Arial</vt:lpstr>
      <vt:lpstr>Calibri</vt:lpstr>
      <vt:lpstr>Gloria Hallelujah</vt:lpstr>
      <vt:lpstr>HP001 4 hàng</vt:lpstr>
      <vt:lpstr>Times New Roman</vt:lpstr>
      <vt:lpstr>Wingdings</vt:lpstr>
      <vt:lpstr>字魂189号-星岩乐黑体</vt:lpstr>
      <vt:lpstr>字魂70号-灵悦黑体</vt:lpstr>
      <vt:lpstr>思源黑体 CN Light</vt:lpstr>
      <vt:lpstr>Custom Design</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23</cp:revision>
  <dcterms:created xsi:type="dcterms:W3CDTF">2023-01-04T11:29:02Z</dcterms:created>
  <dcterms:modified xsi:type="dcterms:W3CDTF">2024-03-12T10:11:42Z</dcterms:modified>
</cp:coreProperties>
</file>