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0" r:id="rId2"/>
    <p:sldId id="257" r:id="rId3"/>
    <p:sldId id="258" r:id="rId4"/>
    <p:sldId id="284" r:id="rId5"/>
    <p:sldId id="261" r:id="rId6"/>
    <p:sldId id="280" r:id="rId7"/>
    <p:sldId id="302" r:id="rId8"/>
    <p:sldId id="303" r:id="rId9"/>
    <p:sldId id="304" r:id="rId10"/>
    <p:sldId id="301" r:id="rId11"/>
    <p:sldId id="305" r:id="rId12"/>
    <p:sldId id="294" r:id="rId13"/>
    <p:sldId id="298" r:id="rId14"/>
    <p:sldId id="265" r:id="rId15"/>
    <p:sldId id="289" r:id="rId16"/>
    <p:sldId id="306" r:id="rId17"/>
    <p:sldId id="297" r:id="rId18"/>
    <p:sldId id="271" r:id="rId19"/>
    <p:sldId id="281" r:id="rId20"/>
    <p:sldId id="307" r:id="rId21"/>
    <p:sldId id="308" r:id="rId22"/>
    <p:sldId id="309" r:id="rId23"/>
    <p:sldId id="299" r:id="rId24"/>
    <p:sldId id="269" r:id="rId25"/>
    <p:sldId id="31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iCiel Cadena" panose="020B0604020202020204" charset="0"/>
      <p:bold r:id="rId32"/>
    </p:embeddedFont>
    <p:embeddedFont>
      <p:font typeface="宋体" panose="02010600030101010101" pitchFamily="2"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6404" autoAdjust="0"/>
  </p:normalViewPr>
  <p:slideViewPr>
    <p:cSldViewPr showGuides="1">
      <p:cViewPr varScale="1">
        <p:scale>
          <a:sx n="114" d="100"/>
          <a:sy n="114" d="100"/>
        </p:scale>
        <p:origin x="60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3/4/2024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19</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20</a:t>
            </a:fld>
            <a:endParaRPr lang="en-US"/>
          </a:p>
        </p:txBody>
      </p:sp>
    </p:spTree>
    <p:extLst>
      <p:ext uri="{BB962C8B-B14F-4D97-AF65-F5344CB8AC3E}">
        <p14:creationId xmlns:p14="http://schemas.microsoft.com/office/powerpoint/2010/main" val="282853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21</a:t>
            </a:fld>
            <a:endParaRPr lang="en-US"/>
          </a:p>
        </p:txBody>
      </p:sp>
    </p:spTree>
    <p:extLst>
      <p:ext uri="{BB962C8B-B14F-4D97-AF65-F5344CB8AC3E}">
        <p14:creationId xmlns:p14="http://schemas.microsoft.com/office/powerpoint/2010/main" val="24573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22</a:t>
            </a:fld>
            <a:endParaRPr lang="en-US"/>
          </a:p>
        </p:txBody>
      </p:sp>
    </p:spTree>
    <p:extLst>
      <p:ext uri="{BB962C8B-B14F-4D97-AF65-F5344CB8AC3E}">
        <p14:creationId xmlns:p14="http://schemas.microsoft.com/office/powerpoint/2010/main" val="186832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23</a:t>
            </a:fld>
            <a:endParaRPr lang="en-US"/>
          </a:p>
        </p:txBody>
      </p:sp>
    </p:spTree>
    <p:extLst>
      <p:ext uri="{BB962C8B-B14F-4D97-AF65-F5344CB8AC3E}">
        <p14:creationId xmlns:p14="http://schemas.microsoft.com/office/powerpoint/2010/main" val="25145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3</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5</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https://hanhtrangso.nxbgd.vn/ebook/read/dao-duc-1-412?media=24381&amp;page=52&amp;pageRead=52 </a:t>
            </a:r>
            <a:endParaRPr lang="en-US"/>
          </a:p>
        </p:txBody>
      </p:sp>
      <p:sp>
        <p:nvSpPr>
          <p:cNvPr id="4" name="Slide Number Placeholder 3"/>
          <p:cNvSpPr>
            <a:spLocks noGrp="1"/>
          </p:cNvSpPr>
          <p:nvPr>
            <p:ph type="sldNum" sz="quarter" idx="10"/>
          </p:nvPr>
        </p:nvSpPr>
        <p:spPr/>
        <p:txBody>
          <a:bodyPr/>
          <a:lstStyle/>
          <a:p>
            <a:fld id="{C620EAA4-2E3D-49D5-AF0C-D3747B9351B9}" type="slidenum">
              <a:rPr lang="en-US" smtClean="0"/>
              <a:t>6</a:t>
            </a:fld>
            <a:endParaRPr lang="en-US"/>
          </a:p>
        </p:txBody>
      </p:sp>
    </p:spTree>
    <p:extLst>
      <p:ext uri="{BB962C8B-B14F-4D97-AF65-F5344CB8AC3E}">
        <p14:creationId xmlns:p14="http://schemas.microsoft.com/office/powerpoint/2010/main" val="399915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14</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15</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16</a:t>
            </a:fld>
            <a:endParaRPr lang="en-GB"/>
          </a:p>
        </p:txBody>
      </p:sp>
    </p:spTree>
    <p:extLst>
      <p:ext uri="{BB962C8B-B14F-4D97-AF65-F5344CB8AC3E}">
        <p14:creationId xmlns:p14="http://schemas.microsoft.com/office/powerpoint/2010/main" val="171573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18</a:t>
            </a:fld>
            <a:endParaRPr lang="en-US"/>
          </a:p>
        </p:txBody>
      </p:sp>
    </p:spTree>
    <p:extLst>
      <p:ext uri="{BB962C8B-B14F-4D97-AF65-F5344CB8AC3E}">
        <p14:creationId xmlns:p14="http://schemas.microsoft.com/office/powerpoint/2010/main" val="411902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3/4/2024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47" y="-36963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3131840" y="1426694"/>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971859" y="1187602"/>
            <a:ext cx="5601350" cy="2060086"/>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err="1">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Trường</a:t>
            </a: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Tiểu</a:t>
            </a: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học</a:t>
            </a: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Đoàn</a:t>
            </a: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Khuê</a:t>
            </a:r>
            <a:endPar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3" name="TextBox 2"/>
          <p:cNvSpPr txBox="1"/>
          <p:nvPr/>
        </p:nvSpPr>
        <p:spPr>
          <a:xfrm>
            <a:off x="3769504" y="2693336"/>
            <a:ext cx="241173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ĐẠO ĐỨC</a:t>
            </a:r>
          </a:p>
        </p:txBody>
      </p:sp>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56251" t="49582"/>
          <a:stretch/>
        </p:blipFill>
        <p:spPr bwMode="auto">
          <a:xfrm>
            <a:off x="1872985" y="699542"/>
            <a:ext cx="4776226" cy="41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82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7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1339482"/>
            <a:ext cx="7344816" cy="400110"/>
          </a:xfrm>
          <a:prstGeom prst="rect">
            <a:avLst/>
          </a:prstGeom>
          <a:noFill/>
        </p:spPr>
        <p:txBody>
          <a:bodyPr wrap="square" rtlCol="0">
            <a:spAutoFit/>
          </a:bodyPr>
          <a:lstStyle/>
          <a:p>
            <a:r>
              <a:rPr lang="en-GB" sz="2000">
                <a:latin typeface="Times New Roman" panose="02020603050405020304" pitchFamily="18" charset="0"/>
                <a:cs typeface="Times New Roman" panose="02020603050405020304" pitchFamily="18" charset="0"/>
              </a:rPr>
              <a:t>Em có nhận xét gì về hành động của Tôm và Tép ?</a:t>
            </a:r>
            <a:endParaRPr lang="en-GB"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F4597B1-1A43-4EB3-AC50-4AD9A995DF91}"/>
              </a:ext>
            </a:extLst>
          </p:cNvPr>
          <p:cNvSpPr txBox="1"/>
          <p:nvPr/>
        </p:nvSpPr>
        <p:spPr>
          <a:xfrm>
            <a:off x="1043608" y="1938814"/>
            <a:ext cx="7920880" cy="400110"/>
          </a:xfrm>
          <a:prstGeom prst="rect">
            <a:avLst/>
          </a:prstGeom>
          <a:noFill/>
        </p:spPr>
        <p:txBody>
          <a:bodyPr wrap="square" rtlCol="0">
            <a:spAutoFit/>
          </a:bodyPr>
          <a:lstStyle/>
          <a:p>
            <a:r>
              <a:rPr lang="en-GB" sz="2000" dirty="0">
                <a:latin typeface="Times New Roman" panose="02020603050405020304" pitchFamily="18" charset="0"/>
                <a:cs typeface="Times New Roman" panose="02020603050405020304" pitchFamily="18" charset="0"/>
              </a:rPr>
              <a:t>Theo </a:t>
            </a:r>
            <a:r>
              <a:rPr lang="en-GB" sz="2000" dirty="0" err="1">
                <a:latin typeface="Times New Roman" panose="02020603050405020304" pitchFamily="18" charset="0"/>
                <a:cs typeface="Times New Roman" panose="02020603050405020304" pitchFamily="18" charset="0"/>
              </a:rPr>
              <a:t>em</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vì</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sao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nhặt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được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của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rơi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cần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trả</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lại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người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đánh</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mất</a:t>
            </a:r>
            <a:r>
              <a:rPr lang="en-GB"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190" y="576670"/>
            <a:ext cx="7387236"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a:latin typeface="Arial" pitchFamily="34" charset="0"/>
                <a:cs typeface="Arial" pitchFamily="34" charset="0"/>
              </a:rPr>
              <a:t>Bài hát: </a:t>
            </a:r>
            <a:r>
              <a:rPr lang="en-US" sz="2800" b="1">
                <a:solidFill>
                  <a:srgbClr val="3B6BDD"/>
                </a:solidFill>
                <a:latin typeface="Arial" pitchFamily="34" charset="0"/>
                <a:cs typeface="Arial" pitchFamily="34" charset="0"/>
              </a:rPr>
              <a:t>Bà còng đi chợ</a:t>
            </a: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736464" y="0"/>
            <a:ext cx="5059226" cy="49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1729" y="1186063"/>
            <a:ext cx="4464496" cy="954107"/>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Việc nào nên làm, việc nào không nên làm ? Vì sao ?</a:t>
            </a:r>
            <a:endParaRPr lang="en-GB" sz="2800" dirty="0">
              <a:latin typeface="Times New Roman" panose="02020603050405020304" pitchFamily="18" charset="0"/>
              <a:cs typeface="Times New Roman" panose="02020603050405020304" pitchFamily="18" charset="0"/>
            </a:endParaRPr>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latin typeface="Times New Roman" panose="02020603050405020304" pitchFamily="18" charset="0"/>
                <a:cs typeface="Times New Roman" panose="02020603050405020304" pitchFamily="18" charset="0"/>
              </a:endParaRPr>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latin typeface="Times New Roman" panose="02020603050405020304" pitchFamily="18" charset="0"/>
                <a:cs typeface="Times New Roman" panose="02020603050405020304" pitchFamily="18" charset="0"/>
              </a:endParaRPr>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Times New Roman" panose="02020603050405020304" pitchFamily="18" charset="0"/>
                <a:cs typeface="Times New Roman" panose="02020603050405020304" pitchFamily="18" charset="0"/>
              </a:endParaRPr>
            </a:p>
          </p:txBody>
        </p:sp>
      </p:grpSp>
      <p:sp>
        <p:nvSpPr>
          <p:cNvPr id="4" name="Multiplication Sign 3">
            <a:extLst>
              <a:ext uri="{FF2B5EF4-FFF2-40B4-BE49-F238E27FC236}">
                <a16:creationId xmlns:a16="http://schemas.microsoft.com/office/drawing/2014/main" id="{B7D28C44-C069-4C7C-A955-E7A5B57CF4FD}"/>
              </a:ext>
            </a:extLst>
          </p:cNvPr>
          <p:cNvSpPr/>
          <p:nvPr/>
        </p:nvSpPr>
        <p:spPr>
          <a:xfrm>
            <a:off x="5737540" y="2791374"/>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Multiplication Sign 43">
            <a:extLst>
              <a:ext uri="{FF2B5EF4-FFF2-40B4-BE49-F238E27FC236}">
                <a16:creationId xmlns:a16="http://schemas.microsoft.com/office/drawing/2014/main" id="{70E14282-69FE-41FD-BDFB-A67A12350AC0}"/>
              </a:ext>
            </a:extLst>
          </p:cNvPr>
          <p:cNvSpPr/>
          <p:nvPr/>
        </p:nvSpPr>
        <p:spPr>
          <a:xfrm>
            <a:off x="7508284" y="68977"/>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EAE0ABE-CFBE-4608-9B4A-A1287DB30BBC}"/>
              </a:ext>
            </a:extLst>
          </p:cNvPr>
          <p:cNvGrpSpPr/>
          <p:nvPr/>
        </p:nvGrpSpPr>
        <p:grpSpPr>
          <a:xfrm>
            <a:off x="7782930" y="1832064"/>
            <a:ext cx="318745" cy="661331"/>
            <a:chOff x="1559958" y="2499633"/>
            <a:chExt cx="446316" cy="920255"/>
          </a:xfrm>
          <a:solidFill>
            <a:srgbClr val="FF0000"/>
          </a:solidFill>
        </p:grpSpPr>
        <p:sp>
          <p:nvSpPr>
            <p:cNvPr id="5" name="Rectangle 4">
              <a:extLst>
                <a:ext uri="{FF2B5EF4-FFF2-40B4-BE49-F238E27FC236}">
                  <a16:creationId xmlns:a16="http://schemas.microsoft.com/office/drawing/2014/main" id="{CA3440AD-D7AB-4ECB-8A0A-FD2FC7E9CC58}"/>
                </a:ext>
              </a:extLst>
            </p:cNvPr>
            <p:cNvSpPr/>
            <p:nvPr/>
          </p:nvSpPr>
          <p:spPr>
            <a:xfrm rot="19304099">
              <a:off x="1559958" y="2859782"/>
              <a:ext cx="126468" cy="560106"/>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2C68FACD-80F1-4D68-AC45-932AB3B343C1}"/>
                </a:ext>
              </a:extLst>
            </p:cNvPr>
            <p:cNvSpPr/>
            <p:nvPr/>
          </p:nvSpPr>
          <p:spPr>
            <a:xfrm rot="1524732">
              <a:off x="1875887" y="2499633"/>
              <a:ext cx="130387" cy="91240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4257758" y="177098"/>
            <a:ext cx="4726343" cy="47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811" y="68977"/>
            <a:ext cx="1513994" cy="702573"/>
          </a:xfrm>
          <a:prstGeom prst="rect">
            <a:avLst/>
          </a:prstGeom>
        </p:spPr>
      </p:pic>
      <p:sp>
        <p:nvSpPr>
          <p:cNvPr id="3" name="Rectangle 2"/>
          <p:cNvSpPr/>
          <p:nvPr/>
        </p:nvSpPr>
        <p:spPr>
          <a:xfrm>
            <a:off x="328811" y="1118163"/>
            <a:ext cx="4572000" cy="2308324"/>
          </a:xfrm>
          <a:prstGeom prst="rect">
            <a:avLst/>
          </a:prstGeom>
        </p:spPr>
        <p:txBody>
          <a:bodyPr>
            <a:spAutoFit/>
          </a:bodyPr>
          <a:lstStyle/>
          <a:p>
            <a:r>
              <a:rPr lang="vi-VN" sz="2400" b="1" u="sng" dirty="0">
                <a:solidFill>
                  <a:srgbClr val="FF0000"/>
                </a:solidFill>
                <a:latin typeface="+mj-lt"/>
              </a:rPr>
              <a:t>Kết luận</a:t>
            </a:r>
            <a:r>
              <a:rPr lang="vi-VN" sz="2400" i="1" dirty="0">
                <a:latin typeface="+mj-lt"/>
              </a:rPr>
              <a:t>:</a:t>
            </a:r>
            <a:r>
              <a:rPr lang="vi-VN" sz="2400" dirty="0">
                <a:latin typeface="+mj-lt"/>
              </a:rPr>
              <a:t> Nhìn thấy của rơi, bỏ đấy, không quan tâm; hoặc coi của rơi nhặt được là của mình là không nên. Nhặt được của rơi nhờ người đáng tin cậy trả lại người đánh mất là hành động nên làm.</a:t>
            </a:r>
            <a:endParaRPr lang="en-US" sz="2400" dirty="0">
              <a:latin typeface="+mj-lt"/>
            </a:endParaRPr>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mj-lt"/>
              </a:endParaRPr>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mj-lt"/>
              </a:endParaRPr>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mj-lt"/>
              </a:endParaRPr>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latin typeface="+mj-lt"/>
              </a:endParaRPr>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mj-lt"/>
              </a:endParaRPr>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mj-lt"/>
              </a:endParaRPr>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latin typeface="+mj-lt"/>
              </a:endParaRPr>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latin typeface="+mj-lt"/>
              </a:endParaRPr>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latin typeface="+mj-lt"/>
              </a:endParaRPr>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latin typeface="+mj-lt"/>
              </a:endParaRPr>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latin typeface="+mj-lt"/>
              </a:endParaRPr>
            </a:p>
          </p:txBody>
        </p:sp>
      </p:grpSp>
    </p:spTree>
    <p:extLst>
      <p:ext uri="{BB962C8B-B14F-4D97-AF65-F5344CB8AC3E}">
        <p14:creationId xmlns:p14="http://schemas.microsoft.com/office/powerpoint/2010/main" val="19702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dirty="0">
                <a:latin typeface="Times New Roman" panose="02020603050405020304" pitchFamily="18" charset="0"/>
                <a:cs typeface="Times New Roman" panose="02020603050405020304" pitchFamily="18" charset="0"/>
              </a:rPr>
              <a:t>Đã bao giờ em nhặt được đổ của người khác chưa? Lúc đó, em đã làm gì?</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Times New Roman" panose="02020603050405020304" pitchFamily="18" charset="0"/>
                <a:cs typeface="Times New Roman" panose="02020603050405020304" pitchFamily="18" charset="0"/>
              </a:rPr>
              <a:t>Em</a:t>
            </a:r>
            <a:r>
              <a:rPr lang="en-GB" sz="2000" dirty="0">
                <a:solidFill>
                  <a:srgbClr val="26333A"/>
                </a:solidFill>
                <a:latin typeface="Times New Roman" panose="02020603050405020304" pitchFamily="18" charset="0"/>
                <a:cs typeface="Times New Roman" panose="02020603050405020304" pitchFamily="18" charset="0"/>
              </a:rPr>
              <a:t> </a:t>
            </a:r>
            <a:r>
              <a:rPr lang="en-GB" sz="2000" err="1">
                <a:solidFill>
                  <a:srgbClr val="26333A"/>
                </a:solidFill>
                <a:latin typeface="Times New Roman" panose="02020603050405020304" pitchFamily="18" charset="0"/>
                <a:cs typeface="Times New Roman" panose="02020603050405020304" pitchFamily="18" charset="0"/>
              </a:rPr>
              <a:t>sẽ</a:t>
            </a:r>
            <a:r>
              <a:rPr lang="en-GB" sz="2000">
                <a:solidFill>
                  <a:srgbClr val="26333A"/>
                </a:solidFill>
                <a:latin typeface="Times New Roman" panose="02020603050405020304" pitchFamily="18" charset="0"/>
                <a:cs typeface="Times New Roman" panose="02020603050405020304" pitchFamily="18" charset="0"/>
              </a:rPr>
              <a:t> khuyên bạn điều trong các tình </a:t>
            </a:r>
            <a:r>
              <a:rPr lang="en-GB" sz="2000" dirty="0" err="1">
                <a:solidFill>
                  <a:srgbClr val="26333A"/>
                </a:solidFill>
                <a:latin typeface="Times New Roman" panose="02020603050405020304" pitchFamily="18" charset="0"/>
                <a:cs typeface="Times New Roman" panose="02020603050405020304" pitchFamily="18" charset="0"/>
              </a:rPr>
              <a:t>huống</a:t>
            </a:r>
            <a:r>
              <a:rPr lang="en-GB" sz="2000" dirty="0">
                <a:solidFill>
                  <a:srgbClr val="26333A"/>
                </a:solidFill>
                <a:latin typeface="Times New Roman" panose="02020603050405020304" pitchFamily="18" charset="0"/>
                <a:cs typeface="Times New Roman" panose="02020603050405020304" pitchFamily="18" charset="0"/>
              </a:rPr>
              <a:t> </a:t>
            </a:r>
            <a:r>
              <a:rPr lang="en-GB" sz="2000" dirty="0" err="1">
                <a:solidFill>
                  <a:srgbClr val="26333A"/>
                </a:solidFill>
                <a:latin typeface="Times New Roman" panose="02020603050405020304" pitchFamily="18" charset="0"/>
                <a:cs typeface="Times New Roman" panose="02020603050405020304" pitchFamily="18" charset="0"/>
              </a:rPr>
              <a:t>sau</a:t>
            </a:r>
            <a:r>
              <a:rPr lang="en-GB" sz="2000" dirty="0">
                <a:solidFill>
                  <a:srgbClr val="26333A"/>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latin typeface="Times New Roman" panose="02020603050405020304" pitchFamily="18" charset="0"/>
                <a:cs typeface="Times New Roman" panose="02020603050405020304" pitchFamily="18" charset="0"/>
              </a:rPr>
              <a:t>Em trả lại người đánh mất mỗi khi nhặt được của rơi</a:t>
            </a:r>
            <a:endParaRPr 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 – </a:t>
            </a:r>
            <a:r>
              <a:rPr lang="en-US" sz="2200" b="1" spc="80" dirty="0" err="1">
                <a:solidFill>
                  <a:schemeClr val="bg1"/>
                </a:solidFill>
                <a:latin typeface="iCiel Cadena" panose="02000503000000020004" pitchFamily="2" charset="77"/>
                <a:cs typeface="iCiel Cucho" pitchFamily="50" charset="0"/>
              </a:rPr>
              <a:t>Thật</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b="1" spc="80" dirty="0" err="1">
                  <a:solidFill>
                    <a:schemeClr val="bg1"/>
                  </a:solidFill>
                  <a:latin typeface="Times New Roman" panose="02020603050405020304" pitchFamily="18" charset="0"/>
                  <a:cs typeface="Times New Roman" panose="02020603050405020304" pitchFamily="18" charset="0"/>
                </a:rPr>
                <a:t>Nhặt</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được</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của</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rơi</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trả</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lại</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được</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người</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đánh</a:t>
              </a:r>
              <a:r>
                <a:rPr lang="en-US" sz="3600" b="1" spc="80" dirty="0">
                  <a:solidFill>
                    <a:schemeClr val="bg1"/>
                  </a:solidFill>
                  <a:latin typeface="Times New Roman" panose="02020603050405020304" pitchFamily="18" charset="0"/>
                  <a:cs typeface="Times New Roman" panose="02020603050405020304" pitchFamily="18" charset="0"/>
                </a:rPr>
                <a:t> </a:t>
              </a:r>
              <a:r>
                <a:rPr lang="en-US" sz="3600" b="1" spc="80" dirty="0" err="1">
                  <a:solidFill>
                    <a:schemeClr val="bg1"/>
                  </a:solidFill>
                  <a:latin typeface="Times New Roman" panose="02020603050405020304" pitchFamily="18" charset="0"/>
                  <a:cs typeface="Times New Roman" panose="02020603050405020304" pitchFamily="18" charset="0"/>
                </a:rPr>
                <a:t>mất</a:t>
              </a:r>
              <a:endParaRPr lang="en-US" sz="3600" b="1" spc="80" dirty="0">
                <a:solidFill>
                  <a:schemeClr val="bg1"/>
                </a:solidFill>
                <a:latin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Times New Roman" panose="02020603050405020304" pitchFamily="18" charset="0"/>
                <a:cs typeface="Times New Roman" panose="02020603050405020304" pitchFamily="18" charset="0"/>
              </a:rPr>
              <a:t>Em</a:t>
            </a:r>
            <a:r>
              <a:rPr lang="en-GB" sz="2000" dirty="0">
                <a:solidFill>
                  <a:srgbClr val="26333A"/>
                </a:solidFill>
                <a:latin typeface="Times New Roman" panose="02020603050405020304" pitchFamily="18" charset="0"/>
                <a:cs typeface="Times New Roman" panose="02020603050405020304" pitchFamily="18" charset="0"/>
              </a:rPr>
              <a:t> </a:t>
            </a:r>
            <a:r>
              <a:rPr lang="en-GB" sz="2000" err="1">
                <a:solidFill>
                  <a:srgbClr val="26333A"/>
                </a:solidFill>
                <a:latin typeface="Times New Roman" panose="02020603050405020304" pitchFamily="18" charset="0"/>
                <a:cs typeface="Times New Roman" panose="02020603050405020304" pitchFamily="18" charset="0"/>
              </a:rPr>
              <a:t>sẽ</a:t>
            </a:r>
            <a:r>
              <a:rPr lang="en-GB" sz="2000">
                <a:solidFill>
                  <a:srgbClr val="26333A"/>
                </a:solidFill>
                <a:latin typeface="Times New Roman" panose="02020603050405020304" pitchFamily="18" charset="0"/>
                <a:cs typeface="Times New Roman" panose="02020603050405020304" pitchFamily="18" charset="0"/>
              </a:rPr>
              <a:t> khuyên bạn điều trong các tình </a:t>
            </a:r>
            <a:r>
              <a:rPr lang="en-GB" sz="2000" dirty="0" err="1">
                <a:solidFill>
                  <a:srgbClr val="26333A"/>
                </a:solidFill>
                <a:latin typeface="Times New Roman" panose="02020603050405020304" pitchFamily="18" charset="0"/>
                <a:cs typeface="Times New Roman" panose="02020603050405020304" pitchFamily="18" charset="0"/>
              </a:rPr>
              <a:t>huống</a:t>
            </a:r>
            <a:r>
              <a:rPr lang="en-GB" sz="2000" dirty="0">
                <a:solidFill>
                  <a:srgbClr val="26333A"/>
                </a:solidFill>
                <a:latin typeface="Times New Roman" panose="02020603050405020304" pitchFamily="18" charset="0"/>
                <a:cs typeface="Times New Roman" panose="02020603050405020304" pitchFamily="18" charset="0"/>
              </a:rPr>
              <a:t> </a:t>
            </a:r>
            <a:r>
              <a:rPr lang="en-GB" sz="2000" dirty="0" err="1">
                <a:solidFill>
                  <a:srgbClr val="26333A"/>
                </a:solidFill>
                <a:latin typeface="Times New Roman" panose="02020603050405020304" pitchFamily="18" charset="0"/>
                <a:cs typeface="Times New Roman" panose="02020603050405020304" pitchFamily="18" charset="0"/>
              </a:rPr>
              <a:t>sau</a:t>
            </a:r>
            <a:r>
              <a:rPr lang="en-GB" sz="2000" dirty="0">
                <a:solidFill>
                  <a:srgbClr val="26333A"/>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r="68288"/>
          <a:stretch/>
        </p:blipFill>
        <p:spPr bwMode="auto">
          <a:xfrm>
            <a:off x="356523" y="699542"/>
            <a:ext cx="2631301"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FC26254C-F869-4429-A7E6-6FA588B4885F}"/>
              </a:ext>
            </a:extLst>
          </p:cNvPr>
          <p:cNvSpPr/>
          <p:nvPr/>
        </p:nvSpPr>
        <p:spPr>
          <a:xfrm>
            <a:off x="3131840" y="411510"/>
            <a:ext cx="5395084" cy="2664296"/>
          </a:xfrm>
          <a:prstGeom prst="cloudCallout">
            <a:avLst>
              <a:gd name="adj1" fmla="val -52632"/>
              <a:gd name="adj2" fmla="val 7197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Khi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rơi</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658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Times New Roman" panose="02020603050405020304" pitchFamily="18" charset="0"/>
                <a:cs typeface="Times New Roman" panose="02020603050405020304" pitchFamily="18" charset="0"/>
              </a:rPr>
              <a:t>Em</a:t>
            </a:r>
            <a:r>
              <a:rPr lang="en-GB" sz="2000" dirty="0">
                <a:solidFill>
                  <a:srgbClr val="26333A"/>
                </a:solidFill>
                <a:latin typeface="Times New Roman" panose="02020603050405020304" pitchFamily="18" charset="0"/>
                <a:cs typeface="Times New Roman" panose="02020603050405020304" pitchFamily="18" charset="0"/>
              </a:rPr>
              <a:t> </a:t>
            </a:r>
            <a:r>
              <a:rPr lang="en-GB" sz="2000" err="1">
                <a:solidFill>
                  <a:srgbClr val="26333A"/>
                </a:solidFill>
                <a:latin typeface="Times New Roman" panose="02020603050405020304" pitchFamily="18" charset="0"/>
                <a:cs typeface="Times New Roman" panose="02020603050405020304" pitchFamily="18" charset="0"/>
              </a:rPr>
              <a:t>sẽ</a:t>
            </a:r>
            <a:r>
              <a:rPr lang="en-GB" sz="2000">
                <a:solidFill>
                  <a:srgbClr val="26333A"/>
                </a:solidFill>
                <a:latin typeface="Times New Roman" panose="02020603050405020304" pitchFamily="18" charset="0"/>
                <a:cs typeface="Times New Roman" panose="02020603050405020304" pitchFamily="18" charset="0"/>
              </a:rPr>
              <a:t> khuyên bạn điều trong các tình </a:t>
            </a:r>
            <a:r>
              <a:rPr lang="en-GB" sz="2000" dirty="0" err="1">
                <a:solidFill>
                  <a:srgbClr val="26333A"/>
                </a:solidFill>
                <a:latin typeface="Times New Roman" panose="02020603050405020304" pitchFamily="18" charset="0"/>
                <a:cs typeface="Times New Roman" panose="02020603050405020304" pitchFamily="18" charset="0"/>
              </a:rPr>
              <a:t>huống</a:t>
            </a:r>
            <a:r>
              <a:rPr lang="en-GB" sz="2000" dirty="0">
                <a:solidFill>
                  <a:srgbClr val="26333A"/>
                </a:solidFill>
                <a:latin typeface="Times New Roman" panose="02020603050405020304" pitchFamily="18" charset="0"/>
                <a:cs typeface="Times New Roman" panose="02020603050405020304" pitchFamily="18" charset="0"/>
              </a:rPr>
              <a:t> </a:t>
            </a:r>
            <a:r>
              <a:rPr lang="en-GB" sz="2000" dirty="0" err="1">
                <a:solidFill>
                  <a:srgbClr val="26333A"/>
                </a:solidFill>
                <a:latin typeface="Times New Roman" panose="02020603050405020304" pitchFamily="18" charset="0"/>
                <a:cs typeface="Times New Roman" panose="02020603050405020304" pitchFamily="18" charset="0"/>
              </a:rPr>
              <a:t>sau</a:t>
            </a:r>
            <a:r>
              <a:rPr lang="en-GB" sz="2000" dirty="0">
                <a:solidFill>
                  <a:srgbClr val="26333A"/>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31713" r="34442"/>
          <a:stretch/>
        </p:blipFill>
        <p:spPr bwMode="auto">
          <a:xfrm>
            <a:off x="249557" y="627534"/>
            <a:ext cx="319347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5567472A-FE54-4B93-9F6D-C10062843459}"/>
              </a:ext>
            </a:extLst>
          </p:cNvPr>
          <p:cNvSpPr/>
          <p:nvPr/>
        </p:nvSpPr>
        <p:spPr>
          <a:xfrm>
            <a:off x="3499359" y="508534"/>
            <a:ext cx="5395084" cy="3575383"/>
          </a:xfrm>
          <a:prstGeom prst="cloudCallout">
            <a:avLst>
              <a:gd name="adj1" fmla="val -55053"/>
              <a:gd name="adj2" fmla="val 4737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Khi </a:t>
            </a:r>
            <a:r>
              <a:rPr lang="en-US" sz="2400" dirty="0" err="1">
                <a:solidFill>
                  <a:schemeClr val="tx1"/>
                </a:solidFill>
                <a:latin typeface="Times New Roman" panose="02020603050405020304" pitchFamily="18" charset="0"/>
                <a:cs typeface="Times New Roman" panose="02020603050405020304" pitchFamily="18" charset="0"/>
              </a:rPr>
              <a:t>nhìn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sân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nhiệm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tổng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89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Times New Roman" panose="02020603050405020304" pitchFamily="18" charset="0"/>
                <a:cs typeface="Times New Roman" panose="02020603050405020304" pitchFamily="18" charset="0"/>
              </a:rPr>
              <a:t>Em</a:t>
            </a:r>
            <a:r>
              <a:rPr lang="en-GB" sz="2000" dirty="0">
                <a:solidFill>
                  <a:srgbClr val="26333A"/>
                </a:solidFill>
                <a:latin typeface="Times New Roman" panose="02020603050405020304" pitchFamily="18" charset="0"/>
                <a:cs typeface="Times New Roman" panose="02020603050405020304" pitchFamily="18" charset="0"/>
              </a:rPr>
              <a:t> </a:t>
            </a:r>
            <a:r>
              <a:rPr lang="en-GB" sz="2000" err="1">
                <a:solidFill>
                  <a:srgbClr val="26333A"/>
                </a:solidFill>
                <a:latin typeface="Times New Roman" panose="02020603050405020304" pitchFamily="18" charset="0"/>
                <a:cs typeface="Times New Roman" panose="02020603050405020304" pitchFamily="18" charset="0"/>
              </a:rPr>
              <a:t>sẽ</a:t>
            </a:r>
            <a:r>
              <a:rPr lang="en-GB" sz="2000">
                <a:solidFill>
                  <a:srgbClr val="26333A"/>
                </a:solidFill>
                <a:latin typeface="Times New Roman" panose="02020603050405020304" pitchFamily="18" charset="0"/>
                <a:cs typeface="Times New Roman" panose="02020603050405020304" pitchFamily="18" charset="0"/>
              </a:rPr>
              <a:t> khuyên bạn điều trong các tình </a:t>
            </a:r>
            <a:r>
              <a:rPr lang="en-GB" sz="2000" dirty="0" err="1">
                <a:solidFill>
                  <a:srgbClr val="26333A"/>
                </a:solidFill>
                <a:latin typeface="Times New Roman" panose="02020603050405020304" pitchFamily="18" charset="0"/>
                <a:cs typeface="Times New Roman" panose="02020603050405020304" pitchFamily="18" charset="0"/>
              </a:rPr>
              <a:t>huống</a:t>
            </a:r>
            <a:r>
              <a:rPr lang="en-GB" sz="2000" dirty="0">
                <a:solidFill>
                  <a:srgbClr val="26333A"/>
                </a:solidFill>
                <a:latin typeface="Times New Roman" panose="02020603050405020304" pitchFamily="18" charset="0"/>
                <a:cs typeface="Times New Roman" panose="02020603050405020304" pitchFamily="18" charset="0"/>
              </a:rPr>
              <a:t> </a:t>
            </a:r>
            <a:r>
              <a:rPr lang="en-GB" sz="2000" dirty="0" err="1">
                <a:solidFill>
                  <a:srgbClr val="26333A"/>
                </a:solidFill>
                <a:latin typeface="Times New Roman" panose="02020603050405020304" pitchFamily="18" charset="0"/>
                <a:cs typeface="Times New Roman" panose="02020603050405020304" pitchFamily="18" charset="0"/>
              </a:rPr>
              <a:t>sau</a:t>
            </a:r>
            <a:r>
              <a:rPr lang="en-GB" sz="2000" dirty="0">
                <a:solidFill>
                  <a:srgbClr val="26333A"/>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66426"/>
          <a:stretch/>
        </p:blipFill>
        <p:spPr bwMode="auto">
          <a:xfrm>
            <a:off x="249557" y="721833"/>
            <a:ext cx="3027175" cy="35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42E62AF7-0BBD-4E34-B0B0-E9755D678F57}"/>
              </a:ext>
            </a:extLst>
          </p:cNvPr>
          <p:cNvSpPr/>
          <p:nvPr/>
        </p:nvSpPr>
        <p:spPr>
          <a:xfrm>
            <a:off x="3131840" y="411510"/>
            <a:ext cx="5395084" cy="3168352"/>
          </a:xfrm>
          <a:prstGeom prst="cloudCallout">
            <a:avLst>
              <a:gd name="adj1" fmla="val -50049"/>
              <a:gd name="adj2" fmla="val 6085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Khi </a:t>
            </a:r>
            <a:r>
              <a:rPr lang="en-US" sz="2400" dirty="0" err="1">
                <a:solidFill>
                  <a:schemeClr val="tx1"/>
                </a:solidFill>
                <a:latin typeface="Times New Roman" panose="02020603050405020304" pitchFamily="18" charset="0"/>
                <a:cs typeface="Times New Roman" panose="02020603050405020304" pitchFamily="18" charset="0"/>
              </a:rPr>
              <a:t>nhìn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lô</a:t>
            </a:r>
            <a:r>
              <a:rPr lang="en-US" sz="2400" dirty="0">
                <a:solidFill>
                  <a:schemeClr val="tx1"/>
                </a:solidFill>
                <a:latin typeface="Times New Roman" panose="02020603050405020304" pitchFamily="18" charset="0"/>
                <a:cs typeface="Times New Roman" panose="02020603050405020304" pitchFamily="18" charset="0"/>
              </a:rPr>
              <a:t> ai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gần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quên</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5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Times New Roman" panose="02020603050405020304" pitchFamily="18" charset="0"/>
              <a:cs typeface="Times New Roman" panose="02020603050405020304" pitchFamily="18" charset="0"/>
            </a:endParaRPr>
          </a:p>
          <a:p>
            <a:pPr algn="ctr"/>
            <a:r>
              <a:rPr lang="en-US" sz="2900" b="1" dirty="0" err="1">
                <a:solidFill>
                  <a:srgbClr val="BF2174"/>
                </a:solidFill>
                <a:latin typeface="Times New Roman" panose="02020603050405020304" pitchFamily="18" charset="0"/>
                <a:cs typeface="Times New Roman" panose="02020603050405020304" pitchFamily="18" charset="0"/>
              </a:rPr>
              <a:t>Của</a:t>
            </a:r>
            <a:r>
              <a:rPr lang="en-US" sz="2900" b="1" dirty="0">
                <a:solidFill>
                  <a:srgbClr val="BF2174"/>
                </a:solidFill>
                <a:latin typeface="Times New Roman" panose="02020603050405020304" pitchFamily="18" charset="0"/>
                <a:cs typeface="Times New Roman" panose="02020603050405020304" pitchFamily="18" charset="0"/>
              </a:rPr>
              <a:t> </a:t>
            </a:r>
            <a:r>
              <a:rPr lang="en-US" sz="2900" b="1" dirty="0" err="1">
                <a:solidFill>
                  <a:srgbClr val="BF2174"/>
                </a:solidFill>
                <a:latin typeface="Times New Roman" panose="02020603050405020304" pitchFamily="18" charset="0"/>
                <a:cs typeface="Times New Roman" panose="02020603050405020304" pitchFamily="18" charset="0"/>
              </a:rPr>
              <a:t>rơi</a:t>
            </a:r>
            <a:r>
              <a:rPr lang="en-US" sz="2900" b="1" dirty="0">
                <a:solidFill>
                  <a:srgbClr val="BF2174"/>
                </a:solidFill>
                <a:latin typeface="Times New Roman" panose="02020603050405020304" pitchFamily="18" charset="0"/>
                <a:cs typeface="Times New Roman" panose="02020603050405020304" pitchFamily="18" charset="0"/>
              </a:rPr>
              <a:t> </a:t>
            </a:r>
            <a:r>
              <a:rPr lang="en-US" sz="2900" b="1" dirty="0" err="1">
                <a:solidFill>
                  <a:srgbClr val="BF2174"/>
                </a:solidFill>
                <a:latin typeface="Times New Roman" panose="02020603050405020304" pitchFamily="18" charset="0"/>
                <a:cs typeface="Times New Roman" panose="02020603050405020304" pitchFamily="18" charset="0"/>
              </a:rPr>
              <a:t>là</a:t>
            </a:r>
            <a:r>
              <a:rPr lang="en-US" sz="2900" b="1" dirty="0">
                <a:solidFill>
                  <a:srgbClr val="BF2174"/>
                </a:solidFill>
                <a:latin typeface="Times New Roman" panose="02020603050405020304" pitchFamily="18" charset="0"/>
                <a:cs typeface="Times New Roman" panose="02020603050405020304" pitchFamily="18" charset="0"/>
              </a:rPr>
              <a:t> </a:t>
            </a:r>
            <a:r>
              <a:rPr lang="en-US" sz="2900" b="1" dirty="0" err="1">
                <a:solidFill>
                  <a:srgbClr val="BF2174"/>
                </a:solidFill>
                <a:latin typeface="Times New Roman" panose="02020603050405020304" pitchFamily="18" charset="0"/>
                <a:cs typeface="Times New Roman" panose="02020603050405020304" pitchFamily="18" charset="0"/>
              </a:rPr>
              <a:t>của</a:t>
            </a:r>
            <a:r>
              <a:rPr lang="en-US" sz="2900" b="1" dirty="0">
                <a:solidFill>
                  <a:srgbClr val="BF2174"/>
                </a:solidFill>
                <a:latin typeface="Times New Roman" panose="02020603050405020304" pitchFamily="18" charset="0"/>
                <a:cs typeface="Times New Roman" panose="02020603050405020304" pitchFamily="18" charset="0"/>
              </a:rPr>
              <a:t> </a:t>
            </a:r>
            <a:r>
              <a:rPr lang="en-US" sz="2900" b="1" dirty="0" err="1">
                <a:solidFill>
                  <a:srgbClr val="BF2174"/>
                </a:solidFill>
                <a:latin typeface="Times New Roman" panose="02020603050405020304" pitchFamily="18" charset="0"/>
                <a:cs typeface="Times New Roman" panose="02020603050405020304" pitchFamily="18" charset="0"/>
              </a:rPr>
              <a:t>người</a:t>
            </a:r>
            <a:r>
              <a:rPr lang="en-US" sz="2900" b="1" dirty="0">
                <a:solidFill>
                  <a:srgbClr val="BF2174"/>
                </a:solidFill>
                <a:latin typeface="Times New Roman" panose="02020603050405020304" pitchFamily="18" charset="0"/>
                <a:cs typeface="Times New Roman" panose="02020603050405020304" pitchFamily="18" charset="0"/>
              </a:rPr>
              <a:t> ta</a:t>
            </a:r>
          </a:p>
          <a:p>
            <a:pPr algn="ctr"/>
            <a:r>
              <a:rPr lang="en-US" sz="2800" b="1" dirty="0" err="1">
                <a:solidFill>
                  <a:srgbClr val="0199DB"/>
                </a:solidFill>
                <a:latin typeface="Times New Roman" panose="02020603050405020304" pitchFamily="18" charset="0"/>
                <a:cs typeface="Times New Roman" panose="02020603050405020304" pitchFamily="18" charset="0"/>
              </a:rPr>
              <a:t>Nếu</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em</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nhặt</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được</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thật</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thà</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trả</a:t>
            </a:r>
            <a:r>
              <a:rPr lang="en-US" sz="2800" b="1" dirty="0">
                <a:solidFill>
                  <a:srgbClr val="0199DB"/>
                </a:solidFill>
                <a:latin typeface="Times New Roman" panose="02020603050405020304" pitchFamily="18" charset="0"/>
                <a:cs typeface="Times New Roman" panose="02020603050405020304" pitchFamily="18" charset="0"/>
              </a:rPr>
              <a:t> </a:t>
            </a:r>
            <a:r>
              <a:rPr lang="en-US" sz="2800" b="1" dirty="0" err="1">
                <a:solidFill>
                  <a:srgbClr val="0199DB"/>
                </a:solidFill>
                <a:latin typeface="Times New Roman" panose="02020603050405020304" pitchFamily="18" charset="0"/>
                <a:cs typeface="Times New Roman" panose="02020603050405020304" pitchFamily="18" charset="0"/>
              </a:rPr>
              <a:t>ngay</a:t>
            </a:r>
            <a:endParaRPr lang="en-US" sz="2800" b="1" dirty="0">
              <a:solidFill>
                <a:srgbClr val="0199D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598" y="-210564"/>
            <a:ext cx="9574598" cy="5816088"/>
          </a:xfrm>
          <a:prstGeom prst="rect">
            <a:avLst/>
          </a:prstGeom>
        </p:spPr>
      </p:pic>
    </p:spTree>
    <p:extLst>
      <p:ext uri="{BB962C8B-B14F-4D97-AF65-F5344CB8AC3E}">
        <p14:creationId xmlns:p14="http://schemas.microsoft.com/office/powerpoint/2010/main" val="367420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stretch>
            <a:fillRect/>
          </a:stretch>
        </p:blipFill>
        <p:spPr>
          <a:xfrm>
            <a:off x="1170104" y="1147477"/>
            <a:ext cx="7581033" cy="2208467"/>
          </a:xfrm>
          <a:prstGeom prst="rect">
            <a:avLst/>
          </a:prstGeom>
        </p:spPr>
      </p:pic>
    </p:spTree>
    <p:extLst>
      <p:ext uri="{BB962C8B-B14F-4D97-AF65-F5344CB8AC3E}">
        <p14:creationId xmlns:p14="http://schemas.microsoft.com/office/powerpoint/2010/main" val="379509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8433388" cy="461665"/>
          </a:xfrm>
          <a:prstGeom prst="rect">
            <a:avLst/>
          </a:prstGeom>
          <a:noFill/>
        </p:spPr>
        <p:txBody>
          <a:bodyPr wrap="square" rtlCol="0">
            <a:spAutoFit/>
          </a:bodyPr>
          <a:lstStyle/>
          <a:p>
            <a:r>
              <a:rPr lang="en-GB" sz="2400" b="1" dirty="0" err="1">
                <a:latin typeface="Times New Roman" panose="02020603050405020304" pitchFamily="18" charset="0"/>
                <a:cs typeface="Times New Roman" panose="02020603050405020304" pitchFamily="18" charset="0"/>
              </a:rPr>
              <a:t>Kể</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về</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một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tấm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gương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trả</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lại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đánh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biết</a:t>
            </a:r>
            <a:r>
              <a:rPr lang="en-GB" sz="2400" b="1" dirty="0">
                <a:latin typeface="Times New Roman" panose="02020603050405020304" pitchFamily="18" charset="0"/>
                <a:cs typeface="Times New Roman" panose="02020603050405020304" pitchFamily="18" charset="0"/>
              </a:rPr>
              <a:t>  </a:t>
            </a:r>
          </a:p>
        </p:txBody>
      </p:sp>
      <p:sp>
        <p:nvSpPr>
          <p:cNvPr id="2" name="Rectangle 1"/>
          <p:cNvSpPr/>
          <p:nvPr/>
        </p:nvSpPr>
        <p:spPr>
          <a:xfrm>
            <a:off x="755576" y="2283718"/>
            <a:ext cx="7128792"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Kết</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luận</a:t>
            </a:r>
            <a:r>
              <a:rPr lang="en-US" sz="2800" b="1" u="sng" dirty="0">
                <a:solidFill>
                  <a:srgbClr val="FF0000"/>
                </a:solidFill>
                <a:latin typeface="Times New Roman" panose="02020603050405020304" pitchFamily="18" charset="0"/>
                <a:cs typeface="Times New Roman" panose="02020603050405020304" pitchFamily="18" charset="0"/>
              </a:rPr>
              <a:t> : </a:t>
            </a:r>
            <a:r>
              <a:rPr lang="vi-VN" sz="2800" dirty="0">
                <a:solidFill>
                  <a:srgbClr val="3B6BDD"/>
                </a:solidFill>
                <a:latin typeface="Times New Roman" panose="02020603050405020304" pitchFamily="18" charset="0"/>
                <a:cs typeface="Times New Roman" panose="02020603050405020304" pitchFamily="18" charset="0"/>
              </a:rPr>
              <a:t>Nhặt được của rơi trả lại người đánh mất là hành động nên làm, đáng</a:t>
            </a:r>
            <a:r>
              <a:rPr lang="en-US" sz="2800" dirty="0">
                <a:solidFill>
                  <a:srgbClr val="3B6BDD"/>
                </a:solidFill>
                <a:latin typeface="Times New Roman" panose="02020603050405020304" pitchFamily="18" charset="0"/>
                <a:cs typeface="Times New Roman" panose="02020603050405020304" pitchFamily="18" charset="0"/>
              </a:rPr>
              <a:t> </a:t>
            </a:r>
            <a:r>
              <a:rPr lang="vi-VN" sz="2800" dirty="0">
                <a:solidFill>
                  <a:srgbClr val="3B6BDD"/>
                </a:solidFill>
                <a:latin typeface="Times New Roman" panose="02020603050405020304" pitchFamily="18" charset="0"/>
                <a:cs typeface="Times New Roman" panose="02020603050405020304" pitchFamily="18" charset="0"/>
              </a:rPr>
              <a:t>được khen.</a:t>
            </a:r>
            <a:endParaRPr lang="en-US" sz="2800" dirty="0">
              <a:solidFill>
                <a:srgbClr val="3B6B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2195736" y="88501"/>
            <a:ext cx="5976664" cy="400110"/>
          </a:xfrm>
          <a:prstGeom prst="rect">
            <a:avLst/>
          </a:prstGeom>
          <a:solidFill>
            <a:schemeClr val="bg1"/>
          </a:solidFill>
        </p:spPr>
        <p:txBody>
          <a:bodyPr wrap="square" rtlCol="0">
            <a:spAutoFit/>
          </a:bodyPr>
          <a:lstStyle/>
          <a:p>
            <a:r>
              <a:rPr lang="en-GB" sz="2000" b="1" dirty="0" err="1">
                <a:latin typeface="Times New Roman" panose="02020603050405020304" pitchFamily="18" charset="0"/>
                <a:cs typeface="Times New Roman" panose="02020603050405020304" pitchFamily="18" charset="0"/>
              </a:rPr>
              <a:t>Kể</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chuyện</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theo</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tranh</a:t>
            </a:r>
            <a:r>
              <a:rPr lang="en-GB" sz="2000" b="1" dirty="0">
                <a:latin typeface="Times New Roman" panose="02020603050405020304" pitchFamily="18" charset="0"/>
                <a:cs typeface="Times New Roman" panose="02020603050405020304" pitchFamily="18" charset="0"/>
              </a:rPr>
              <a:t> </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Bà</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còng</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đi</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chợ</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trời</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mưa</a:t>
            </a:r>
            <a:r>
              <a:rPr lang="en-GB" sz="2000" b="1" dirty="0" smtClean="0">
                <a:latin typeface="Times New Roman" panose="02020603050405020304" pitchFamily="18" charset="0"/>
                <a:cs typeface="Times New Roman" panose="02020603050405020304" pitchFamily="18" charset="0"/>
              </a:rPr>
              <a:t>”</a:t>
            </a:r>
            <a:endParaRPr lang="en-GB" sz="2000" b="1"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r="55554" b="50418"/>
          <a:stretch/>
        </p:blipFill>
        <p:spPr bwMode="auto">
          <a:xfrm>
            <a:off x="1801146" y="522068"/>
            <a:ext cx="4647118" cy="409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8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47069" r="7021" b="50418"/>
          <a:stretch/>
        </p:blipFill>
        <p:spPr bwMode="auto">
          <a:xfrm>
            <a:off x="2167903" y="570351"/>
            <a:ext cx="4808194" cy="41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88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12963" t="47923" r="43750"/>
          <a:stretch/>
        </p:blipFill>
        <p:spPr bwMode="auto">
          <a:xfrm>
            <a:off x="1891789" y="699542"/>
            <a:ext cx="446583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6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1743</TotalTime>
  <Words>396</Words>
  <Application>Microsoft Office PowerPoint</Application>
  <PresentationFormat>On-screen Show (16:9)</PresentationFormat>
  <Paragraphs>45</Paragraphs>
  <Slides>25</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iCiel Cadena</vt:lpstr>
      <vt:lpstr>Times New Roman</vt:lpstr>
      <vt:lpstr>Arial</vt:lpstr>
      <vt:lpstr>iCiel Cucho</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Techsi.vn</cp:lastModifiedBy>
  <cp:revision>130</cp:revision>
  <dcterms:created xsi:type="dcterms:W3CDTF">2020-04-29T11:34:14Z</dcterms:created>
  <dcterms:modified xsi:type="dcterms:W3CDTF">2024-03-04T05:58:35Z</dcterms:modified>
</cp:coreProperties>
</file>