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8" r:id="rId6"/>
    <p:sldId id="277"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80" r:id="rId21"/>
    <p:sldId id="279" r:id="rId22"/>
    <p:sldId id="281" r:id="rId23"/>
    <p:sldId id="268" r:id="rId24"/>
  </p:sldIdLst>
  <p:sldSz cx="12192000" cy="6858000"/>
  <p:notesSz cx="6858000" cy="9144000"/>
  <p:embeddedFontLst>
    <p:embeddedFont>
      <p:font typeface="Calibri Light" panose="020F0302020204030204" pitchFamily="34" charset="0"/>
      <p:regular r:id="rId25"/>
      <p:italic r:id="rId26"/>
    </p:embeddedFont>
    <p:embeddedFont>
      <p:font typeface="Tahoma" panose="020B0604030504040204" pitchFamily="34" charset="0"/>
      <p:regular r:id="rId27"/>
      <p:bold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9Slide03 Arima Madurai Black" panose="020B0604020202020204"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8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91" d="100"/>
          <a:sy n="91" d="100"/>
        </p:scale>
        <p:origin x="53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37.03704" units="1/cm"/>
          <inkml:channelProperty channel="Y" name="resolution" value="37.5" units="1/cm"/>
          <inkml:channelProperty channel="T" name="resolution" value="1" units="1/dev"/>
        </inkml:channelProperties>
      </inkml:inkSource>
      <inkml:timestamp xml:id="ts0" timeString="2024-09-11T03:35:52.067"/>
    </inkml:context>
    <inkml:brush xml:id="br0">
      <inkml:brushProperty name="width" value="0.05292" units="cm"/>
      <inkml:brushProperty name="height" value="0.05292" units="cm"/>
      <inkml:brushProperty name="color" value="#FF0000"/>
    </inkml:brush>
  </inkml:definitions>
  <inkml:trace contextRef="#ctx0" brushRef="#br0">4166 7714 0,'0'-34'46,"0"68"79,33 0-125,1 34 16,-34-34 0,0-1-16,0 1 15,0 34-15,34 0 16,-34-1-16,34 1 16,-34 0-16,0 33 15,0-67-15,0 34 16,0-34-16,0 33 15,34-33-15,-34 0 16,0 0 0,0 33 15,0-33 0,34 0-15,-34 0-16,0 0 15,0 0 1,34-1 0,-34 1-1,0 0 1,0 0-16,34 34 16,-34-35 46,33-33-31,35 0-15,-68-33 0,34 33-16,68-68 15,-1-34-15,69-33 16,67 0-16,-34-34 15,34 101-15,68-34 16,33-33-16,-168 67 16,101-101-16,-34 101 15,-34-33-15,-68 67 16,69-67-16,-137 67 16,35-34-16,-34 34 15,-1 0 1,-33 34 78</inkml:trace>
  <inkml:trace contextRef="#ctx0" brushRef="#br0" timeOffset="69791.5478">18153 8019 0,'0'34'265,"33"-1"-233,1 35-17,0 0 1,0-68-1,-34 67 1,0-33-16,68 34 16,-68 0-16,34-34 15,-1 33 1,-33-33-16,68 0 16,-68 34-16,34 33 15,34-67-15,-34 67 16,0-67-16,-1 68 15,1-68-15,0 33 16,-34-33-16,0 0 16,68 67-16,-68-67 15,0 0 1,34 0-16,0-68 156,33 34-156,69-68 16,33-67-16,34 34 15,-67 33-15,169-101 16,-68 101 0,0-33-16,-34-1 15,34 1-15,-68-1 16,-33 102-16,-68-34 16,-1-34-16,-33 68 15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18BCB24-44AE-437A-B1B8-419F28236A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9/11/2024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microsoft.com/office/2007/relationships/hdphoto" Target="../media/hdphoto1.wdp"/><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2035975" y="1560853"/>
            <a:ext cx="9630105" cy="1173708"/>
          </a:xfrm>
          <a:solidFill>
            <a:schemeClr val="bg1"/>
          </a:solidFill>
        </p:spPr>
        <p:txBody>
          <a:bodyPr>
            <a:normAutofit/>
          </a:bodyPr>
          <a:lstStyle/>
          <a:p>
            <a:r>
              <a:rPr lang="vi-VN" b="1">
                <a:solidFill>
                  <a:srgbClr val="002060"/>
                </a:solidFill>
                <a:latin typeface="UTM Avo" panose="02040603050506020204" pitchFamily="18" charset="0"/>
              </a:rPr>
              <a:t>16 </a:t>
            </a:r>
            <a:r>
              <a:rPr lang="vi-VN" b="1" dirty="0">
                <a:solidFill>
                  <a:srgbClr val="002060"/>
                </a:solidFill>
                <a:latin typeface="UTM Avo" panose="02040603050506020204" pitchFamily="18" charset="0"/>
              </a:rPr>
              <a:t>000 -  9 000 = ?</a:t>
            </a:r>
            <a:endParaRPr lang="en-US"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2046536" y="1545536"/>
            <a:ext cx="7344405" cy="1238807"/>
          </a:xfrm>
          <a:solidFill>
            <a:schemeClr val="bg1"/>
          </a:solidFill>
        </p:spPr>
        <p:txBody>
          <a:bodyPr>
            <a:normAutofit/>
          </a:bodyPr>
          <a:lstStyle/>
          <a:p>
            <a:r>
              <a:rPr lang="vi-VN" sz="4800" b="1">
                <a:solidFill>
                  <a:srgbClr val="002060"/>
                </a:solidFill>
                <a:latin typeface="UTM Avo" panose="02040603050506020204" pitchFamily="18" charset="0"/>
              </a:rPr>
              <a:t>25 </a:t>
            </a:r>
            <a:r>
              <a:rPr lang="vi-VN" sz="4800" b="1" dirty="0">
                <a:solidFill>
                  <a:srgbClr val="002060"/>
                </a:solidFill>
                <a:latin typeface="UTM Avo" panose="02040603050506020204" pitchFamily="18" charset="0"/>
              </a:rPr>
              <a:t>000 + 30 000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5 50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55 00</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280 000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mute="1">
                                        <p:cTn display="0" masterRel="sameClick">
                                          <p:stCondLst>
                                            <p:cond evt="begin" delay="0">
                                              <p:tn val="3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subTnLst>
                                    <p:audio>
                                      <p:cMediaNode mute="1">
                                        <p:cTn display="0" masterRel="sameClick">
                                          <p:stCondLst>
                                            <p:cond evt="begin" delay="0">
                                              <p:tn val="4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2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subTnLst>
                                    <p:audio>
                                      <p:cMediaNode mute="1">
                                        <p:cTn display="0" masterRel="sameClick">
                                          <p:stCondLst>
                                            <p:cond evt="begin" delay="0">
                                              <p:tn val="5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4"/>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normAutofit/>
          </a:bodyPr>
          <a:lstStyle/>
          <a:p>
            <a:r>
              <a:rPr lang="vi-VN" sz="4800" b="1" dirty="0">
                <a:solidFill>
                  <a:srgbClr val="002060"/>
                </a:solidFill>
                <a:latin typeface="UTM Avo" panose="02040603050506020204" pitchFamily="18" charset="0"/>
              </a:rPr>
              <a:t>46 000 + 4 000 + 9 000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5"/>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5 900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6"/>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a:solidFill>
                    <a:srgbClr val="002060"/>
                  </a:solidFill>
                  <a:latin typeface="UTM Avo" panose="02040603050506020204" pitchFamily="18" charset="0"/>
                </a:rPr>
                <a:t>69 000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7"/>
            <a:stretch>
              <a:fillRect/>
            </a:stretch>
          </p:blipFill>
          <p:spPr>
            <a:xfrm>
              <a:off x="4437224" y="3722565"/>
              <a:ext cx="1402094" cy="1546343"/>
            </a:xfrm>
            <a:prstGeom prst="rect">
              <a:avLst/>
            </a:prstGeom>
          </p:spPr>
        </p:pic>
      </p:grpSp>
      <p:pic>
        <p:nvPicPr>
          <p:cNvPr id="17" name="Picture 16">
            <a:hlinkClick r:id="rId8"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a:t>
              </a:r>
              <a:r>
                <a:rPr lang="vi-VN" sz="4400" b="1" kern="0" noProof="0" dirty="0">
                  <a:solidFill>
                    <a:srgbClr val="002060"/>
                  </a:solidFill>
                  <a:latin typeface="UTM Avo" panose="02040603050506020204" pitchFamily="18" charset="0"/>
                </a:rPr>
                <a:t>900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1"/>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mute="1">
                                        <p:cTn display="0" masterRel="sameClick">
                                          <p:stCondLst>
                                            <p:cond evt="begin" delay="0">
                                              <p:tn val="4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mute="1">
                                        <p:cTn display="0" masterRel="sameClick">
                                          <p:stCondLst>
                                            <p:cond evt="begin" delay="0">
                                              <p:tn val="5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mute="1">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a:bodyPr>
          <a:lstStyle/>
          <a:p>
            <a:r>
              <a:rPr lang="en-US" sz="4800" b="1" dirty="0">
                <a:latin typeface="UTM Avo" panose="02040603050506020204" pitchFamily="18" charset="0"/>
              </a:rPr>
              <a:t/>
            </a:r>
            <a:br>
              <a:rPr lang="en-US" sz="4800" b="1" dirty="0">
                <a:latin typeface="UTM Avo" panose="02040603050506020204" pitchFamily="18" charset="0"/>
              </a:rPr>
            </a:br>
            <a:r>
              <a:rPr lang="vi-VN" sz="4800" b="1" dirty="0">
                <a:solidFill>
                  <a:srgbClr val="002060"/>
                </a:solidFill>
                <a:latin typeface="UTM Avo" panose="02040603050506020204" pitchFamily="18" charset="0"/>
              </a:rPr>
              <a:t>73 000 – 3 000 – 50 000 = ?</a:t>
            </a:r>
            <a:endParaRPr lang="en-US" sz="4800"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6 5</a:t>
              </a:r>
              <a:r>
                <a:rPr lang="vi-VN" sz="4400" b="1" kern="0" noProof="0" dirty="0">
                  <a:solidFill>
                    <a:srgbClr val="002060"/>
                  </a:solidFill>
                  <a:latin typeface="UTM Avo" panose="02040603050506020204" pitchFamily="18" charset="0"/>
                </a:rPr>
                <a:t>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mute="1">
                                        <p:cTn display="0" masterRel="sameClick">
                                          <p:stCondLst>
                                            <p:cond evt="begin" delay="0">
                                              <p:tn val="3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subTnLst>
                                    <p:audio>
                                      <p:cMediaNode mute="1">
                                        <p:cTn display="0" masterRel="sameClick">
                                          <p:stCondLst>
                                            <p:cond evt="begin" delay="0">
                                              <p:tn val="4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subTnLst>
                                    <p:audio>
                                      <p:cMediaNode mute="1">
                                        <p:cTn display="0" masterRel="sameClick">
                                          <p:stCondLst>
                                            <p:cond evt="begin" delay="0">
                                              <p:tn val="49"/>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normAutofit/>
          </a:bodyPr>
          <a:lstStyle/>
          <a:p>
            <a:r>
              <a:rPr lang="vi-VN" sz="4800" b="1" dirty="0">
                <a:solidFill>
                  <a:srgbClr val="002060"/>
                </a:solidFill>
                <a:latin typeface="UTM Avo" panose="02040603050506020204" pitchFamily="18" charset="0"/>
              </a:rPr>
              <a:t>32 000 + 5 000 - 17 000 = ?</a:t>
            </a:r>
            <a:endParaRPr lang="en-US" sz="48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20 000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4"/>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rgbClr val="002060"/>
                  </a:solidFill>
                  <a:latin typeface="UTM Avo" panose="02040603050506020204" pitchFamily="18" charset="0"/>
                </a:rPr>
                <a:t>2 000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5"/>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6"/>
            <a:stretch>
              <a:fillRect/>
            </a:stretch>
          </p:blipFill>
          <p:spPr>
            <a:xfrm>
              <a:off x="4437224" y="3722565"/>
              <a:ext cx="1402094" cy="1546343"/>
            </a:xfrm>
            <a:prstGeom prst="rect">
              <a:avLst/>
            </a:prstGeom>
          </p:spPr>
        </p:pic>
      </p:grpSp>
      <p:pic>
        <p:nvPicPr>
          <p:cNvPr id="17" name="Picture 16">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noProof="0" dirty="0">
                  <a:solidFill>
                    <a:srgbClr val="002060"/>
                  </a:solidFill>
                  <a:latin typeface="UTM Avo" panose="02040603050506020204" pitchFamily="18" charset="0"/>
                </a:rPr>
                <a:t>10 000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1"/>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subTnLst>
                                    <p:audio>
                                      <p:cMediaNode>
                                        <p:cTn display="0" masterRel="sameClick">
                                          <p:stCondLst>
                                            <p:cond evt="begin" delay="0">
                                              <p:tn val="5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4"/>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499760" y="2691720"/>
              <a:ext cx="6169320" cy="707040"/>
            </p14:xfrm>
          </p:contentPart>
        </mc:Choice>
        <mc:Fallback>
          <p:pic>
            <p:nvPicPr>
              <p:cNvPr id="3" name="Ink 2"/>
              <p:cNvPicPr/>
              <p:nvPr/>
            </p:nvPicPr>
            <p:blipFill>
              <a:blip r:embed="rId3"/>
              <a:stretch>
                <a:fillRect/>
              </a:stretch>
            </p:blipFill>
            <p:spPr>
              <a:xfrm>
                <a:off x="1490400" y="2682360"/>
                <a:ext cx="6188040" cy="725760"/>
              </a:xfrm>
              <a:prstGeom prst="rect">
                <a:avLst/>
              </a:prstGeom>
            </p:spPr>
          </p:pic>
        </mc:Fallback>
      </mc:AlternateContent>
    </p:spTree>
    <p:extLst>
      <p:ext uri="{BB962C8B-B14F-4D97-AF65-F5344CB8AC3E}">
        <p14:creationId xmlns:p14="http://schemas.microsoft.com/office/powerpoint/2010/main" val="36790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a:solidFill>
                  <a:srgbClr val="002060"/>
                </a:solidFill>
              </a:rPr>
              <a:t>           16 500 + 62 500 = 79 000 (đồng)</a:t>
            </a:r>
          </a:p>
          <a:p>
            <a:r>
              <a:rPr lang="vi-VN" sz="3200" b="1" dirty="0">
                <a:solidFill>
                  <a:srgbClr val="002060"/>
                </a:solidFill>
              </a:rPr>
              <a:t>Mẹ An phải trả người bán hàng số tiền là:</a:t>
            </a:r>
          </a:p>
          <a:p>
            <a:r>
              <a:rPr lang="vi-VN" sz="3200" b="1" dirty="0">
                <a:solidFill>
                  <a:srgbClr val="002060"/>
                </a:solidFill>
              </a:rPr>
              <a:t>           16 500 + 79 000 = 95 500 (đồng)</a:t>
            </a:r>
          </a:p>
          <a:p>
            <a:r>
              <a:rPr lang="vi-VN" sz="3200" b="1" dirty="0">
                <a:solidFill>
                  <a:srgbClr val="002060"/>
                </a:solidFill>
              </a:rPr>
              <a:t>                           Đáp số: </a:t>
            </a:r>
            <a:r>
              <a:rPr lang="vi-VN" sz="3200" b="1">
                <a:solidFill>
                  <a:srgbClr val="002060"/>
                </a:solidFill>
              </a:rPr>
              <a:t>95 </a:t>
            </a:r>
            <a:r>
              <a:rPr lang="en-US" sz="3200" b="1" smtClean="0">
                <a:solidFill>
                  <a:srgbClr val="002060"/>
                </a:solidFill>
              </a:rPr>
              <a:t>5</a:t>
            </a:r>
            <a:r>
              <a:rPr lang="vi-VN" sz="3200" b="1" smtClean="0">
                <a:solidFill>
                  <a:srgbClr val="002060"/>
                </a:solidFill>
              </a:rPr>
              <a:t>00 </a:t>
            </a:r>
            <a:r>
              <a:rPr lang="vi-VN" sz="3200" b="1" dirty="0">
                <a:solidFill>
                  <a:srgbClr val="002060"/>
                </a:solidFill>
              </a:rPr>
              <a:t>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827606" y="1565335"/>
            <a:ext cx="6299858" cy="2199158"/>
          </a:xfrm>
          <a:prstGeom prst="rect">
            <a:avLst/>
          </a:prstGeom>
        </p:spPr>
      </p:pic>
    </p:spTree>
    <p:extLst>
      <p:ext uri="{BB962C8B-B14F-4D97-AF65-F5344CB8AC3E}">
        <p14:creationId xmlns:p14="http://schemas.microsoft.com/office/powerpoint/2010/main" val="4789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168886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1">
            <a:extLst>
              <a:ext uri="{FF2B5EF4-FFF2-40B4-BE49-F238E27FC236}">
                <a16:creationId xmlns:a16="http://schemas.microsoft.com/office/drawing/2014/main" id="{D31B53C2-3ACE-4226-99EA-5014BD095349}"/>
              </a:ext>
            </a:extLst>
          </p:cNvPr>
          <p:cNvSpPr/>
          <p:nvPr/>
        </p:nvSpPr>
        <p:spPr>
          <a:xfrm>
            <a:off x="7034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5" name="TextBox 4">
            <a:extLst>
              <a:ext uri="{FF2B5EF4-FFF2-40B4-BE49-F238E27FC236}">
                <a16:creationId xmlns:a16="http://schemas.microsoft.com/office/drawing/2014/main" id="{2AF05725-EDB0-4205-8AB1-46D5D3D90927}"/>
              </a:ext>
            </a:extLst>
          </p:cNvPr>
          <p:cNvSpPr txBox="1"/>
          <p:nvPr/>
        </p:nvSpPr>
        <p:spPr>
          <a:xfrm>
            <a:off x="3080826" y="436098"/>
            <a:ext cx="5978768" cy="830997"/>
          </a:xfrm>
          <a:prstGeom prst="rect">
            <a:avLst/>
          </a:prstGeom>
          <a:noFill/>
        </p:spPr>
        <p:txBody>
          <a:bodyPr wrap="square" rtlCol="0">
            <a:spAutoFit/>
          </a:bodyPr>
          <a:lstStyle/>
          <a:p>
            <a:pPr algn="ctr"/>
            <a:r>
              <a:rPr lang="en-US" sz="4800" b="1"/>
              <a:t>VẬN DỤNG - CỦNG CỐ</a:t>
            </a:r>
          </a:p>
        </p:txBody>
      </p:sp>
      <p:sp>
        <p:nvSpPr>
          <p:cNvPr id="55" name="TextBox 54">
            <a:extLst>
              <a:ext uri="{FF2B5EF4-FFF2-40B4-BE49-F238E27FC236}">
                <a16:creationId xmlns:a16="http://schemas.microsoft.com/office/drawing/2014/main" id="{FBBEF97C-9E93-4816-9BEF-B607E60A1AB3}"/>
              </a:ext>
            </a:extLst>
          </p:cNvPr>
          <p:cNvSpPr txBox="1"/>
          <p:nvPr/>
        </p:nvSpPr>
        <p:spPr>
          <a:xfrm>
            <a:off x="647700" y="1734353"/>
            <a:ext cx="9860392"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1. Nêu những kiến thức đã đ</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ợc ôn tập qua tiết học?</a:t>
            </a:r>
          </a:p>
        </p:txBody>
      </p:sp>
      <p:sp>
        <p:nvSpPr>
          <p:cNvPr id="56" name="TextBox 55">
            <a:extLst>
              <a:ext uri="{FF2B5EF4-FFF2-40B4-BE49-F238E27FC236}">
                <a16:creationId xmlns:a16="http://schemas.microsoft.com/office/drawing/2014/main" id="{9CF4C248-BB90-4247-AEC1-34931B0EDD6F}"/>
              </a:ext>
            </a:extLst>
          </p:cNvPr>
          <p:cNvSpPr txBox="1"/>
          <p:nvPr/>
        </p:nvSpPr>
        <p:spPr>
          <a:xfrm>
            <a:off x="647700" y="2363002"/>
            <a:ext cx="9934130" cy="584775"/>
          </a:xfrm>
          <a:prstGeom prst="rect">
            <a:avLst/>
          </a:prstGeom>
          <a:noFill/>
        </p:spPr>
        <p:txBody>
          <a:bodyPr wrap="none" rtlCol="0">
            <a:spAutoFit/>
          </a:bodyPr>
          <a:lstStyle/>
          <a:p>
            <a:r>
              <a:rPr lang="en-US" sz="3200">
                <a:latin typeface="Arial" panose="020B0604020202020204" pitchFamily="34" charset="0"/>
                <a:cs typeface="Arial" panose="020B0604020202020204" pitchFamily="34" charset="0"/>
              </a:rPr>
              <a:t>2. Khi cộng, trừ số có nhiều chữ số cần l</a:t>
            </a:r>
            <a:r>
              <a:rPr lang="vi-VN" sz="3200">
                <a:latin typeface="Arial" panose="020B0604020202020204" pitchFamily="34" charset="0"/>
                <a:cs typeface="Arial" panose="020B0604020202020204" pitchFamily="34" charset="0"/>
              </a:rPr>
              <a:t>ư</a:t>
            </a:r>
            <a:r>
              <a:rPr lang="en-US" sz="3200">
                <a:latin typeface="Arial" panose="020B0604020202020204" pitchFamily="34" charset="0"/>
                <a:cs typeface="Arial" panose="020B0604020202020204" pitchFamily="34" charset="0"/>
              </a:rPr>
              <a:t>u ý điều gì?</a:t>
            </a:r>
          </a:p>
        </p:txBody>
      </p:sp>
    </p:spTree>
    <p:extLst>
      <p:ext uri="{BB962C8B-B14F-4D97-AF65-F5344CB8AC3E}">
        <p14:creationId xmlns:p14="http://schemas.microsoft.com/office/powerpoint/2010/main" val="385583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1F501F6-CD34-4CFE-A8D1-15E6409DFD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0"/>
            <a:ext cx="12191980" cy="6857990"/>
          </a:xfrm>
          <a:prstGeom prst="rect">
            <a:avLst/>
          </a:prstGeom>
        </p:spPr>
      </p:pic>
      <p:pic>
        <p:nvPicPr>
          <p:cNvPr id="3" name="图片 2">
            <a:extLst>
              <a:ext uri="{FF2B5EF4-FFF2-40B4-BE49-F238E27FC236}">
                <a16:creationId xmlns:a16="http://schemas.microsoft.com/office/drawing/2014/main" id="{4A54F3A9-B536-4143-87D8-76A72C33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4" name="图片 4">
            <a:extLst>
              <a:ext uri="{FF2B5EF4-FFF2-40B4-BE49-F238E27FC236}">
                <a16:creationId xmlns:a16="http://schemas.microsoft.com/office/drawing/2014/main" id="{2B95BD2D-F1D7-4095-A106-C3412BA67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448" y="1238810"/>
            <a:ext cx="5608320" cy="4843965"/>
          </a:xfrm>
          <a:prstGeom prst="rect">
            <a:avLst/>
          </a:prstGeom>
        </p:spPr>
      </p:pic>
      <p:sp>
        <p:nvSpPr>
          <p:cNvPr id="5" name="TextBox 4">
            <a:extLst>
              <a:ext uri="{FF2B5EF4-FFF2-40B4-BE49-F238E27FC236}">
                <a16:creationId xmlns:a16="http://schemas.microsoft.com/office/drawing/2014/main" id="{91D78AA9-FE40-4D01-8AD9-7B37E2510AD5}"/>
              </a:ext>
            </a:extLst>
          </p:cNvPr>
          <p:cNvSpPr txBox="1"/>
          <p:nvPr/>
        </p:nvSpPr>
        <p:spPr>
          <a:xfrm>
            <a:off x="2581214" y="157740"/>
            <a:ext cx="6981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C42549"/>
                </a:solidFill>
                <a:latin typeface="UTM Showcard" panose="02040603050506020204" pitchFamily="18" charset="0"/>
              </a:rPr>
              <a:t>Định hướng học tập</a:t>
            </a:r>
            <a:endParaRPr kumimoji="0" lang="en-US" sz="5400" b="0" i="0" u="none" strike="noStrike" kern="1200" cap="none" spc="0" normalizeH="0" baseline="0" noProof="0" dirty="0">
              <a:ln>
                <a:noFill/>
              </a:ln>
              <a:solidFill>
                <a:srgbClr val="C42549"/>
              </a:solidFill>
              <a:effectLst/>
              <a:uLnTx/>
              <a:uFillTx/>
              <a:latin typeface="UTM Showcard" panose="02040603050506020204" pitchFamily="18" charset="0"/>
            </a:endParaRPr>
          </a:p>
        </p:txBody>
      </p:sp>
      <p:sp>
        <p:nvSpPr>
          <p:cNvPr id="6" name="TextBox 5">
            <a:extLst>
              <a:ext uri="{FF2B5EF4-FFF2-40B4-BE49-F238E27FC236}">
                <a16:creationId xmlns:a16="http://schemas.microsoft.com/office/drawing/2014/main" id="{E02AE68C-BA6C-41E6-BA54-745FA5B45036}"/>
              </a:ext>
            </a:extLst>
          </p:cNvPr>
          <p:cNvSpPr txBox="1"/>
          <p:nvPr/>
        </p:nvSpPr>
        <p:spPr>
          <a:xfrm>
            <a:off x="1339141" y="3550852"/>
            <a:ext cx="425691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7" name="TextBox 6">
            <a:extLst>
              <a:ext uri="{FF2B5EF4-FFF2-40B4-BE49-F238E27FC236}">
                <a16:creationId xmlns:a16="http://schemas.microsoft.com/office/drawing/2014/main" id="{9255F1F8-FDB8-4351-A21E-AA4FBFE5A140}"/>
              </a:ext>
            </a:extLst>
          </p:cNvPr>
          <p:cNvSpPr txBox="1"/>
          <p:nvPr/>
        </p:nvSpPr>
        <p:spPr>
          <a:xfrm>
            <a:off x="6947461" y="3749633"/>
            <a:ext cx="42569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0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0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64256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52511" y="1702189"/>
            <a:ext cx="6423736" cy="2736169"/>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3" y="1004728"/>
            <a:ext cx="6419273" cy="1414915"/>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4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388971" y="3226447"/>
            <a:ext cx="2872835" cy="769441"/>
          </a:xfrm>
          <a:prstGeom prst="rect">
            <a:avLst/>
          </a:prstGeom>
          <a:noFill/>
        </p:spPr>
        <p:txBody>
          <a:bodyPr wrap="square" rtlCol="0">
            <a:spAutoFit/>
          </a:bodyPr>
          <a:lstStyle/>
          <a:p>
            <a:pPr algn="ctr"/>
            <a:r>
              <a:rPr lang="vi-V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4400" dirty="0"/>
          </a:p>
        </p:txBody>
      </p:sp>
      <p:pic>
        <p:nvPicPr>
          <p:cNvPr id="2" name="Picture 1"/>
          <p:cNvPicPr>
            <a:picLocks noChangeAspect="1"/>
          </p:cNvPicPr>
          <p:nvPr/>
        </p:nvPicPr>
        <p:blipFill>
          <a:blip r:embed="rId3"/>
          <a:stretch>
            <a:fillRect/>
          </a:stretch>
        </p:blipFill>
        <p:spPr>
          <a:xfrm>
            <a:off x="104753" y="0"/>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504182" y="1873729"/>
            <a:ext cx="5890680"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2282"/>
              <a:gd name="adj2" fmla="val 119832"/>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44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795664" y="3632582"/>
            <a:ext cx="4114622" cy="1323439"/>
          </a:xfrm>
          <a:prstGeom prst="rect">
            <a:avLst/>
          </a:prstGeom>
          <a:noFill/>
        </p:spPr>
        <p:txBody>
          <a:bodyPr wrap="square" rtlCol="0">
            <a:spAutoFit/>
          </a:bodyPr>
          <a:lstStyle/>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pPr algn="ctr"/>
            <a:r>
              <a:rPr lang="vi-VN" sz="4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4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4136573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1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C05A2-36A7-41DF-BECC-73FE912F91E8}"/>
              </a:ext>
            </a:extLst>
          </p:cNvPr>
          <p:cNvSpPr txBox="1"/>
          <p:nvPr/>
        </p:nvSpPr>
        <p:spPr>
          <a:xfrm>
            <a:off x="3260779" y="1417982"/>
            <a:ext cx="5415718" cy="2400657"/>
          </a:xfrm>
          <a:prstGeom prst="rect">
            <a:avLst/>
          </a:prstGeom>
          <a:solidFill>
            <a:srgbClr val="D48E52"/>
          </a:solidFill>
        </p:spPr>
        <p:txBody>
          <a:bodyPr wrap="square" rtlCol="0">
            <a:spAutoFit/>
          </a:bodyPr>
          <a:lstStyle/>
          <a:p>
            <a:r>
              <a:rPr lang="en-US" sz="2500">
                <a:solidFill>
                  <a:schemeClr val="bg1"/>
                </a:solidFill>
                <a:ea typeface="Tahoma" panose="020B0604030504040204" pitchFamily="34" charset="0"/>
                <a:cs typeface="Tahoma" panose="020B0604030504040204" pitchFamily="34" charset="0"/>
              </a:rPr>
              <a:t>1. Thực hiện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phép cộng, trừ đã học trong phạm vi 100 000.</a:t>
            </a:r>
          </a:p>
          <a:p>
            <a:r>
              <a:rPr lang="en-US" sz="2500">
                <a:solidFill>
                  <a:schemeClr val="bg1"/>
                </a:solidFill>
                <a:ea typeface="Tahoma" panose="020B0604030504040204" pitchFamily="34" charset="0"/>
                <a:cs typeface="Tahoma" panose="020B0604030504040204" pitchFamily="34" charset="0"/>
              </a:rPr>
              <a:t>2. Tính giá trị biểu thức có liên quan đến phép cộng, trừ.</a:t>
            </a:r>
          </a:p>
          <a:p>
            <a:r>
              <a:rPr lang="en-US" sz="2500">
                <a:solidFill>
                  <a:schemeClr val="bg1"/>
                </a:solidFill>
                <a:ea typeface="Tahoma" panose="020B0604030504040204" pitchFamily="34" charset="0"/>
                <a:cs typeface="Tahoma" panose="020B0604030504040204" pitchFamily="34" charset="0"/>
              </a:rPr>
              <a:t>3. Giải đ</a:t>
            </a:r>
            <a:r>
              <a:rPr lang="vi-VN" sz="2500">
                <a:solidFill>
                  <a:schemeClr val="bg1"/>
                </a:solidFill>
                <a:latin typeface="Calibri" panose="020F0502020204030204" pitchFamily="34" charset="0"/>
                <a:ea typeface="Tahoma" panose="020B0604030504040204" pitchFamily="34" charset="0"/>
                <a:cs typeface="Calibri" panose="020F0502020204030204" pitchFamily="34" charset="0"/>
              </a:rPr>
              <a:t>ư</a:t>
            </a:r>
            <a:r>
              <a:rPr lang="en-US" sz="2500">
                <a:solidFill>
                  <a:schemeClr val="bg1"/>
                </a:solidFill>
                <a:ea typeface="Tahoma" panose="020B0604030504040204" pitchFamily="34" charset="0"/>
                <a:cs typeface="Tahoma" panose="020B0604030504040204" pitchFamily="34" charset="0"/>
              </a:rPr>
              <a:t>ợc bài toán thực tế liên quan đến các phép cộng, trừ.</a:t>
            </a:r>
          </a:p>
        </p:txBody>
      </p:sp>
      <p:grpSp>
        <p:nvGrpSpPr>
          <p:cNvPr id="8" name="Group 7">
            <a:extLst>
              <a:ext uri="{FF2B5EF4-FFF2-40B4-BE49-F238E27FC236}">
                <a16:creationId xmlns:a16="http://schemas.microsoft.com/office/drawing/2014/main" id="{86451FE8-D1D4-4160-A5A4-F1BB87B0E9E5}"/>
              </a:ext>
            </a:extLst>
          </p:cNvPr>
          <p:cNvGrpSpPr/>
          <p:nvPr/>
        </p:nvGrpSpPr>
        <p:grpSpPr>
          <a:xfrm>
            <a:off x="2230594" y="-52878"/>
            <a:ext cx="6389848" cy="1192564"/>
            <a:chOff x="2084173" y="4436884"/>
            <a:chExt cx="4971966" cy="1192564"/>
          </a:xfrm>
        </p:grpSpPr>
        <p:pic>
          <p:nvPicPr>
            <p:cNvPr id="9" name="图片 24">
              <a:extLst>
                <a:ext uri="{FF2B5EF4-FFF2-40B4-BE49-F238E27FC236}">
                  <a16:creationId xmlns:a16="http://schemas.microsoft.com/office/drawing/2014/main" id="{EA63C498-5AEC-49EE-8C93-346BFC3E8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73" y="4436884"/>
              <a:ext cx="4971966" cy="1192564"/>
            </a:xfrm>
            <a:prstGeom prst="rect">
              <a:avLst/>
            </a:prstGeom>
          </p:spPr>
        </p:pic>
        <p:sp>
          <p:nvSpPr>
            <p:cNvPr id="10" name="文本框 38">
              <a:extLst>
                <a:ext uri="{FF2B5EF4-FFF2-40B4-BE49-F238E27FC236}">
                  <a16:creationId xmlns:a16="http://schemas.microsoft.com/office/drawing/2014/main" id="{B93EA3FE-C3F0-4ABA-A28A-A0FEDF4C3390}"/>
                </a:ext>
              </a:extLst>
            </p:cNvPr>
            <p:cNvSpPr txBox="1"/>
            <p:nvPr/>
          </p:nvSpPr>
          <p:spPr>
            <a:xfrm>
              <a:off x="3591932" y="4653968"/>
              <a:ext cx="2966638" cy="646331"/>
            </a:xfrm>
            <a:prstGeom prst="rect">
              <a:avLst/>
            </a:prstGeom>
            <a:noFill/>
          </p:spPr>
          <p:txBody>
            <a:bodyPr wrap="square">
              <a:spAutoFit/>
            </a:bodyPr>
            <a:lstStyle/>
            <a:p>
              <a:pPr algn="ctr"/>
              <a:r>
                <a:rPr lang="en-US" altLang="zh-CN" sz="3600">
                  <a:solidFill>
                    <a:srgbClr val="FFFF00"/>
                  </a:solidFill>
                  <a:latin typeface="UTM Azuki" panose="02040603050506020204" pitchFamily="18" charset="0"/>
                  <a:ea typeface="思源黑体 CN Medium" panose="020B0600000000000000" pitchFamily="34" charset="-122"/>
                </a:rPr>
                <a:t>YÊU CẦU CẦN ĐẠT</a:t>
              </a:r>
              <a:endParaRPr lang="zh-CN" altLang="en-US" sz="3600" dirty="0">
                <a:solidFill>
                  <a:srgbClr val="FFFF00"/>
                </a:solidFill>
                <a:latin typeface="UTM Azuki" panose="02040603050506020204" pitchFamily="18" charset="0"/>
                <a:ea typeface="思源黑体 CN Medium" panose="020B0600000000000000" pitchFamily="34" charset="-122"/>
              </a:endParaRPr>
            </a:p>
          </p:txBody>
        </p:sp>
      </p:grpSp>
    </p:spTree>
    <p:extLst>
      <p:ext uri="{BB962C8B-B14F-4D97-AF65-F5344CB8AC3E}">
        <p14:creationId xmlns:p14="http://schemas.microsoft.com/office/powerpoint/2010/main" val="3921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4252704" cy="1550264"/>
          </a:xfrm>
          <a:solidFill>
            <a:schemeClr val="bg1"/>
          </a:solidFill>
        </p:spPr>
        <p:txBody>
          <a:bodyPr>
            <a:normAutofit/>
          </a:bodyPr>
          <a:lstStyle/>
          <a:p>
            <a:r>
              <a:rPr lang="vi-VN" b="1" dirty="0">
                <a:solidFill>
                  <a:srgbClr val="002060"/>
                </a:solidFill>
                <a:latin typeface="UTM Avo" panose="02040603050506020204" pitchFamily="18" charset="0"/>
              </a:rPr>
              <a:t>8 000 + 7 000 = ?</a:t>
            </a:r>
            <a:endParaRPr lang="en-US"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3"/>
          <a:stretch>
            <a:fillRect/>
          </a:stretch>
        </p:blipFill>
        <p:spPr>
          <a:xfrm>
            <a:off x="-90699" y="16955"/>
            <a:ext cx="1919213" cy="1806319"/>
          </a:xfrm>
          <a:prstGeom prst="rect">
            <a:avLst/>
          </a:prstGeom>
        </p:spPr>
      </p:pic>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300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4"/>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13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5"/>
            <a:stretch>
              <a:fillRect/>
            </a:stretch>
          </p:blipFill>
          <p:spPr>
            <a:xfrm>
              <a:off x="4437224" y="3722565"/>
              <a:ext cx="1402094" cy="1546343"/>
            </a:xfrm>
            <a:prstGeom prst="rect">
              <a:avLst/>
            </a:prstGeom>
          </p:spPr>
        </p:pic>
      </p:grpSp>
      <p:grpSp>
        <p:nvGrpSpPr>
          <p:cNvPr id="2" name="Group 1">
            <a:extLst>
              <a:ext uri="{FF2B5EF4-FFF2-40B4-BE49-F238E27FC236}">
                <a16:creationId xmlns:a16="http://schemas.microsoft.com/office/drawing/2014/main" id="{D12D0481-5C0B-4643-B8DB-26B696AB63FD}"/>
              </a:ext>
            </a:extLst>
          </p:cNvPr>
          <p:cNvGrpSpPr/>
          <p:nvPr/>
        </p:nvGrpSpPr>
        <p:grpSpPr>
          <a:xfrm>
            <a:off x="24623" y="3002748"/>
            <a:ext cx="5435377" cy="2146202"/>
            <a:chOff x="24623" y="3002748"/>
            <a:chExt cx="5435377" cy="2146202"/>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96770" y="3455506"/>
              <a:ext cx="416323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en-US" sz="4400" b="1" i="0" u="none" strike="noStrike" kern="0" cap="none" spc="0" normalizeH="0" baseline="0" noProof="0">
                  <a:ln>
                    <a:noFill/>
                  </a:ln>
                  <a:solidFill>
                    <a:srgbClr val="002060"/>
                  </a:solidFill>
                  <a:effectLst/>
                  <a:uLnTx/>
                  <a:uFillTx/>
                  <a:latin typeface="UTM Avo" panose="02040603050506020204" pitchFamily="18" charset="0"/>
                  <a:sym typeface="Lilita One"/>
                </a:rPr>
                <a:t>      </a:t>
              </a:r>
              <a:r>
                <a:rPr kumimoji="0" lang="vi-VN" sz="4400" b="1" i="0" u="none" strike="noStrike" kern="0" cap="none" spc="0" normalizeH="0" baseline="0" noProof="0">
                  <a:ln>
                    <a:noFill/>
                  </a:ln>
                  <a:solidFill>
                    <a:srgbClr val="002060"/>
                  </a:solidFill>
                  <a:effectLst/>
                  <a:uLnTx/>
                  <a:uFillTx/>
                  <a:latin typeface="UTM Avo" panose="02040603050506020204" pitchFamily="18" charset="0"/>
                  <a:sym typeface="Lilita One"/>
                </a:rPr>
                <a:t>15 </a:t>
              </a:r>
              <a:r>
                <a:rPr kumimoji="0" lang="vi-VN" sz="4400" b="1" i="0" u="none" strike="noStrike" kern="0" cap="none" spc="0" normalizeH="0" baseline="0" noProof="0" dirty="0">
                  <a:ln>
                    <a:noFill/>
                  </a:ln>
                  <a:solidFill>
                    <a:srgbClr val="002060"/>
                  </a:solidFill>
                  <a:effectLst/>
                  <a:uLnTx/>
                  <a:uFillTx/>
                  <a:latin typeface="UTM Avo" panose="02040603050506020204" pitchFamily="18" charset="0"/>
                  <a:sym typeface="Lilita One"/>
                </a:rPr>
                <a:t>000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24623" y="3178503"/>
              <a:ext cx="2021913" cy="1970447"/>
            </a:xfrm>
            <a:prstGeom prst="rect">
              <a:avLst/>
            </a:prstGeom>
          </p:spPr>
        </p:pic>
        <p:pic>
          <p:nvPicPr>
            <p:cNvPr id="18" name="Picture 17">
              <a:hlinkClick r:id="rId7"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593" y="3002748"/>
              <a:ext cx="1485280" cy="1266864"/>
            </a:xfrm>
            <a:prstGeom prst="rect">
              <a:avLst/>
            </a:prstGeom>
          </p:spPr>
        </p:pic>
      </p:grpSp>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5020" y="4955622"/>
            <a:ext cx="1103583" cy="1096227"/>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4827152"/>
            <a:ext cx="1109667" cy="110227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l" defTabSz="1219170" rtl="0" eaLnBrk="1" fontAlgn="auto" latinLnBrk="0" hangingPunct="1">
                <a:lnSpc>
                  <a:spcPct val="100000"/>
                </a:lnSpc>
                <a:spcBef>
                  <a:spcPts val="0"/>
                </a:spcBef>
                <a:spcAft>
                  <a:spcPts val="0"/>
                </a:spcAft>
                <a:buClr>
                  <a:srgbClr val="FFFFFF"/>
                </a:buClr>
                <a:buSzPts val="6000"/>
                <a:buFont typeface="Lilita One"/>
                <a:buNone/>
                <a:tabLst/>
                <a:defRPr/>
              </a:pPr>
              <a:r>
                <a:rPr lang="en-US" sz="4400" b="1" kern="0">
                  <a:solidFill>
                    <a:srgbClr val="002060"/>
                  </a:solidFill>
                  <a:latin typeface="UTM Avo" panose="02040603050506020204" pitchFamily="18" charset="0"/>
                </a:rPr>
                <a:t>        </a:t>
              </a:r>
              <a:r>
                <a:rPr lang="vi-VN" sz="4400" b="1" kern="0">
                  <a:solidFill>
                    <a:srgbClr val="002060"/>
                  </a:solidFill>
                  <a:latin typeface="UTM Avo" panose="02040603050506020204" pitchFamily="18" charset="0"/>
                </a:rPr>
                <a:t>1 500</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0"/>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9877" y="3002748"/>
            <a:ext cx="1121354" cy="1113879"/>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800" b="1" dirty="0">
                <a:solidFill>
                  <a:srgbClr val="002060"/>
                </a:solidFill>
                <a:latin typeface="UTM Avo" panose="02040603050506020204" pitchFamily="18" charset="0"/>
              </a:rPr>
              <a:t>Tính nhẩm: </a:t>
            </a:r>
            <a:endParaRPr lang="en-US"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subTnLst>
                                    <p:audio>
                                      <p:cMediaNode mute="1">
                                        <p:cTn display="0" masterRel="sameClick">
                                          <p:stCondLst>
                                            <p:cond evt="begin" delay="0">
                                              <p:tn val="2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subTnLst>
                                    <p:audio>
                                      <p:cMediaNode mute="1">
                                        <p:cTn display="0" masterRel="sameClick">
                                          <p:stCondLst>
                                            <p:cond evt="begin" delay="0">
                                              <p:tn val="3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subTnLst>
                                    <p:audio>
                                      <p:cMediaNode mute="1">
                                        <p:cTn display="0" masterRel="sameClick">
                                          <p:stCondLst>
                                            <p:cond evt="begin" delay="0">
                                              <p:tn val="42"/>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669</TotalTime>
  <Words>573</Words>
  <Application>Microsoft Office PowerPoint</Application>
  <PresentationFormat>Widescreen</PresentationFormat>
  <Paragraphs>102</Paragraphs>
  <Slides>23</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UTM Avo</vt:lpstr>
      <vt:lpstr>UTM Showcard</vt:lpstr>
      <vt:lpstr>Calibri Light</vt:lpstr>
      <vt:lpstr>UTM Kabel KT</vt:lpstr>
      <vt:lpstr>Times New Roman</vt:lpstr>
      <vt:lpstr>思源黑体 CN Medium</vt:lpstr>
      <vt:lpstr>UTM Azuki</vt:lpstr>
      <vt:lpstr>Tahoma</vt:lpstr>
      <vt:lpstr>Calibri</vt:lpstr>
      <vt:lpstr>微软雅黑</vt:lpstr>
      <vt:lpstr>等线</vt:lpstr>
      <vt:lpstr>Lilita One</vt:lpstr>
      <vt:lpstr>Arial</vt:lpstr>
      <vt:lpstr>#9Slide03 Arima Madurai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16 000 -  9 000 = ?</vt:lpstr>
      <vt:lpstr>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 NON TEAM</cp:keywords>
  <dc:description>9Slide.vn</dc:description>
  <cp:lastModifiedBy>Techsi.vn</cp:lastModifiedBy>
  <cp:revision>14</cp:revision>
  <dcterms:created xsi:type="dcterms:W3CDTF">2023-06-16T09:29:37Z</dcterms:created>
  <dcterms:modified xsi:type="dcterms:W3CDTF">2024-09-11T07:07:45Z</dcterms:modified>
  <cp:category>9Slide.vn</cp:category>
  <cp:version>MT50</cp:version>
</cp:coreProperties>
</file>