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audio5.wav" ContentType="audio/x-wav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8" r:id="rId3"/>
    <p:sldMasterId id="2147483694" r:id="rId4"/>
  </p:sldMasterIdLst>
  <p:notesMasterIdLst>
    <p:notesMasterId r:id="rId41"/>
  </p:notesMasterIdLst>
  <p:sldIdLst>
    <p:sldId id="334" r:id="rId5"/>
    <p:sldId id="330" r:id="rId6"/>
    <p:sldId id="294" r:id="rId7"/>
    <p:sldId id="261" r:id="rId8"/>
    <p:sldId id="266" r:id="rId9"/>
    <p:sldId id="305" r:id="rId10"/>
    <p:sldId id="300" r:id="rId11"/>
    <p:sldId id="301" r:id="rId12"/>
    <p:sldId id="269" r:id="rId13"/>
    <p:sldId id="302" r:id="rId14"/>
    <p:sldId id="303" r:id="rId15"/>
    <p:sldId id="304" r:id="rId16"/>
    <p:sldId id="290" r:id="rId17"/>
    <p:sldId id="271" r:id="rId18"/>
    <p:sldId id="278" r:id="rId19"/>
    <p:sldId id="272" r:id="rId20"/>
    <p:sldId id="273" r:id="rId21"/>
    <p:sldId id="279" r:id="rId22"/>
    <p:sldId id="276" r:id="rId23"/>
    <p:sldId id="277" r:id="rId24"/>
    <p:sldId id="275" r:id="rId25"/>
    <p:sldId id="291" r:id="rId26"/>
    <p:sldId id="282" r:id="rId27"/>
    <p:sldId id="283" r:id="rId28"/>
    <p:sldId id="287" r:id="rId29"/>
    <p:sldId id="285" r:id="rId30"/>
    <p:sldId id="286" r:id="rId31"/>
    <p:sldId id="284" r:id="rId32"/>
    <p:sldId id="292" r:id="rId33"/>
    <p:sldId id="289" r:id="rId34"/>
    <p:sldId id="307" r:id="rId35"/>
    <p:sldId id="326" r:id="rId36"/>
    <p:sldId id="328" r:id="rId37"/>
    <p:sldId id="327" r:id="rId38"/>
    <p:sldId id="329" r:id="rId39"/>
    <p:sldId id="32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6600"/>
    <a:srgbClr val="FFFF99"/>
    <a:srgbClr val="E7254F"/>
    <a:srgbClr val="0065AE"/>
    <a:srgbClr val="FF7C80"/>
    <a:srgbClr val="99FF99"/>
    <a:srgbClr val="F0FE5E"/>
    <a:srgbClr val="A83D40"/>
    <a:srgbClr val="F4AC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6" autoAdjust="0"/>
    <p:restoredTop sz="93741" autoAdjust="0"/>
  </p:normalViewPr>
  <p:slideViewPr>
    <p:cSldViewPr snapToGrid="0">
      <p:cViewPr>
        <p:scale>
          <a:sx n="68" d="100"/>
          <a:sy n="68" d="100"/>
        </p:scale>
        <p:origin x="384" y="-1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70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E5CA3D-F670-4B3E-9616-ACE2C1A80486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FD83E4C5-F819-4FFF-8FC9-6452F4E3673B}" type="pres">
      <dgm:prSet presAssocID="{44E5CA3D-F670-4B3E-9616-ACE2C1A80486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600FDE55-33C5-48C1-9BC0-6613A60FF279}" type="presOf" srcId="{44E5CA3D-F670-4B3E-9616-ACE2C1A80486}" destId="{FD83E4C5-F819-4FFF-8FC9-6452F4E3673B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7B96A-6F64-4316-9DC4-106D32F4C79E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E8E73-13A0-4702-A64B-89C2B007E0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7041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E8E73-13A0-4702-A64B-89C2B007E011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64212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48855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10008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04594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43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35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71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607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803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98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0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53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374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0245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2349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414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43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70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63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439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125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82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810156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972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906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062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425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129256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1122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84554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871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18230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13249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82716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3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14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381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77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61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257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0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9970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3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725179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313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803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215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578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29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15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63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6375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572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6368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534698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00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11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4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391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18556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717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3825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6472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4737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9547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4334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1988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6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5123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0382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66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2.png"/><Relationship Id="rId30" Type="http://schemas.microsoft.com/office/2007/relationships/hdphoto" Target="../media/hdphoto2.wdp"/><Relationship Id="rId43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microsoft.com/office/2007/relationships/hdphoto" Target="../media/hdphoto6.wdp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microsoft.com/office/2007/relationships/hdphoto" Target="../media/hdphoto6.wdp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microsoft.com/office/2007/relationships/hdphoto" Target="../media/hdphoto6.wdp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diagramLayout" Target="../diagrams/layout1.xml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50.png"/><Relationship Id="rId5" Type="http://schemas.openxmlformats.org/officeDocument/2006/relationships/image" Target="../media/image33.jpg"/><Relationship Id="rId10" Type="http://schemas.microsoft.com/office/2007/relationships/diagramDrawing" Target="../diagrams/drawing1.xml"/><Relationship Id="rId4" Type="http://schemas.openxmlformats.org/officeDocument/2006/relationships/audio" Target="../media/audio4.wav"/><Relationship Id="rId9" Type="http://schemas.openxmlformats.org/officeDocument/2006/relationships/diagramColors" Target="../diagrams/colors1.xml"/><Relationship Id="rId1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5.wav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7.png"/><Relationship Id="rId10" Type="http://schemas.microsoft.com/office/2007/relationships/hdphoto" Target="../media/hdphoto10.wdp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55.png"/><Relationship Id="rId5" Type="http://schemas.openxmlformats.org/officeDocument/2006/relationships/image" Target="../media/image59.png"/><Relationship Id="rId10" Type="http://schemas.microsoft.com/office/2007/relationships/hdphoto" Target="../media/hdphoto10.wdp"/><Relationship Id="rId4" Type="http://schemas.openxmlformats.org/officeDocument/2006/relationships/image" Target="../media/image58.png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55.png"/><Relationship Id="rId5" Type="http://schemas.openxmlformats.org/officeDocument/2006/relationships/image" Target="../media/image59.png"/><Relationship Id="rId10" Type="http://schemas.microsoft.com/office/2007/relationships/hdphoto" Target="../media/hdphoto10.wdp"/><Relationship Id="rId4" Type="http://schemas.openxmlformats.org/officeDocument/2006/relationships/image" Target="../media/image58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55.png"/><Relationship Id="rId5" Type="http://schemas.openxmlformats.org/officeDocument/2006/relationships/image" Target="../media/image59.png"/><Relationship Id="rId10" Type="http://schemas.microsoft.com/office/2007/relationships/hdphoto" Target="../media/hdphoto10.wdp"/><Relationship Id="rId4" Type="http://schemas.openxmlformats.org/officeDocument/2006/relationships/image" Target="../media/image58.png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55.png"/><Relationship Id="rId5" Type="http://schemas.openxmlformats.org/officeDocument/2006/relationships/image" Target="../media/image59.png"/><Relationship Id="rId10" Type="http://schemas.microsoft.com/office/2007/relationships/hdphoto" Target="../media/hdphoto10.wdp"/><Relationship Id="rId4" Type="http://schemas.openxmlformats.org/officeDocument/2006/relationships/image" Target="../media/image58.png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audio" Target="../media/audio1.wav"/><Relationship Id="rId4" Type="http://schemas.openxmlformats.org/officeDocument/2006/relationships/image" Target="../media/image26.png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3.wav"/><Relationship Id="rId7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28B0D47-2C8D-44D4-BD9F-131A5D633E46}"/>
              </a:ext>
            </a:extLst>
          </p:cNvPr>
          <p:cNvSpPr/>
          <p:nvPr/>
        </p:nvSpPr>
        <p:spPr>
          <a:xfrm>
            <a:off x="3465533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c_eve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12BE69B-55DC-4BD1-941A-13C881F55BBE}"/>
              </a:ext>
            </a:extLst>
          </p:cNvPr>
          <p:cNvSpPr/>
          <p:nvPr/>
        </p:nvSpPr>
        <p:spPr>
          <a:xfrm>
            <a:off x="2418043" y="340289"/>
            <a:ext cx="7355907" cy="964504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What letters are missing?</a:t>
            </a:r>
            <a:endParaRPr lang="en-SG" sz="4000" dirty="0">
              <a:solidFill>
                <a:srgbClr val="A83D4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B14A9F-5757-4E64-B2A3-6E96B3647FB4}"/>
              </a:ext>
            </a:extLst>
          </p:cNvPr>
          <p:cNvSpPr/>
          <p:nvPr/>
        </p:nvSpPr>
        <p:spPr>
          <a:xfrm>
            <a:off x="3465529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cr_z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  </a:t>
            </a:r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a_out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BEE4448-9190-4F45-9F4A-0A900B74B416}"/>
              </a:ext>
            </a:extLst>
          </p:cNvPr>
          <p:cNvSpPr/>
          <p:nvPr/>
        </p:nvSpPr>
        <p:spPr>
          <a:xfrm>
            <a:off x="4510849" y="5386191"/>
            <a:ext cx="576197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en-SG" sz="6000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FF3A62-5EDD-4F04-8910-8EB087DC02F5}"/>
              </a:ext>
            </a:extLst>
          </p:cNvPr>
          <p:cNvSpPr/>
          <p:nvPr/>
        </p:nvSpPr>
        <p:spPr>
          <a:xfrm>
            <a:off x="6728566" y="5436294"/>
            <a:ext cx="567847" cy="91440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en-SG" sz="6000" dirty="0">
              <a:solidFill>
                <a:srgbClr val="FF0000"/>
              </a:solidFill>
            </a:endParaRPr>
          </a:p>
        </p:txBody>
      </p:sp>
      <p:pic>
        <p:nvPicPr>
          <p:cNvPr id="18" name="Picture 10" descr="Chicas jóvenes de alto ángulo">
            <a:extLst>
              <a:ext uri="{FF2B5EF4-FFF2-40B4-BE49-F238E27FC236}">
                <a16:creationId xmlns:a16="http://schemas.microsoft.com/office/drawing/2014/main" id="{480B81D0-40DD-494C-8267-8CB081FCE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726" y="1648459"/>
            <a:ext cx="5101734" cy="340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409BD6-E9AD-447C-A697-7C7A2F01B5A3}"/>
              </a:ext>
            </a:extLst>
          </p:cNvPr>
          <p:cNvSpPr/>
          <p:nvPr/>
        </p:nvSpPr>
        <p:spPr>
          <a:xfrm>
            <a:off x="5519797" y="5386191"/>
            <a:ext cx="576197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endParaRPr lang="en-SG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1813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4AF17F-ECBE-461B-B7F8-2DD21DBA43F5}"/>
              </a:ext>
            </a:extLst>
          </p:cNvPr>
          <p:cNvSpPr/>
          <p:nvPr/>
        </p:nvSpPr>
        <p:spPr>
          <a:xfrm>
            <a:off x="3465533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c_eve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0619A91-8949-4852-84F8-C5BC22C6B8EB}"/>
              </a:ext>
            </a:extLst>
          </p:cNvPr>
          <p:cNvSpPr/>
          <p:nvPr/>
        </p:nvSpPr>
        <p:spPr>
          <a:xfrm>
            <a:off x="2418043" y="340289"/>
            <a:ext cx="7355907" cy="964504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What letters are missing?</a:t>
            </a:r>
            <a:endParaRPr lang="en-SG" sz="4000" dirty="0">
              <a:solidFill>
                <a:srgbClr val="A83D4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CE4A3F-270D-438E-945C-173C430169FC}"/>
              </a:ext>
            </a:extLst>
          </p:cNvPr>
          <p:cNvSpPr/>
          <p:nvPr/>
        </p:nvSpPr>
        <p:spPr>
          <a:xfrm>
            <a:off x="3465529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uie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FC2C0A-8F65-4652-A69B-531E64A67F79}"/>
              </a:ext>
            </a:extLst>
          </p:cNvPr>
          <p:cNvSpPr/>
          <p:nvPr/>
        </p:nvSpPr>
        <p:spPr>
          <a:xfrm>
            <a:off x="5018755" y="5386190"/>
            <a:ext cx="576197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endParaRPr lang="en-SG" sz="60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86169C-0342-42D2-BD67-ADB0B5221505}"/>
              </a:ext>
            </a:extLst>
          </p:cNvPr>
          <p:cNvSpPr/>
          <p:nvPr/>
        </p:nvSpPr>
        <p:spPr>
          <a:xfrm>
            <a:off x="6588694" y="5386190"/>
            <a:ext cx="559480" cy="98955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en-SG" sz="60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A6FFA1-363E-497B-A45C-1553D172D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392" y="1720802"/>
            <a:ext cx="4459215" cy="30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38128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175E4B4-6D69-49EE-9808-3E7A9589AB71}"/>
              </a:ext>
            </a:extLst>
          </p:cNvPr>
          <p:cNvSpPr/>
          <p:nvPr/>
        </p:nvSpPr>
        <p:spPr>
          <a:xfrm>
            <a:off x="3465533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c_eve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D3E64F7-D66B-482C-A8C6-49FBFD2D3DE5}"/>
              </a:ext>
            </a:extLst>
          </p:cNvPr>
          <p:cNvSpPr/>
          <p:nvPr/>
        </p:nvSpPr>
        <p:spPr>
          <a:xfrm>
            <a:off x="2418043" y="340289"/>
            <a:ext cx="7355907" cy="964504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What letters are missing?</a:t>
            </a:r>
            <a:endParaRPr lang="en-SG" sz="4000" dirty="0">
              <a:solidFill>
                <a:srgbClr val="A83D4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EC3861-7B41-44F1-971A-280A8913F9B1}"/>
              </a:ext>
            </a:extLst>
          </p:cNvPr>
          <p:cNvSpPr/>
          <p:nvPr/>
        </p:nvSpPr>
        <p:spPr>
          <a:xfrm>
            <a:off x="3465529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dif_e_en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166503-BBA8-4BE0-99CA-D9914F1A1B34}"/>
              </a:ext>
            </a:extLst>
          </p:cNvPr>
          <p:cNvSpPr/>
          <p:nvPr/>
        </p:nvSpPr>
        <p:spPr>
          <a:xfrm>
            <a:off x="5169081" y="5398717"/>
            <a:ext cx="576197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en-SG" sz="60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F8403B-0AED-470B-A989-CCB21B00F494}"/>
              </a:ext>
            </a:extLst>
          </p:cNvPr>
          <p:cNvSpPr/>
          <p:nvPr/>
        </p:nvSpPr>
        <p:spPr>
          <a:xfrm>
            <a:off x="6162800" y="5423768"/>
            <a:ext cx="567847" cy="91440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endParaRPr lang="en-SG" sz="60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1351F2-5E9D-4BFA-9EEE-F453FF8B5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783" y="1850361"/>
            <a:ext cx="4450422" cy="2977737"/>
          </a:xfrm>
          <a:prstGeom prst="rect">
            <a:avLst/>
          </a:prstGeom>
        </p:spPr>
      </p:pic>
      <p:pic>
        <p:nvPicPr>
          <p:cNvPr id="8" name="Picture 2" descr="Curved Arrow PNG Free Download | PNG Mart">
            <a:extLst>
              <a:ext uri="{FF2B5EF4-FFF2-40B4-BE49-F238E27FC236}">
                <a16:creationId xmlns:a16="http://schemas.microsoft.com/office/drawing/2014/main" id="{CB6F194E-42D2-4CED-9317-ACF361C70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01571" flipH="1">
            <a:off x="6733372" y="1845025"/>
            <a:ext cx="2391264" cy="179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D89524-29F7-4197-9C18-1F78D9D98FF9}"/>
              </a:ext>
            </a:extLst>
          </p:cNvPr>
          <p:cNvSpPr/>
          <p:nvPr/>
        </p:nvSpPr>
        <p:spPr>
          <a:xfrm>
            <a:off x="7352801" y="5448820"/>
            <a:ext cx="567847" cy="91440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en-SG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101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34">
            <a:extLst>
              <a:ext uri="{FF2B5EF4-FFF2-40B4-BE49-F238E27FC236}">
                <a16:creationId xmlns:a16="http://schemas.microsoft.com/office/drawing/2014/main" id="{4B01A30B-C556-4DE1-845F-2DFF52244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71" y="161925"/>
            <a:ext cx="8539207" cy="593988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4D066D-BB32-4754-B847-7C497E54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07" y="161925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21" name="Google Shape;5944;p39">
            <a:extLst>
              <a:ext uri="{FF2B5EF4-FFF2-40B4-BE49-F238E27FC236}">
                <a16:creationId xmlns:a16="http://schemas.microsoft.com/office/drawing/2014/main" id="{96743673-D95B-4B24-B332-2084DE7170E8}"/>
              </a:ext>
            </a:extLst>
          </p:cNvPr>
          <p:cNvSpPr txBox="1">
            <a:spLocks/>
          </p:cNvSpPr>
          <p:nvPr/>
        </p:nvSpPr>
        <p:spPr>
          <a:xfrm>
            <a:off x="2920557" y="523650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02 </a:t>
            </a:r>
          </a:p>
          <a:p>
            <a:pPr algn="ctr"/>
            <a:r>
              <a:rPr lang="en" sz="7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C5B70EF-84CC-4C08-A0B2-6C234E5B6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51" y="3090797"/>
            <a:ext cx="5227187" cy="410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708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4C07CF-3093-4BD4-AA5A-FE7BCAABB123}"/>
              </a:ext>
            </a:extLst>
          </p:cNvPr>
          <p:cNvSpPr/>
          <p:nvPr/>
        </p:nvSpPr>
        <p:spPr>
          <a:xfrm>
            <a:off x="576197" y="681037"/>
            <a:ext cx="10777603" cy="5594503"/>
          </a:xfrm>
          <a:prstGeom prst="roundRect">
            <a:avLst/>
          </a:prstGeom>
          <a:solidFill>
            <a:srgbClr val="C8FFFE"/>
          </a:solidFill>
          <a:ln w="3810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FA13E-B14F-44A0-842B-17C4C34C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28214-082B-432F-A1DD-884E16349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1F77A-1FB8-456C-9A27-AF4F4D0CB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8" b="89857" l="10000" r="90000">
                        <a14:foregroundMark x1="66642" y1="7448" x2="77226" y2="9192"/>
                        <a14:foregroundMark x1="22701" y1="8399" x2="27518" y2="8082"/>
                        <a14:foregroundMark x1="27518" y1="8082" x2="29051" y2="8082"/>
                        <a14:foregroundMark x1="22920" y1="7290" x2="25401" y2="13946"/>
                        <a14:foregroundMark x1="25401" y1="13946" x2="25766" y2="14580"/>
                        <a14:foregroundMark x1="79489" y1="8558" x2="76058" y2="14105"/>
                        <a14:foregroundMark x1="76058" y1="14105" x2="74672" y2="13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97063"/>
            <a:ext cx="12192000" cy="5615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1170B2-E2BF-42B6-8BD2-CEBBC5671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43" b="93433" l="9023" r="89850">
                        <a14:foregroundMark x1="32331" y1="8818" x2="32331" y2="8818"/>
                        <a14:foregroundMark x1="42481" y1="29644" x2="79699" y2="29831"/>
                        <a14:foregroundMark x1="23684" y1="93058" x2="35714" y2="91932"/>
                        <a14:foregroundMark x1="60526" y1="92495" x2="73308" y2="93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0814" y="1927651"/>
            <a:ext cx="2534004" cy="507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A410A-8A8A-4A16-BF51-C807F6255B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013" b="94206" l="9796" r="89796">
                        <a14:foregroundMark x1="43265" y1="9227" x2="43265" y2="9227"/>
                        <a14:foregroundMark x1="31429" y1="94206" x2="31429" y2="94206"/>
                        <a14:foregroundMark x1="68571" y1="93991" x2="68571" y2="939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7569" y="2818355"/>
            <a:ext cx="2333951" cy="4136725"/>
          </a:xfrm>
          <a:prstGeom prst="rect">
            <a:avLst/>
          </a:prstGeom>
        </p:spPr>
      </p:pic>
      <p:pic>
        <p:nvPicPr>
          <p:cNvPr id="10" name="Picture 2" descr="Curved Arrow PNG Free Download | PNG Mart">
            <a:extLst>
              <a:ext uri="{FF2B5EF4-FFF2-40B4-BE49-F238E27FC236}">
                <a16:creationId xmlns:a16="http://schemas.microsoft.com/office/drawing/2014/main" id="{8B1E6C53-A382-43C0-B985-A9F41F9A4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9072" flipH="1">
            <a:off x="9565994" y="1700672"/>
            <a:ext cx="1498617" cy="112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urved Arrow PNG Free Download | PNG Mart">
            <a:extLst>
              <a:ext uri="{FF2B5EF4-FFF2-40B4-BE49-F238E27FC236}">
                <a16:creationId xmlns:a16="http://schemas.microsoft.com/office/drawing/2014/main" id="{D2A1E694-FFD8-4E42-9071-1A7F6338C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67" y="1444032"/>
            <a:ext cx="1222401" cy="9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896F430-270C-46C0-9F12-CF7957493237}"/>
              </a:ext>
            </a:extLst>
          </p:cNvPr>
          <p:cNvSpPr/>
          <p:nvPr/>
        </p:nvSpPr>
        <p:spPr>
          <a:xfrm>
            <a:off x="2968668" y="2630466"/>
            <a:ext cx="1553228" cy="588723"/>
          </a:xfrm>
          <a:prstGeom prst="rect">
            <a:avLst/>
          </a:prstGeom>
          <a:solidFill>
            <a:srgbClr val="FFE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4321B9-0E22-4628-8164-B6318DD9678F}"/>
              </a:ext>
            </a:extLst>
          </p:cNvPr>
          <p:cNvSpPr/>
          <p:nvPr/>
        </p:nvSpPr>
        <p:spPr>
          <a:xfrm>
            <a:off x="3072008" y="3162404"/>
            <a:ext cx="1553228" cy="588723"/>
          </a:xfrm>
          <a:prstGeom prst="rect">
            <a:avLst/>
          </a:prstGeom>
          <a:solidFill>
            <a:srgbClr val="FFE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329AA6-8009-4E83-8726-8C601EB84039}"/>
              </a:ext>
            </a:extLst>
          </p:cNvPr>
          <p:cNvSpPr/>
          <p:nvPr/>
        </p:nvSpPr>
        <p:spPr>
          <a:xfrm>
            <a:off x="7795523" y="2523993"/>
            <a:ext cx="1553228" cy="588723"/>
          </a:xfrm>
          <a:prstGeom prst="rect">
            <a:avLst/>
          </a:prstGeom>
          <a:solidFill>
            <a:srgbClr val="F4AC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FB1483-BA37-423E-A433-DC9F0CFBC4FE}"/>
              </a:ext>
            </a:extLst>
          </p:cNvPr>
          <p:cNvSpPr/>
          <p:nvPr/>
        </p:nvSpPr>
        <p:spPr>
          <a:xfrm>
            <a:off x="7670106" y="3156562"/>
            <a:ext cx="1553228" cy="588723"/>
          </a:xfrm>
          <a:prstGeom prst="rect">
            <a:avLst/>
          </a:prstGeom>
          <a:solidFill>
            <a:srgbClr val="F4AC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6928FE-3C62-415A-9F27-9A1A4FD3CA75}"/>
              </a:ext>
            </a:extLst>
          </p:cNvPr>
          <p:cNvSpPr/>
          <p:nvPr/>
        </p:nvSpPr>
        <p:spPr>
          <a:xfrm>
            <a:off x="5047374" y="2743200"/>
            <a:ext cx="2114539" cy="801666"/>
          </a:xfrm>
          <a:prstGeom prst="rect">
            <a:avLst/>
          </a:prstGeom>
          <a:solidFill>
            <a:srgbClr val="F49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C32E2E-2F05-47B3-90A7-1DD197B990B8}"/>
              </a:ext>
            </a:extLst>
          </p:cNvPr>
          <p:cNvSpPr/>
          <p:nvPr/>
        </p:nvSpPr>
        <p:spPr>
          <a:xfrm>
            <a:off x="5009298" y="3577526"/>
            <a:ext cx="2431594" cy="801666"/>
          </a:xfrm>
          <a:prstGeom prst="rect">
            <a:avLst/>
          </a:prstGeom>
          <a:solidFill>
            <a:srgbClr val="F49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F32FAC-248F-43C2-9649-21EAD3A4F37F}"/>
              </a:ext>
            </a:extLst>
          </p:cNvPr>
          <p:cNvSpPr/>
          <p:nvPr/>
        </p:nvSpPr>
        <p:spPr>
          <a:xfrm>
            <a:off x="5166001" y="3884926"/>
            <a:ext cx="2114539" cy="801666"/>
          </a:xfrm>
          <a:prstGeom prst="rect">
            <a:avLst/>
          </a:prstGeom>
          <a:solidFill>
            <a:srgbClr val="F49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99900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AB189-31D1-4C05-8A4B-E026EC18F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9034B3-10FD-4FCD-89F0-9E7A964BF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662" y="0"/>
            <a:ext cx="6871995" cy="687199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F2AB98-7084-48FC-A70C-793941635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3" b="93433" l="9023" r="89850">
                        <a14:foregroundMark x1="32331" y1="8818" x2="32331" y2="8818"/>
                        <a14:foregroundMark x1="42481" y1="29644" x2="79699" y2="29831"/>
                        <a14:foregroundMark x1="23684" y1="93058" x2="35714" y2="91932"/>
                        <a14:foregroundMark x1="60526" y1="92495" x2="73308" y2="93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280" y="1825625"/>
            <a:ext cx="2534004" cy="5077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D484BE-4450-46F5-8C1B-B6CA63C28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13" b="94206" l="9796" r="89796">
                        <a14:foregroundMark x1="43265" y1="9227" x2="43265" y2="9227"/>
                        <a14:foregroundMark x1="31429" y1="94206" x2="31429" y2="94206"/>
                        <a14:foregroundMark x1="68571" y1="93991" x2="68571" y2="939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9718" y="2632108"/>
            <a:ext cx="2333951" cy="41367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E52CF-E290-4A5C-8328-8D85EB43B69C}"/>
              </a:ext>
            </a:extLst>
          </p:cNvPr>
          <p:cNvSpPr/>
          <p:nvPr/>
        </p:nvSpPr>
        <p:spPr>
          <a:xfrm>
            <a:off x="4208304" y="4161299"/>
            <a:ext cx="377539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5000" dirty="0">
                <a:solidFill>
                  <a:srgbClr val="A83D40"/>
                </a:solidFill>
                <a:latin typeface="Comic Sans MS" panose="030F0702030302020204" pitchFamily="66" charset="0"/>
              </a:rPr>
              <a:t>Both ….. and</a:t>
            </a:r>
            <a:endParaRPr lang="en-SG" sz="5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161683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4C07CF-3093-4BD4-AA5A-FE7BCAABB123}"/>
              </a:ext>
            </a:extLst>
          </p:cNvPr>
          <p:cNvSpPr/>
          <p:nvPr/>
        </p:nvSpPr>
        <p:spPr>
          <a:xfrm>
            <a:off x="576197" y="681037"/>
            <a:ext cx="10777603" cy="5594503"/>
          </a:xfrm>
          <a:prstGeom prst="roundRect">
            <a:avLst/>
          </a:prstGeom>
          <a:solidFill>
            <a:srgbClr val="C8FFFE"/>
          </a:solidFill>
          <a:ln w="3810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FA13E-B14F-44A0-842B-17C4C34C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1F77A-1FB8-456C-9A27-AF4F4D0CB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8" b="89857" l="10000" r="90000">
                        <a14:foregroundMark x1="66642" y1="7448" x2="77226" y2="9192"/>
                        <a14:foregroundMark x1="22701" y1="8399" x2="27518" y2="8082"/>
                        <a14:foregroundMark x1="27518" y1="8082" x2="29051" y2="8082"/>
                        <a14:foregroundMark x1="22920" y1="7290" x2="25401" y2="13946"/>
                        <a14:foregroundMark x1="25401" y1="13946" x2="25766" y2="14580"/>
                        <a14:foregroundMark x1="79489" y1="8558" x2="76058" y2="14105"/>
                        <a14:foregroundMark x1="76058" y1="14105" x2="74672" y2="13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9947" y="-1"/>
            <a:ext cx="10515600" cy="4843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1170B2-E2BF-42B6-8BD2-CEBBC5671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43" b="93433" l="9023" r="89850">
                        <a14:foregroundMark x1="32331" y1="8818" x2="32331" y2="8818"/>
                        <a14:foregroundMark x1="42481" y1="29644" x2="79699" y2="29831"/>
                        <a14:foregroundMark x1="23684" y1="93058" x2="35714" y2="91932"/>
                        <a14:foregroundMark x1="60526" y1="92495" x2="73308" y2="93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511" y="2048613"/>
            <a:ext cx="1339300" cy="2683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A410A-8A8A-4A16-BF51-C807F6255B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013" b="94206" l="9796" r="89796">
                        <a14:foregroundMark x1="43265" y1="9227" x2="43265" y2="9227"/>
                        <a14:foregroundMark x1="31429" y1="94206" x2="31429" y2="94206"/>
                        <a14:foregroundMark x1="68571" y1="93991" x2="68571" y2="939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2203" y="696399"/>
            <a:ext cx="1191354" cy="2111572"/>
          </a:xfrm>
          <a:prstGeom prst="rect">
            <a:avLst/>
          </a:prstGeo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9C32E021-22E5-4A7B-A6A4-A27A64869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397306" y="2823800"/>
            <a:ext cx="3182023" cy="4075297"/>
          </a:xfr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ECFF7F22-9845-4BF0-994F-17088FA4613E}"/>
              </a:ext>
            </a:extLst>
          </p:cNvPr>
          <p:cNvSpPr/>
          <p:nvPr/>
        </p:nvSpPr>
        <p:spPr>
          <a:xfrm>
            <a:off x="2093239" y="3807703"/>
            <a:ext cx="6926893" cy="1849089"/>
          </a:xfrm>
          <a:prstGeom prst="wedgeRoundRectCallout">
            <a:avLst>
              <a:gd name="adj1" fmla="val 65115"/>
              <a:gd name="adj2" fmla="val -33015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Both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Becky</a:t>
            </a:r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 and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Emma</a:t>
            </a:r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are</a:t>
            </a:r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crazy about technology.</a:t>
            </a:r>
          </a:p>
        </p:txBody>
      </p:sp>
    </p:spTree>
    <p:extLst>
      <p:ext uri="{BB962C8B-B14F-4D97-AF65-F5344CB8AC3E}">
        <p14:creationId xmlns:p14="http://schemas.microsoft.com/office/powerpoint/2010/main" val="134678883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4C07CF-3093-4BD4-AA5A-FE7BCAABB123}"/>
              </a:ext>
            </a:extLst>
          </p:cNvPr>
          <p:cNvSpPr/>
          <p:nvPr/>
        </p:nvSpPr>
        <p:spPr>
          <a:xfrm>
            <a:off x="576197" y="681037"/>
            <a:ext cx="10777603" cy="5594503"/>
          </a:xfrm>
          <a:prstGeom prst="roundRect">
            <a:avLst/>
          </a:prstGeom>
          <a:solidFill>
            <a:srgbClr val="C8FFFE"/>
          </a:solidFill>
          <a:ln w="3810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FA13E-B14F-44A0-842B-17C4C34C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1F77A-1FB8-456C-9A27-AF4F4D0CB7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8" b="89857" l="10000" r="90000">
                        <a14:foregroundMark x1="66642" y1="7448" x2="77226" y2="9192"/>
                        <a14:foregroundMark x1="22701" y1="8399" x2="27518" y2="8082"/>
                        <a14:foregroundMark x1="27518" y1="8082" x2="29051" y2="8082"/>
                        <a14:foregroundMark x1="22920" y1="7290" x2="25401" y2="13946"/>
                        <a14:foregroundMark x1="25401" y1="13946" x2="25766" y2="14580"/>
                        <a14:foregroundMark x1="79489" y1="8558" x2="76058" y2="14105"/>
                        <a14:foregroundMark x1="76058" y1="14105" x2="74672" y2="13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18294" y="5853"/>
            <a:ext cx="10515600" cy="4843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1170B2-E2BF-42B6-8BD2-CEBBC56717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43" b="93433" l="9023" r="89850">
                        <a14:foregroundMark x1="32331" y1="8818" x2="32331" y2="8818"/>
                        <a14:foregroundMark x1="42481" y1="29644" x2="79699" y2="29831"/>
                        <a14:foregroundMark x1="23684" y1="93058" x2="35714" y2="91932"/>
                        <a14:foregroundMark x1="60526" y1="92495" x2="73308" y2="93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511" y="2048613"/>
            <a:ext cx="1339300" cy="2683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A410A-8A8A-4A16-BF51-C807F6255B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13" b="94206" l="9796" r="89796">
                        <a14:foregroundMark x1="43265" y1="9227" x2="43265" y2="9227"/>
                        <a14:foregroundMark x1="31429" y1="94206" x2="31429" y2="94206"/>
                        <a14:foregroundMark x1="68571" y1="93991" x2="68571" y2="939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6613" y="550278"/>
            <a:ext cx="1191354" cy="2111572"/>
          </a:xfrm>
          <a:prstGeom prst="rect">
            <a:avLst/>
          </a:prstGeo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9C32E021-22E5-4A7B-A6A4-A27A64869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397306" y="2782703"/>
            <a:ext cx="3182023" cy="4075297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282B08E-B4EC-4A6B-8668-1C150DA36F50}"/>
              </a:ext>
            </a:extLst>
          </p:cNvPr>
          <p:cNvSpPr/>
          <p:nvPr/>
        </p:nvSpPr>
        <p:spPr>
          <a:xfrm>
            <a:off x="2948521" y="1503947"/>
            <a:ext cx="2538663" cy="867779"/>
          </a:xfrm>
          <a:prstGeom prst="ellipse">
            <a:avLst/>
          </a:prstGeom>
          <a:noFill/>
          <a:ln w="38100">
            <a:solidFill>
              <a:srgbClr val="A83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5D2EC253-B9AD-44EF-92E1-61519AEF7DE7}"/>
              </a:ext>
            </a:extLst>
          </p:cNvPr>
          <p:cNvSpPr/>
          <p:nvPr/>
        </p:nvSpPr>
        <p:spPr>
          <a:xfrm>
            <a:off x="2094068" y="3484760"/>
            <a:ext cx="7218374" cy="1300291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00" dirty="0">
                <a:solidFill>
                  <a:srgbClr val="A83D40"/>
                </a:solidFill>
                <a:latin typeface="Comic Sans MS" panose="030F0702030302020204" pitchFamily="66" charset="0"/>
              </a:rPr>
              <a:t>Make a sentence, using “both”!</a:t>
            </a:r>
            <a:endParaRPr lang="en-SG" sz="3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37D47515-13D0-4A8A-B597-F7026254CA57}"/>
              </a:ext>
            </a:extLst>
          </p:cNvPr>
          <p:cNvCxnSpPr>
            <a:cxnSpLocks/>
          </p:cNvCxnSpPr>
          <p:nvPr/>
        </p:nvCxnSpPr>
        <p:spPr>
          <a:xfrm rot="16200000" flipV="1">
            <a:off x="5364567" y="2297168"/>
            <a:ext cx="1177227" cy="1081428"/>
          </a:xfrm>
          <a:prstGeom prst="curvedConnector3">
            <a:avLst>
              <a:gd name="adj1" fmla="val 50000"/>
            </a:avLst>
          </a:prstGeom>
          <a:ln w="57150">
            <a:solidFill>
              <a:srgbClr val="A83D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ECFF7F22-9845-4BF0-994F-17088FA4613E}"/>
              </a:ext>
            </a:extLst>
          </p:cNvPr>
          <p:cNvSpPr/>
          <p:nvPr/>
        </p:nvSpPr>
        <p:spPr>
          <a:xfrm>
            <a:off x="2543340" y="4669282"/>
            <a:ext cx="6926893" cy="1849089"/>
          </a:xfrm>
          <a:prstGeom prst="wedgeRoundRectCallout">
            <a:avLst>
              <a:gd name="adj1" fmla="val 65115"/>
              <a:gd name="adj2" fmla="val -33015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Both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Becky </a:t>
            </a:r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and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Emma are 12 years old.</a:t>
            </a:r>
          </a:p>
        </p:txBody>
      </p:sp>
    </p:spTree>
    <p:extLst>
      <p:ext uri="{BB962C8B-B14F-4D97-AF65-F5344CB8AC3E}">
        <p14:creationId xmlns:p14="http://schemas.microsoft.com/office/powerpoint/2010/main" val="3510025579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AB189-31D1-4C05-8A4B-E026EC18F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9034B3-10FD-4FCD-89F0-9E7A964BF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662" y="0"/>
            <a:ext cx="6871995" cy="687199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F2AB98-7084-48FC-A70C-793941635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3" b="93433" l="9023" r="89850">
                        <a14:foregroundMark x1="32331" y1="8818" x2="32331" y2="8818"/>
                        <a14:foregroundMark x1="42481" y1="29644" x2="79699" y2="29831"/>
                        <a14:foregroundMark x1="23684" y1="93058" x2="35714" y2="91932"/>
                        <a14:foregroundMark x1="60526" y1="92495" x2="73308" y2="93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280" y="1825625"/>
            <a:ext cx="2534004" cy="5077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D484BE-4450-46F5-8C1B-B6CA63C28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13" b="94206" l="9796" r="89796">
                        <a14:foregroundMark x1="43265" y1="9227" x2="43265" y2="9227"/>
                        <a14:foregroundMark x1="31429" y1="94206" x2="31429" y2="94206"/>
                        <a14:foregroundMark x1="68571" y1="93991" x2="68571" y2="939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9718" y="2632108"/>
            <a:ext cx="2333951" cy="41367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E52CF-E290-4A5C-8328-8D85EB43B69C}"/>
              </a:ext>
            </a:extLst>
          </p:cNvPr>
          <p:cNvSpPr/>
          <p:nvPr/>
        </p:nvSpPr>
        <p:spPr>
          <a:xfrm>
            <a:off x="5496317" y="4161299"/>
            <a:ext cx="119936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5000" dirty="0">
                <a:solidFill>
                  <a:srgbClr val="A83D40"/>
                </a:solidFill>
                <a:latin typeface="Comic Sans MS" panose="030F0702030302020204" pitchFamily="66" charset="0"/>
              </a:rPr>
              <a:t>but</a:t>
            </a:r>
            <a:endParaRPr lang="en-SG" sz="5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68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4C07CF-3093-4BD4-AA5A-FE7BCAABB123}"/>
              </a:ext>
            </a:extLst>
          </p:cNvPr>
          <p:cNvSpPr/>
          <p:nvPr/>
        </p:nvSpPr>
        <p:spPr>
          <a:xfrm>
            <a:off x="576197" y="681037"/>
            <a:ext cx="10777603" cy="5594503"/>
          </a:xfrm>
          <a:prstGeom prst="roundRect">
            <a:avLst/>
          </a:prstGeom>
          <a:solidFill>
            <a:srgbClr val="C8FFFE"/>
          </a:solidFill>
          <a:ln w="3810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FA13E-B14F-44A0-842B-17C4C34C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1F77A-1FB8-456C-9A27-AF4F4D0CB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8" b="89857" l="10000" r="90000">
                        <a14:foregroundMark x1="66642" y1="7448" x2="77226" y2="9192"/>
                        <a14:foregroundMark x1="22701" y1="8399" x2="27518" y2="8082"/>
                        <a14:foregroundMark x1="27518" y1="8082" x2="29051" y2="8082"/>
                        <a14:foregroundMark x1="22920" y1="7290" x2="25401" y2="13946"/>
                        <a14:foregroundMark x1="25401" y1="13946" x2="25766" y2="14580"/>
                        <a14:foregroundMark x1="79489" y1="8558" x2="76058" y2="14105"/>
                        <a14:foregroundMark x1="76058" y1="14105" x2="74672" y2="13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9947" y="-1"/>
            <a:ext cx="10515600" cy="4843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1170B2-E2BF-42B6-8BD2-CEBBC5671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43" b="93433" l="9023" r="89850">
                        <a14:foregroundMark x1="32331" y1="8818" x2="32331" y2="8818"/>
                        <a14:foregroundMark x1="42481" y1="29644" x2="79699" y2="29831"/>
                        <a14:foregroundMark x1="23684" y1="93058" x2="35714" y2="91932"/>
                        <a14:foregroundMark x1="60526" y1="92495" x2="73308" y2="93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511" y="2048613"/>
            <a:ext cx="1339300" cy="2683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A410A-8A8A-4A16-BF51-C807F6255B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013" b="94206" l="9796" r="89796">
                        <a14:foregroundMark x1="43265" y1="9227" x2="43265" y2="9227"/>
                        <a14:foregroundMark x1="31429" y1="94206" x2="31429" y2="94206"/>
                        <a14:foregroundMark x1="68571" y1="93991" x2="68571" y2="939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2203" y="696399"/>
            <a:ext cx="1191354" cy="2111572"/>
          </a:xfrm>
          <a:prstGeom prst="rect">
            <a:avLst/>
          </a:prstGeo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9C32E021-22E5-4A7B-A6A4-A27A64869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397306" y="2782703"/>
            <a:ext cx="3182023" cy="4075297"/>
          </a:xfr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ECFF7F22-9845-4BF0-994F-17088FA4613E}"/>
              </a:ext>
            </a:extLst>
          </p:cNvPr>
          <p:cNvSpPr/>
          <p:nvPr/>
        </p:nvSpPr>
        <p:spPr>
          <a:xfrm>
            <a:off x="1058780" y="4232973"/>
            <a:ext cx="8074226" cy="1457771"/>
          </a:xfrm>
          <a:prstGeom prst="wedgeRoundRectCallout">
            <a:avLst>
              <a:gd name="adj1" fmla="val 65115"/>
              <a:gd name="adj2" fmla="val -33015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Becky is quiet, </a:t>
            </a:r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but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Emma</a:t>
            </a:r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is loud.</a:t>
            </a:r>
          </a:p>
        </p:txBody>
      </p:sp>
    </p:spTree>
    <p:extLst>
      <p:ext uri="{BB962C8B-B14F-4D97-AF65-F5344CB8AC3E}">
        <p14:creationId xmlns:p14="http://schemas.microsoft.com/office/powerpoint/2010/main" val="279759540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836758" y="973464"/>
            <a:ext cx="954139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FAMILY AND FRIENDS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2604273" y="3351085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801596" y="3450957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1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4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66F07-7F03-3E6D-89AF-430E4411D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421">
            <a:off x="7983789" y="2903620"/>
            <a:ext cx="3917237" cy="3917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4C07CF-3093-4BD4-AA5A-FE7BCAABB123}"/>
              </a:ext>
            </a:extLst>
          </p:cNvPr>
          <p:cNvSpPr/>
          <p:nvPr/>
        </p:nvSpPr>
        <p:spPr>
          <a:xfrm>
            <a:off x="576197" y="681037"/>
            <a:ext cx="10777603" cy="5594503"/>
          </a:xfrm>
          <a:prstGeom prst="roundRect">
            <a:avLst/>
          </a:prstGeom>
          <a:solidFill>
            <a:srgbClr val="C8FFFE"/>
          </a:solidFill>
          <a:ln w="3810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FA13E-B14F-44A0-842B-17C4C34C8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703" y="1298083"/>
            <a:ext cx="10515600" cy="1325563"/>
          </a:xfrm>
        </p:spPr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1F77A-1FB8-456C-9A27-AF4F4D0CB7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8" b="89857" l="10000" r="90000">
                        <a14:foregroundMark x1="66642" y1="7448" x2="77226" y2="9192"/>
                        <a14:foregroundMark x1="22701" y1="8399" x2="27518" y2="8082"/>
                        <a14:foregroundMark x1="27518" y1="8082" x2="29051" y2="8082"/>
                        <a14:foregroundMark x1="22920" y1="7290" x2="25401" y2="13946"/>
                        <a14:foregroundMark x1="25401" y1="13946" x2="25766" y2="14580"/>
                        <a14:foregroundMark x1="79489" y1="8558" x2="76058" y2="14105"/>
                        <a14:foregroundMark x1="76058" y1="14105" x2="74672" y2="13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18294" y="5853"/>
            <a:ext cx="10515600" cy="4843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1170B2-E2BF-42B6-8BD2-CEBBC56717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43" b="93433" l="9023" r="89850">
                        <a14:foregroundMark x1="32331" y1="8818" x2="32331" y2="8818"/>
                        <a14:foregroundMark x1="42481" y1="29644" x2="79699" y2="29831"/>
                        <a14:foregroundMark x1="23684" y1="93058" x2="35714" y2="91932"/>
                        <a14:foregroundMark x1="60526" y1="92495" x2="73308" y2="93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465" y="264246"/>
            <a:ext cx="1339300" cy="2683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A410A-8A8A-4A16-BF51-C807F6255B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13" b="94206" l="9796" r="89796">
                        <a14:foregroundMark x1="43265" y1="9227" x2="43265" y2="9227"/>
                        <a14:foregroundMark x1="31429" y1="94206" x2="31429" y2="94206"/>
                        <a14:foregroundMark x1="68571" y1="93991" x2="68571" y2="939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6613" y="550278"/>
            <a:ext cx="1191354" cy="2111572"/>
          </a:xfrm>
          <a:prstGeom prst="rect">
            <a:avLst/>
          </a:prstGeo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9C32E021-22E5-4A7B-A6A4-A27A64869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397306" y="2782703"/>
            <a:ext cx="3182023" cy="4075297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282B08E-B4EC-4A6B-8668-1C150DA36F50}"/>
              </a:ext>
            </a:extLst>
          </p:cNvPr>
          <p:cNvSpPr/>
          <p:nvPr/>
        </p:nvSpPr>
        <p:spPr>
          <a:xfrm>
            <a:off x="1213744" y="1466153"/>
            <a:ext cx="1339300" cy="491106"/>
          </a:xfrm>
          <a:prstGeom prst="ellipse">
            <a:avLst/>
          </a:prstGeom>
          <a:noFill/>
          <a:ln w="38100">
            <a:solidFill>
              <a:srgbClr val="A83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5D2EC253-B9AD-44EF-92E1-61519AEF7DE7}"/>
              </a:ext>
            </a:extLst>
          </p:cNvPr>
          <p:cNvSpPr/>
          <p:nvPr/>
        </p:nvSpPr>
        <p:spPr>
          <a:xfrm>
            <a:off x="1624836" y="3487884"/>
            <a:ext cx="7303238" cy="1300291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00" dirty="0">
                <a:solidFill>
                  <a:srgbClr val="A83D40"/>
                </a:solidFill>
                <a:latin typeface="Comic Sans MS" panose="030F0702030302020204" pitchFamily="66" charset="0"/>
              </a:rPr>
              <a:t>Make a sentence, using “but”!</a:t>
            </a:r>
            <a:endParaRPr lang="en-SG" sz="3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37D47515-13D0-4A8A-B597-F7026254CA57}"/>
              </a:ext>
            </a:extLst>
          </p:cNvPr>
          <p:cNvCxnSpPr>
            <a:cxnSpLocks/>
          </p:cNvCxnSpPr>
          <p:nvPr/>
        </p:nvCxnSpPr>
        <p:spPr>
          <a:xfrm rot="16200000" flipV="1">
            <a:off x="6660230" y="2000197"/>
            <a:ext cx="1503594" cy="1349790"/>
          </a:xfrm>
          <a:prstGeom prst="curvedConnector3">
            <a:avLst>
              <a:gd name="adj1" fmla="val 50000"/>
            </a:avLst>
          </a:prstGeom>
          <a:ln w="57150">
            <a:solidFill>
              <a:srgbClr val="A83D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301650E5-DF5B-43D0-92F9-A8738AC56E88}"/>
              </a:ext>
            </a:extLst>
          </p:cNvPr>
          <p:cNvSpPr/>
          <p:nvPr/>
        </p:nvSpPr>
        <p:spPr>
          <a:xfrm>
            <a:off x="5525388" y="1483477"/>
            <a:ext cx="1339300" cy="491106"/>
          </a:xfrm>
          <a:prstGeom prst="ellipse">
            <a:avLst/>
          </a:prstGeom>
          <a:noFill/>
          <a:ln w="38100">
            <a:solidFill>
              <a:srgbClr val="A83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50B0150D-DD76-4858-AE12-DD55EFFD3489}"/>
              </a:ext>
            </a:extLst>
          </p:cNvPr>
          <p:cNvCxnSpPr>
            <a:cxnSpLocks/>
          </p:cNvCxnSpPr>
          <p:nvPr/>
        </p:nvCxnSpPr>
        <p:spPr>
          <a:xfrm rot="16200000" flipV="1">
            <a:off x="1111347" y="2428204"/>
            <a:ext cx="1592955" cy="578975"/>
          </a:xfrm>
          <a:prstGeom prst="curvedConnector3">
            <a:avLst>
              <a:gd name="adj1" fmla="val 50000"/>
            </a:avLst>
          </a:prstGeom>
          <a:ln w="57150">
            <a:solidFill>
              <a:srgbClr val="A83D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BB97062A-0FF3-4509-8A76-54C5A510D908}"/>
              </a:ext>
            </a:extLst>
          </p:cNvPr>
          <p:cNvSpPr/>
          <p:nvPr/>
        </p:nvSpPr>
        <p:spPr>
          <a:xfrm>
            <a:off x="1145214" y="4615596"/>
            <a:ext cx="8074226" cy="1457771"/>
          </a:xfrm>
          <a:prstGeom prst="wedgeRoundRectCallout">
            <a:avLst>
              <a:gd name="adj1" fmla="val 61688"/>
              <a:gd name="adj2" fmla="val -47871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Becky is tall, </a:t>
            </a:r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but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Emma</a:t>
            </a:r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is short.</a:t>
            </a:r>
          </a:p>
        </p:txBody>
      </p:sp>
    </p:spTree>
    <p:extLst>
      <p:ext uri="{BB962C8B-B14F-4D97-AF65-F5344CB8AC3E}">
        <p14:creationId xmlns:p14="http://schemas.microsoft.com/office/powerpoint/2010/main" val="2990646908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12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4C07CF-3093-4BD4-AA5A-FE7BCAABB123}"/>
              </a:ext>
            </a:extLst>
          </p:cNvPr>
          <p:cNvSpPr/>
          <p:nvPr/>
        </p:nvSpPr>
        <p:spPr>
          <a:xfrm>
            <a:off x="576197" y="625642"/>
            <a:ext cx="10777603" cy="5867233"/>
          </a:xfrm>
          <a:prstGeom prst="roundRect">
            <a:avLst/>
          </a:prstGeom>
          <a:solidFill>
            <a:srgbClr val="C8FFFE"/>
          </a:solidFill>
          <a:ln w="3810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FA13E-B14F-44A0-842B-17C4C34C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D51EFFE0-2C85-45A9-995A-8F7D2006EB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082538"/>
              </p:ext>
            </p:extLst>
          </p:nvPr>
        </p:nvGraphicFramePr>
        <p:xfrm>
          <a:off x="838200" y="158866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05BE9692-4B75-4A64-942C-1DB33F56D7A0}"/>
              </a:ext>
            </a:extLst>
          </p:cNvPr>
          <p:cNvGrpSpPr/>
          <p:nvPr/>
        </p:nvGrpSpPr>
        <p:grpSpPr>
          <a:xfrm>
            <a:off x="1827613" y="76341"/>
            <a:ext cx="9012416" cy="4351338"/>
            <a:chOff x="1609521" y="-23362"/>
            <a:chExt cx="9012416" cy="435133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AED2A315-C644-4EBF-932B-2F15E2F98F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01" b="89801" l="8861" r="90127">
                          <a14:foregroundMark x1="8861" y1="55224" x2="8861" y2="55224"/>
                          <a14:foregroundMark x1="90127" y1="54726" x2="90127" y2="547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521" y="-23362"/>
              <a:ext cx="9012416" cy="4351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162F73AD-AB46-496B-9C7A-C785385C9951}"/>
                </a:ext>
              </a:extLst>
            </p:cNvPr>
            <p:cNvSpPr/>
            <p:nvPr/>
          </p:nvSpPr>
          <p:spPr>
            <a:xfrm>
              <a:off x="2359803" y="1203164"/>
              <a:ext cx="4986674" cy="2344343"/>
            </a:xfrm>
            <a:prstGeom prst="flowChartConnector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CB67FF65-33E0-48AD-85D2-8D65B9FE169E}"/>
                </a:ext>
              </a:extLst>
            </p:cNvPr>
            <p:cNvSpPr/>
            <p:nvPr/>
          </p:nvSpPr>
          <p:spPr>
            <a:xfrm>
              <a:off x="4890035" y="1194449"/>
              <a:ext cx="4986674" cy="2344343"/>
            </a:xfrm>
            <a:prstGeom prst="flowChartConnector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25817B4-BA22-419B-BA98-B323A21B2D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687" y="2291655"/>
            <a:ext cx="3678949" cy="30638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CFC695-28F4-4BCF-B41C-28A74921C34D}"/>
              </a:ext>
            </a:extLst>
          </p:cNvPr>
          <p:cNvSpPr/>
          <p:nvPr/>
        </p:nvSpPr>
        <p:spPr>
          <a:xfrm>
            <a:off x="3039393" y="2051177"/>
            <a:ext cx="197361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3000" dirty="0">
                <a:solidFill>
                  <a:srgbClr val="A83D40"/>
                </a:solidFill>
                <a:latin typeface="Comic Sans MS" panose="030F0702030302020204" pitchFamily="66" charset="0"/>
              </a:rPr>
              <a:t>small ears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6A011-4150-4C50-8727-DFDB32F0AD0B}"/>
              </a:ext>
            </a:extLst>
          </p:cNvPr>
          <p:cNvSpPr/>
          <p:nvPr/>
        </p:nvSpPr>
        <p:spPr>
          <a:xfrm>
            <a:off x="7774061" y="1790828"/>
            <a:ext cx="16177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3000" dirty="0">
                <a:solidFill>
                  <a:srgbClr val="A83D40"/>
                </a:solidFill>
                <a:latin typeface="Comic Sans MS" panose="030F0702030302020204" pitchFamily="66" charset="0"/>
              </a:rPr>
              <a:t>big ears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51DBF5-EF53-4395-A80C-E850EC6C14F9}"/>
              </a:ext>
            </a:extLst>
          </p:cNvPr>
          <p:cNvSpPr/>
          <p:nvPr/>
        </p:nvSpPr>
        <p:spPr>
          <a:xfrm>
            <a:off x="5425834" y="2132065"/>
            <a:ext cx="21611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3000" dirty="0">
                <a:solidFill>
                  <a:srgbClr val="A83D40"/>
                </a:solidFill>
                <a:latin typeface="Comic Sans MS" panose="030F0702030302020204" pitchFamily="66" charset="0"/>
              </a:rPr>
              <a:t>live on land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AC3A2BB-FD66-478B-8C99-2EB95D8CE174}"/>
              </a:ext>
            </a:extLst>
          </p:cNvPr>
          <p:cNvSpPr/>
          <p:nvPr/>
        </p:nvSpPr>
        <p:spPr>
          <a:xfrm>
            <a:off x="2418046" y="158644"/>
            <a:ext cx="7355907" cy="964504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Look and write</a:t>
            </a:r>
            <a:endParaRPr lang="en-SG" sz="4000" dirty="0">
              <a:solidFill>
                <a:srgbClr val="A83D4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3A8100-A582-4D37-A5A2-3F53DF078A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01" y="557945"/>
            <a:ext cx="3664794" cy="4700337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59CEFC39-0E6A-4684-AB13-018780AB1E77}"/>
              </a:ext>
            </a:extLst>
          </p:cNvPr>
          <p:cNvSpPr/>
          <p:nvPr/>
        </p:nvSpPr>
        <p:spPr>
          <a:xfrm>
            <a:off x="1388721" y="4349277"/>
            <a:ext cx="8074226" cy="1111877"/>
          </a:xfrm>
          <a:prstGeom prst="wedgeRoundRectCallout">
            <a:avLst>
              <a:gd name="adj1" fmla="val 61688"/>
              <a:gd name="adj2" fmla="val -47871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 giraffe has small ears, _____ the elephant has big ears.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823F273-B815-41EF-A04A-67D67B6E0175}"/>
              </a:ext>
            </a:extLst>
          </p:cNvPr>
          <p:cNvSpPr/>
          <p:nvPr/>
        </p:nvSpPr>
        <p:spPr>
          <a:xfrm>
            <a:off x="2565557" y="5608208"/>
            <a:ext cx="8074226" cy="1111877"/>
          </a:xfrm>
          <a:prstGeom prst="wedgeRoundRectCallout">
            <a:avLst>
              <a:gd name="adj1" fmla="val -66164"/>
              <a:gd name="adj2" fmla="val -41378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_____ the giraffe and the elephant live on land.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21B45A0-9A2F-4CA6-A82B-290A3534C254}"/>
              </a:ext>
            </a:extLst>
          </p:cNvPr>
          <p:cNvSpPr/>
          <p:nvPr/>
        </p:nvSpPr>
        <p:spPr>
          <a:xfrm>
            <a:off x="7118605" y="4140333"/>
            <a:ext cx="2254403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but</a:t>
            </a:r>
            <a:endParaRPr lang="en-SG" sz="3500" dirty="0">
              <a:solidFill>
                <a:srgbClr val="FF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83CFD79-2FE9-48DF-8F41-EE4F88CEBB2F}"/>
              </a:ext>
            </a:extLst>
          </p:cNvPr>
          <p:cNvSpPr/>
          <p:nvPr/>
        </p:nvSpPr>
        <p:spPr>
          <a:xfrm>
            <a:off x="2418046" y="5393326"/>
            <a:ext cx="2254403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Both</a:t>
            </a:r>
            <a:endParaRPr lang="en-SG" sz="3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92676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21" grpId="0"/>
      <p:bldP spid="22" grpId="0" animBg="1"/>
      <p:bldP spid="24" grpId="0" animBg="1"/>
      <p:bldP spid="25" grpId="0" animBg="1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34">
            <a:extLst>
              <a:ext uri="{FF2B5EF4-FFF2-40B4-BE49-F238E27FC236}">
                <a16:creationId xmlns:a16="http://schemas.microsoft.com/office/drawing/2014/main" id="{4B01A30B-C556-4DE1-845F-2DFF52244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71" y="161925"/>
            <a:ext cx="8539207" cy="5939881"/>
          </a:xfrm>
        </p:spPr>
      </p:pic>
      <p:sp>
        <p:nvSpPr>
          <p:cNvPr id="21" name="Google Shape;5944;p39">
            <a:extLst>
              <a:ext uri="{FF2B5EF4-FFF2-40B4-BE49-F238E27FC236}">
                <a16:creationId xmlns:a16="http://schemas.microsoft.com/office/drawing/2014/main" id="{96743673-D95B-4B24-B332-2084DE7170E8}"/>
              </a:ext>
            </a:extLst>
          </p:cNvPr>
          <p:cNvSpPr txBox="1">
            <a:spLocks/>
          </p:cNvSpPr>
          <p:nvPr/>
        </p:nvSpPr>
        <p:spPr>
          <a:xfrm>
            <a:off x="2920557" y="523650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03 </a:t>
            </a:r>
          </a:p>
          <a:p>
            <a:pPr algn="ctr"/>
            <a:r>
              <a:rPr lang="en" sz="7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C5B70EF-84CC-4C08-A0B2-6C234E5B6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51" y="3090797"/>
            <a:ext cx="5227187" cy="410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0795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9BCD0F5-C0BF-4C71-9C0D-959F84214DC7}"/>
              </a:ext>
            </a:extLst>
          </p:cNvPr>
          <p:cNvSpPr/>
          <p:nvPr/>
        </p:nvSpPr>
        <p:spPr>
          <a:xfrm>
            <a:off x="6256424" y="1434935"/>
            <a:ext cx="5772766" cy="525269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4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61B5C5-866A-4BF2-9322-AC2FE33B6175}"/>
              </a:ext>
            </a:extLst>
          </p:cNvPr>
          <p:cNvSpPr/>
          <p:nvPr/>
        </p:nvSpPr>
        <p:spPr>
          <a:xfrm>
            <a:off x="280518" y="1447800"/>
            <a:ext cx="5860194" cy="5223704"/>
          </a:xfrm>
          <a:prstGeom prst="roundRect">
            <a:avLst/>
          </a:prstGeom>
          <a:solidFill>
            <a:srgbClr val="FFFF99">
              <a:alpha val="83000"/>
            </a:srgbClr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853740-6AE0-495E-853D-4D888A557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735" b="75420"/>
          <a:stretch/>
        </p:blipFill>
        <p:spPr>
          <a:xfrm>
            <a:off x="1062468" y="160108"/>
            <a:ext cx="10043682" cy="107394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D557C73-9E90-413E-A617-46E39B7EA408}"/>
              </a:ext>
            </a:extLst>
          </p:cNvPr>
          <p:cNvSpPr/>
          <p:nvPr/>
        </p:nvSpPr>
        <p:spPr>
          <a:xfrm>
            <a:off x="269101" y="1132387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A83D40"/>
                </a:solidFill>
                <a:latin typeface="Comic Sans MS" panose="030F0702030302020204" pitchFamily="66" charset="0"/>
              </a:rPr>
              <a:t>She’s Mai. She’s 10 years old.</a:t>
            </a:r>
            <a:endParaRPr lang="en-SG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F0A4867-EDAD-4F6B-B5B6-25F9A84B514F}"/>
              </a:ext>
            </a:extLst>
          </p:cNvPr>
          <p:cNvSpPr/>
          <p:nvPr/>
        </p:nvSpPr>
        <p:spPr>
          <a:xfrm>
            <a:off x="1024639" y="2078528"/>
            <a:ext cx="5244796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A83D40"/>
                </a:solidFill>
                <a:latin typeface="Comic Sans MS" panose="030F0702030302020204" pitchFamily="66" charset="0"/>
              </a:rPr>
              <a:t>She’s short. She’s quiet.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8FC1487-7385-4B31-A4B2-36DBA5536A21}"/>
              </a:ext>
            </a:extLst>
          </p:cNvPr>
          <p:cNvSpPr/>
          <p:nvPr/>
        </p:nvSpPr>
        <p:spPr>
          <a:xfrm>
            <a:off x="569183" y="2998980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A83D40"/>
                </a:solidFill>
                <a:latin typeface="Comic Sans MS" panose="030F0702030302020204" pitchFamily="66" charset="0"/>
              </a:rPr>
              <a:t>She’s got two good friends.</a:t>
            </a:r>
            <a:endParaRPr lang="en-SG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5613CAF-C7A0-4561-BA11-12134B8CDDAD}"/>
              </a:ext>
            </a:extLst>
          </p:cNvPr>
          <p:cNvSpPr/>
          <p:nvPr/>
        </p:nvSpPr>
        <p:spPr>
          <a:xfrm>
            <a:off x="127314" y="3955166"/>
            <a:ext cx="5244796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A83D40"/>
                </a:solidFill>
                <a:latin typeface="Comic Sans MS" panose="030F0702030302020204" pitchFamily="66" charset="0"/>
              </a:rPr>
              <a:t>She’s clever.</a:t>
            </a:r>
            <a:endParaRPr lang="en-SG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CAB741A-5085-4FC3-A972-D3E11EDFC504}"/>
              </a:ext>
            </a:extLst>
          </p:cNvPr>
          <p:cNvSpPr/>
          <p:nvPr/>
        </p:nvSpPr>
        <p:spPr>
          <a:xfrm>
            <a:off x="733281" y="5034888"/>
            <a:ext cx="5362719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A83D40"/>
                </a:solidFill>
                <a:latin typeface="Comic Sans MS" panose="030F0702030302020204" pitchFamily="66" charset="0"/>
              </a:rPr>
              <a:t>She’s crazy about technology.</a:t>
            </a:r>
            <a:endParaRPr lang="en-SG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5C7317A-D43C-4DDC-8648-97201BD0D93E}"/>
              </a:ext>
            </a:extLst>
          </p:cNvPr>
          <p:cNvSpPr/>
          <p:nvPr/>
        </p:nvSpPr>
        <p:spPr>
          <a:xfrm>
            <a:off x="6293916" y="1825391"/>
            <a:ext cx="5304125" cy="799531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He’s </a:t>
            </a:r>
            <a:r>
              <a:rPr lang="en-SG" sz="32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Huy</a:t>
            </a:r>
            <a:r>
              <a:rPr lang="en-SG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 He’s 12 years old.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9BE1377-C525-4A21-9D1F-2575E192FB6C}"/>
              </a:ext>
            </a:extLst>
          </p:cNvPr>
          <p:cNvSpPr/>
          <p:nvPr/>
        </p:nvSpPr>
        <p:spPr>
          <a:xfrm>
            <a:off x="4761209" y="2691211"/>
            <a:ext cx="7318707" cy="756839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He’s tall. He’s loud.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BD6E5FE2-3651-44B3-9657-D9833D950820}"/>
              </a:ext>
            </a:extLst>
          </p:cNvPr>
          <p:cNvSpPr/>
          <p:nvPr/>
        </p:nvSpPr>
        <p:spPr>
          <a:xfrm>
            <a:off x="4942828" y="3617581"/>
            <a:ext cx="7318707" cy="637509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He’s got many friends.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ED1CE445-0266-43B6-9F1E-B148CFCCF184}"/>
              </a:ext>
            </a:extLst>
          </p:cNvPr>
          <p:cNvSpPr/>
          <p:nvPr/>
        </p:nvSpPr>
        <p:spPr>
          <a:xfrm>
            <a:off x="4612822" y="4556863"/>
            <a:ext cx="7318707" cy="637509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He’s clever, too.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826460C8-669C-4ED8-BB36-9CC48638DA8A}"/>
              </a:ext>
            </a:extLst>
          </p:cNvPr>
          <p:cNvSpPr/>
          <p:nvPr/>
        </p:nvSpPr>
        <p:spPr>
          <a:xfrm>
            <a:off x="6180224" y="5568430"/>
            <a:ext cx="4496011" cy="93345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He’s crazy about technology.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AEFF5D-3901-4963-A07E-66D1686D1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95" b="97893" l="9417" r="89238">
                        <a14:foregroundMark x1="56951" y1="91571" x2="64126" y2="98084"/>
                        <a14:foregroundMark x1="65022" y1="72797" x2="62332" y2="83525"/>
                        <a14:foregroundMark x1="77578" y1="95402" x2="72197" y2="95785"/>
                        <a14:foregroundMark x1="56054" y1="9195" x2="56054" y2="9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7335" y="1805201"/>
            <a:ext cx="2124371" cy="49727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A498EE-EB8B-42E4-9E2E-1DC30C732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90" b="96055" l="8787" r="89540">
                        <a14:foregroundMark x1="56485" y1="7376" x2="64854" y2="21784"/>
                        <a14:foregroundMark x1="69038" y1="23499" x2="64854" y2="43911"/>
                        <a14:foregroundMark x1="64854" y1="43911" x2="76569" y2="70840"/>
                        <a14:foregroundMark x1="75732" y1="34820" x2="84100" y2="56432"/>
                        <a14:foregroundMark x1="73222" y1="21784" x2="70293" y2="30703"/>
                        <a14:foregroundMark x1="70293" y1="30703" x2="74059" y2="28988"/>
                        <a14:foregroundMark x1="74895" y1="26587" x2="80753" y2="30360"/>
                        <a14:foregroundMark x1="66527" y1="25901" x2="54812" y2="41338"/>
                        <a14:foregroundMark x1="56485" y1="43396" x2="57322" y2="50257"/>
                        <a14:foregroundMark x1="49791" y1="90051" x2="76569" y2="85935"/>
                        <a14:foregroundMark x1="72385" y1="80103" x2="64017" y2="88508"/>
                        <a14:foregroundMark x1="64017" y1="88508" x2="41423" y2="91424"/>
                        <a14:foregroundMark x1="41423" y1="91424" x2="41423" y2="91424"/>
                        <a14:foregroundMark x1="58996" y1="88679" x2="63180" y2="84220"/>
                        <a14:foregroundMark x1="72385" y1="82504" x2="78243" y2="96226"/>
                        <a14:foregroundMark x1="78243" y1="96226" x2="78243" y2="96226"/>
                        <a14:foregroundMark x1="62343" y1="6690" x2="86611" y2="138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7609" y="1595558"/>
            <a:ext cx="2276793" cy="555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7317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E0CF1-970D-49AB-ABE0-AB9EF5E07237}"/>
              </a:ext>
            </a:extLst>
          </p:cNvPr>
          <p:cNvSpPr/>
          <p:nvPr/>
        </p:nvSpPr>
        <p:spPr>
          <a:xfrm>
            <a:off x="550284" y="1124615"/>
            <a:ext cx="11068050" cy="543924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E63FB4-D3B7-4A0E-8D11-EAFAB50F20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83" t="34977" r="24500" b="1593"/>
          <a:stretch/>
        </p:blipFill>
        <p:spPr>
          <a:xfrm>
            <a:off x="3164183" y="2069586"/>
            <a:ext cx="6172201" cy="4442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853740-6AE0-495E-853D-4D888A5573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735" b="75420"/>
          <a:stretch/>
        </p:blipFill>
        <p:spPr>
          <a:xfrm>
            <a:off x="1074158" y="583332"/>
            <a:ext cx="10043682" cy="1073949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F0A4867-EDAD-4F6B-B5B6-25F9A84B514F}"/>
              </a:ext>
            </a:extLst>
          </p:cNvPr>
          <p:cNvSpPr/>
          <p:nvPr/>
        </p:nvSpPr>
        <p:spPr>
          <a:xfrm>
            <a:off x="3395842" y="1912517"/>
            <a:ext cx="5244796" cy="1695204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E7254F"/>
                </a:solidFill>
                <a:latin typeface="Comic Sans MS" panose="030F0702030302020204" pitchFamily="66" charset="0"/>
              </a:rPr>
              <a:t>short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8FC1487-7385-4B31-A4B2-36DBA5536A21}"/>
              </a:ext>
            </a:extLst>
          </p:cNvPr>
          <p:cNvSpPr/>
          <p:nvPr/>
        </p:nvSpPr>
        <p:spPr>
          <a:xfrm>
            <a:off x="2995507" y="2348383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E7254F"/>
                </a:solidFill>
                <a:latin typeface="Comic Sans MS" panose="030F0702030302020204" pitchFamily="66" charset="0"/>
              </a:rPr>
              <a:t>quiet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CAB741A-5085-4FC3-A972-D3E11EDFC504}"/>
              </a:ext>
            </a:extLst>
          </p:cNvPr>
          <p:cNvSpPr/>
          <p:nvPr/>
        </p:nvSpPr>
        <p:spPr>
          <a:xfrm>
            <a:off x="3855839" y="3444051"/>
            <a:ext cx="5362719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crazy about technology.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5C7317A-D43C-4DDC-8648-97201BD0D93E}"/>
              </a:ext>
            </a:extLst>
          </p:cNvPr>
          <p:cNvSpPr/>
          <p:nvPr/>
        </p:nvSpPr>
        <p:spPr>
          <a:xfrm>
            <a:off x="4866697" y="4543105"/>
            <a:ext cx="5304125" cy="799531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dirty="0">
                <a:solidFill>
                  <a:srgbClr val="0065AE"/>
                </a:solidFill>
                <a:latin typeface="Comic Sans MS" panose="030F0702030302020204" pitchFamily="66" charset="0"/>
              </a:rPr>
              <a:t>12 years old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9BE1377-C525-4A21-9D1F-2575E192FB6C}"/>
              </a:ext>
            </a:extLst>
          </p:cNvPr>
          <p:cNvSpPr/>
          <p:nvPr/>
        </p:nvSpPr>
        <p:spPr>
          <a:xfrm>
            <a:off x="2135478" y="5020384"/>
            <a:ext cx="7318707" cy="756839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tall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BD6E5FE2-3651-44B3-9657-D9833D950820}"/>
              </a:ext>
            </a:extLst>
          </p:cNvPr>
          <p:cNvSpPr/>
          <p:nvPr/>
        </p:nvSpPr>
        <p:spPr>
          <a:xfrm>
            <a:off x="2385764" y="5485076"/>
            <a:ext cx="7318707" cy="637509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loud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AEFF5D-3901-4963-A07E-66D1686D1A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95" b="97893" l="9417" r="89238">
                        <a14:foregroundMark x1="56951" y1="91571" x2="64126" y2="98084"/>
                        <a14:foregroundMark x1="65022" y1="72797" x2="62332" y2="83525"/>
                        <a14:foregroundMark x1="77578" y1="95402" x2="72197" y2="95785"/>
                        <a14:foregroundMark x1="56054" y1="9195" x2="56054" y2="9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4026" y="1739391"/>
            <a:ext cx="2124371" cy="49727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A498EE-EB8B-42E4-9E2E-1DC30C7327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90" b="96055" l="8787" r="89540">
                        <a14:foregroundMark x1="56485" y1="7376" x2="64854" y2="21784"/>
                        <a14:foregroundMark x1="69038" y1="23499" x2="64854" y2="43911"/>
                        <a14:foregroundMark x1="64854" y1="43911" x2="76569" y2="70840"/>
                        <a14:foregroundMark x1="75732" y1="34820" x2="84100" y2="56432"/>
                        <a14:foregroundMark x1="73222" y1="21784" x2="70293" y2="30703"/>
                        <a14:foregroundMark x1="70293" y1="30703" x2="74059" y2="28988"/>
                        <a14:foregroundMark x1="74895" y1="26587" x2="80753" y2="30360"/>
                        <a14:foregroundMark x1="66527" y1="25901" x2="54812" y2="41338"/>
                        <a14:foregroundMark x1="56485" y1="43396" x2="57322" y2="50257"/>
                        <a14:foregroundMark x1="49791" y1="90051" x2="76569" y2="85935"/>
                        <a14:foregroundMark x1="72385" y1="80103" x2="64017" y2="88508"/>
                        <a14:foregroundMark x1="64017" y1="88508" x2="41423" y2="91424"/>
                        <a14:foregroundMark x1="41423" y1="91424" x2="41423" y2="91424"/>
                        <a14:foregroundMark x1="58996" y1="88679" x2="63180" y2="84220"/>
                        <a14:foregroundMark x1="72385" y1="82504" x2="78243" y2="96226"/>
                        <a14:foregroundMark x1="78243" y1="96226" x2="78243" y2="96226"/>
                        <a14:foregroundMark x1="62343" y1="6690" x2="86611" y2="138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6072" y="1513718"/>
            <a:ext cx="2276793" cy="555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23323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FA68BAE-3DAD-4656-92F1-9C87CB5E72B4}"/>
              </a:ext>
            </a:extLst>
          </p:cNvPr>
          <p:cNvSpPr/>
          <p:nvPr/>
        </p:nvSpPr>
        <p:spPr>
          <a:xfrm>
            <a:off x="2515052" y="229528"/>
            <a:ext cx="7355907" cy="1221833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Read and write</a:t>
            </a:r>
          </a:p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“Both” - ”But”</a:t>
            </a:r>
            <a:endParaRPr lang="en-SG" sz="4000" dirty="0">
              <a:solidFill>
                <a:srgbClr val="A83D40"/>
              </a:solidFill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C7350EA-88CD-4998-B7BE-7BAD51AEA90A}"/>
              </a:ext>
            </a:extLst>
          </p:cNvPr>
          <p:cNvSpPr/>
          <p:nvPr/>
        </p:nvSpPr>
        <p:spPr>
          <a:xfrm>
            <a:off x="-258017" y="941670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34CB94-E352-4588-A97D-36F26B3BB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052" y="2123507"/>
            <a:ext cx="7261602" cy="444773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E8A3666-DBF9-49F0-B5E6-93E7F5569E8A}"/>
              </a:ext>
            </a:extLst>
          </p:cNvPr>
          <p:cNvSpPr/>
          <p:nvPr/>
        </p:nvSpPr>
        <p:spPr>
          <a:xfrm>
            <a:off x="3119803" y="3417441"/>
            <a:ext cx="6267255" cy="12218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Both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Mai </a:t>
            </a:r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and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Huy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are crazy about technology.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52C7F12-182E-4497-BAE5-217409CD8C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655" b="60359" l="38047" r="60313">
                        <a14:foregroundMark x1="39531" y1="51749" x2="40156" y2="48430"/>
                        <a14:foregroundMark x1="38984" y1="46457" x2="38047" y2="54978"/>
                        <a14:foregroundMark x1="43984" y1="40000" x2="51016" y2="38744"/>
                        <a14:foregroundMark x1="51016" y1="38744" x2="52578" y2="39103"/>
                        <a14:foregroundMark x1="59531" y1="45919" x2="60313" y2="52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15" t="36109" r="37752" b="36771"/>
          <a:stretch/>
        </p:blipFill>
        <p:spPr>
          <a:xfrm flipH="1">
            <a:off x="-77234" y="916320"/>
            <a:ext cx="5347280" cy="1859934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56F68B97-B3D8-4F28-B5E1-0B94635E6786}"/>
              </a:ext>
            </a:extLst>
          </p:cNvPr>
          <p:cNvSpPr/>
          <p:nvPr/>
        </p:nvSpPr>
        <p:spPr>
          <a:xfrm>
            <a:off x="-427923" y="943888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crazy about technology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EAA91DE-7DD9-4E13-9467-B4FA2A3A31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37" b="96054" l="68359" r="96563">
                        <a14:foregroundMark x1="81250" y1="66726" x2="81250" y2="66726"/>
                        <a14:foregroundMark x1="68359" y1="76323" x2="68359" y2="76323"/>
                        <a14:foregroundMark x1="68516" y1="76951" x2="68516" y2="76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45" t="63793" b="165"/>
          <a:stretch/>
        </p:blipFill>
        <p:spPr>
          <a:xfrm flipH="1">
            <a:off x="4611001" y="1121355"/>
            <a:ext cx="7995057" cy="22397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A498EE-EB8B-42E4-9E2E-1DC30C7327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90" b="96055" l="8787" r="89540">
                        <a14:foregroundMark x1="56485" y1="7376" x2="64854" y2="21784"/>
                        <a14:foregroundMark x1="69038" y1="23499" x2="64854" y2="43911"/>
                        <a14:foregroundMark x1="64854" y1="43911" x2="76569" y2="70840"/>
                        <a14:foregroundMark x1="75732" y1="34820" x2="84100" y2="56432"/>
                        <a14:foregroundMark x1="73222" y1="21784" x2="70293" y2="30703"/>
                        <a14:foregroundMark x1="70293" y1="30703" x2="74059" y2="28988"/>
                        <a14:foregroundMark x1="74895" y1="26587" x2="80753" y2="30360"/>
                        <a14:foregroundMark x1="66527" y1="25901" x2="54812" y2="41338"/>
                        <a14:foregroundMark x1="56485" y1="43396" x2="57322" y2="50257"/>
                        <a14:foregroundMark x1="49791" y1="90051" x2="76569" y2="85935"/>
                        <a14:foregroundMark x1="72385" y1="80103" x2="64017" y2="88508"/>
                        <a14:foregroundMark x1="64017" y1="88508" x2="41423" y2="91424"/>
                        <a14:foregroundMark x1="41423" y1="91424" x2="41423" y2="91424"/>
                        <a14:foregroundMark x1="58996" y1="88679" x2="63180" y2="84220"/>
                        <a14:foregroundMark x1="72385" y1="82504" x2="78243" y2="96226"/>
                        <a14:foregroundMark x1="78243" y1="96226" x2="78243" y2="96226"/>
                        <a14:foregroundMark x1="62343" y1="6690" x2="86611" y2="138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2280" y="2330325"/>
            <a:ext cx="1939836" cy="47319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AEFF5D-3901-4963-A07E-66D1686D1A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95" b="97893" l="9417" r="89238">
                        <a14:foregroundMark x1="56951" y1="91571" x2="64126" y2="98084"/>
                        <a14:foregroundMark x1="65022" y1="72797" x2="62332" y2="83525"/>
                        <a14:foregroundMark x1="77578" y1="95402" x2="72197" y2="95785"/>
                        <a14:foregroundMark x1="56054" y1="9195" x2="56054" y2="9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1197" y="2388650"/>
            <a:ext cx="1878606" cy="4397454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F1E7B95-6CBD-4D8D-98CB-D1AABB39A341}"/>
              </a:ext>
            </a:extLst>
          </p:cNvPr>
          <p:cNvSpPr/>
          <p:nvPr/>
        </p:nvSpPr>
        <p:spPr>
          <a:xfrm>
            <a:off x="5975943" y="1065025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crazy about technology</a:t>
            </a:r>
          </a:p>
        </p:txBody>
      </p:sp>
    </p:spTree>
    <p:extLst>
      <p:ext uri="{BB962C8B-B14F-4D97-AF65-F5344CB8AC3E}">
        <p14:creationId xmlns:p14="http://schemas.microsoft.com/office/powerpoint/2010/main" val="309971557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8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FA68BAE-3DAD-4656-92F1-9C87CB5E72B4}"/>
              </a:ext>
            </a:extLst>
          </p:cNvPr>
          <p:cNvSpPr/>
          <p:nvPr/>
        </p:nvSpPr>
        <p:spPr>
          <a:xfrm>
            <a:off x="2515052" y="428665"/>
            <a:ext cx="7355907" cy="1221833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Read and write</a:t>
            </a:r>
          </a:p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“Both” - ”But”</a:t>
            </a:r>
            <a:endParaRPr lang="en-SG" sz="4000" dirty="0">
              <a:solidFill>
                <a:srgbClr val="A83D40"/>
              </a:solidFill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C7350EA-88CD-4998-B7BE-7BAD51AEA90A}"/>
              </a:ext>
            </a:extLst>
          </p:cNvPr>
          <p:cNvSpPr/>
          <p:nvPr/>
        </p:nvSpPr>
        <p:spPr>
          <a:xfrm>
            <a:off x="-258017" y="941670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34CB94-E352-4588-A97D-36F26B3BB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052" y="2123507"/>
            <a:ext cx="7261602" cy="444773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E8A3666-DBF9-49F0-B5E6-93E7F5569E8A}"/>
              </a:ext>
            </a:extLst>
          </p:cNvPr>
          <p:cNvSpPr/>
          <p:nvPr/>
        </p:nvSpPr>
        <p:spPr>
          <a:xfrm>
            <a:off x="3409693" y="3429000"/>
            <a:ext cx="5684203" cy="12218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Mai’s short, </a:t>
            </a:r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but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Huy’s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tall.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52C7F12-182E-4497-BAE5-217409CD8C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655" b="60359" l="38047" r="60313">
                        <a14:foregroundMark x1="39531" y1="51749" x2="40156" y2="48430"/>
                        <a14:foregroundMark x1="38984" y1="46457" x2="38047" y2="54978"/>
                        <a14:foregroundMark x1="43984" y1="40000" x2="51016" y2="38744"/>
                        <a14:foregroundMark x1="51016" y1="38744" x2="52578" y2="39103"/>
                        <a14:foregroundMark x1="59531" y1="45919" x2="60313" y2="52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15" t="36109" r="37752" b="36771"/>
          <a:stretch/>
        </p:blipFill>
        <p:spPr>
          <a:xfrm rot="21216725" flipH="1">
            <a:off x="456358" y="844805"/>
            <a:ext cx="4018562" cy="1859934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56F68B97-B3D8-4F28-B5E1-0B94635E6786}"/>
              </a:ext>
            </a:extLst>
          </p:cNvPr>
          <p:cNvSpPr/>
          <p:nvPr/>
        </p:nvSpPr>
        <p:spPr>
          <a:xfrm>
            <a:off x="-481003" y="935148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short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EAA91DE-7DD9-4E13-9467-B4FA2A3A31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37" b="96054" l="68359" r="96563">
                        <a14:foregroundMark x1="81250" y1="66726" x2="81250" y2="66726"/>
                        <a14:foregroundMark x1="68359" y1="76323" x2="68359" y2="76323"/>
                        <a14:foregroundMark x1="68516" y1="76951" x2="68516" y2="76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45" t="63793" b="165"/>
          <a:stretch/>
        </p:blipFill>
        <p:spPr>
          <a:xfrm rot="21112554">
            <a:off x="7893872" y="621141"/>
            <a:ext cx="5167410" cy="22397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A498EE-EB8B-42E4-9E2E-1DC30C7327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90" b="96055" l="8787" r="89540">
                        <a14:foregroundMark x1="56485" y1="7376" x2="64854" y2="21784"/>
                        <a14:foregroundMark x1="69038" y1="23499" x2="64854" y2="43911"/>
                        <a14:foregroundMark x1="64854" y1="43911" x2="76569" y2="70840"/>
                        <a14:foregroundMark x1="75732" y1="34820" x2="84100" y2="56432"/>
                        <a14:foregroundMark x1="73222" y1="21784" x2="70293" y2="30703"/>
                        <a14:foregroundMark x1="70293" y1="30703" x2="74059" y2="28988"/>
                        <a14:foregroundMark x1="74895" y1="26587" x2="80753" y2="30360"/>
                        <a14:foregroundMark x1="66527" y1="25901" x2="54812" y2="41338"/>
                        <a14:foregroundMark x1="56485" y1="43396" x2="57322" y2="50257"/>
                        <a14:foregroundMark x1="49791" y1="90051" x2="76569" y2="85935"/>
                        <a14:foregroundMark x1="72385" y1="80103" x2="64017" y2="88508"/>
                        <a14:foregroundMark x1="64017" y1="88508" x2="41423" y2="91424"/>
                        <a14:foregroundMark x1="41423" y1="91424" x2="41423" y2="91424"/>
                        <a14:foregroundMark x1="58996" y1="88679" x2="63180" y2="84220"/>
                        <a14:foregroundMark x1="72385" y1="82504" x2="78243" y2="96226"/>
                        <a14:foregroundMark x1="78243" y1="96226" x2="78243" y2="96226"/>
                        <a14:foregroundMark x1="62343" y1="6690" x2="86611" y2="138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2280" y="2330325"/>
            <a:ext cx="1939836" cy="47319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AEFF5D-3901-4963-A07E-66D1686D1A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95" b="97893" l="9417" r="89238">
                        <a14:foregroundMark x1="56951" y1="91571" x2="64126" y2="98084"/>
                        <a14:foregroundMark x1="65022" y1="72797" x2="62332" y2="83525"/>
                        <a14:foregroundMark x1="77578" y1="95402" x2="72197" y2="95785"/>
                        <a14:foregroundMark x1="56054" y1="9195" x2="56054" y2="9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1197" y="2388650"/>
            <a:ext cx="1878606" cy="4397454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F1E7B95-6CBD-4D8D-98CB-D1AABB39A341}"/>
              </a:ext>
            </a:extLst>
          </p:cNvPr>
          <p:cNvSpPr/>
          <p:nvPr/>
        </p:nvSpPr>
        <p:spPr>
          <a:xfrm>
            <a:off x="7024299" y="772427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tall</a:t>
            </a:r>
          </a:p>
        </p:txBody>
      </p:sp>
    </p:spTree>
    <p:extLst>
      <p:ext uri="{BB962C8B-B14F-4D97-AF65-F5344CB8AC3E}">
        <p14:creationId xmlns:p14="http://schemas.microsoft.com/office/powerpoint/2010/main" val="394859468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8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FA68BAE-3DAD-4656-92F1-9C87CB5E72B4}"/>
              </a:ext>
            </a:extLst>
          </p:cNvPr>
          <p:cNvSpPr/>
          <p:nvPr/>
        </p:nvSpPr>
        <p:spPr>
          <a:xfrm>
            <a:off x="2515052" y="428665"/>
            <a:ext cx="7355907" cy="1221833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Read and write</a:t>
            </a:r>
          </a:p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“Both” - ”But”</a:t>
            </a:r>
            <a:endParaRPr lang="en-SG" sz="4000" dirty="0">
              <a:solidFill>
                <a:srgbClr val="A83D40"/>
              </a:solidFill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C7350EA-88CD-4998-B7BE-7BAD51AEA90A}"/>
              </a:ext>
            </a:extLst>
          </p:cNvPr>
          <p:cNvSpPr/>
          <p:nvPr/>
        </p:nvSpPr>
        <p:spPr>
          <a:xfrm>
            <a:off x="-258017" y="941670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34CB94-E352-4588-A97D-36F26B3BB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052" y="2123507"/>
            <a:ext cx="7261602" cy="444773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E8A3666-DBF9-49F0-B5E6-93E7F5569E8A}"/>
              </a:ext>
            </a:extLst>
          </p:cNvPr>
          <p:cNvSpPr/>
          <p:nvPr/>
        </p:nvSpPr>
        <p:spPr>
          <a:xfrm>
            <a:off x="3409693" y="3429000"/>
            <a:ext cx="5684203" cy="12218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Both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Mai </a:t>
            </a:r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and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Huy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are clever.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52C7F12-182E-4497-BAE5-217409CD8C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655" b="60359" l="38047" r="60313">
                        <a14:foregroundMark x1="39531" y1="51749" x2="40156" y2="48430"/>
                        <a14:foregroundMark x1="38984" y1="46457" x2="38047" y2="54978"/>
                        <a14:foregroundMark x1="43984" y1="40000" x2="51016" y2="38744"/>
                        <a14:foregroundMark x1="51016" y1="38744" x2="52578" y2="39103"/>
                        <a14:foregroundMark x1="59531" y1="45919" x2="60313" y2="52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15" t="36109" r="37752" b="36771"/>
          <a:stretch/>
        </p:blipFill>
        <p:spPr>
          <a:xfrm rot="21216725" flipH="1">
            <a:off x="456358" y="844805"/>
            <a:ext cx="4018562" cy="1859934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56F68B97-B3D8-4F28-B5E1-0B94635E6786}"/>
              </a:ext>
            </a:extLst>
          </p:cNvPr>
          <p:cNvSpPr/>
          <p:nvPr/>
        </p:nvSpPr>
        <p:spPr>
          <a:xfrm>
            <a:off x="-481003" y="935148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clever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EAA91DE-7DD9-4E13-9467-B4FA2A3A31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37" b="96054" l="68359" r="96563">
                        <a14:foregroundMark x1="81250" y1="66726" x2="81250" y2="66726"/>
                        <a14:foregroundMark x1="68359" y1="76323" x2="68359" y2="76323"/>
                        <a14:foregroundMark x1="68516" y1="76951" x2="68516" y2="76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45" t="63793" b="165"/>
          <a:stretch/>
        </p:blipFill>
        <p:spPr>
          <a:xfrm rot="21112554">
            <a:off x="7893872" y="621141"/>
            <a:ext cx="5167410" cy="22397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A498EE-EB8B-42E4-9E2E-1DC30C7327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90" b="96055" l="8787" r="89540">
                        <a14:foregroundMark x1="56485" y1="7376" x2="64854" y2="21784"/>
                        <a14:foregroundMark x1="69038" y1="23499" x2="64854" y2="43911"/>
                        <a14:foregroundMark x1="64854" y1="43911" x2="76569" y2="70840"/>
                        <a14:foregroundMark x1="75732" y1="34820" x2="84100" y2="56432"/>
                        <a14:foregroundMark x1="73222" y1="21784" x2="70293" y2="30703"/>
                        <a14:foregroundMark x1="70293" y1="30703" x2="74059" y2="28988"/>
                        <a14:foregroundMark x1="74895" y1="26587" x2="80753" y2="30360"/>
                        <a14:foregroundMark x1="66527" y1="25901" x2="54812" y2="41338"/>
                        <a14:foregroundMark x1="56485" y1="43396" x2="57322" y2="50257"/>
                        <a14:foregroundMark x1="49791" y1="90051" x2="76569" y2="85935"/>
                        <a14:foregroundMark x1="72385" y1="80103" x2="64017" y2="88508"/>
                        <a14:foregroundMark x1="64017" y1="88508" x2="41423" y2="91424"/>
                        <a14:foregroundMark x1="41423" y1="91424" x2="41423" y2="91424"/>
                        <a14:foregroundMark x1="58996" y1="88679" x2="63180" y2="84220"/>
                        <a14:foregroundMark x1="72385" y1="82504" x2="78243" y2="96226"/>
                        <a14:foregroundMark x1="78243" y1="96226" x2="78243" y2="96226"/>
                        <a14:foregroundMark x1="62343" y1="6690" x2="86611" y2="138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2280" y="2330325"/>
            <a:ext cx="1939836" cy="47319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AEFF5D-3901-4963-A07E-66D1686D1A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95" b="97893" l="9417" r="89238">
                        <a14:foregroundMark x1="56951" y1="91571" x2="64126" y2="98084"/>
                        <a14:foregroundMark x1="65022" y1="72797" x2="62332" y2="83525"/>
                        <a14:foregroundMark x1="77578" y1="95402" x2="72197" y2="95785"/>
                        <a14:foregroundMark x1="56054" y1="9195" x2="56054" y2="9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1197" y="2388650"/>
            <a:ext cx="1878606" cy="4397454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F1E7B95-6CBD-4D8D-98CB-D1AABB39A341}"/>
              </a:ext>
            </a:extLst>
          </p:cNvPr>
          <p:cNvSpPr/>
          <p:nvPr/>
        </p:nvSpPr>
        <p:spPr>
          <a:xfrm>
            <a:off x="7024299" y="772427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clever</a:t>
            </a:r>
          </a:p>
        </p:txBody>
      </p:sp>
    </p:spTree>
    <p:extLst>
      <p:ext uri="{BB962C8B-B14F-4D97-AF65-F5344CB8AC3E}">
        <p14:creationId xmlns:p14="http://schemas.microsoft.com/office/powerpoint/2010/main" val="2206522299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8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FA68BAE-3DAD-4656-92F1-9C87CB5E72B4}"/>
              </a:ext>
            </a:extLst>
          </p:cNvPr>
          <p:cNvSpPr/>
          <p:nvPr/>
        </p:nvSpPr>
        <p:spPr>
          <a:xfrm>
            <a:off x="2515052" y="428665"/>
            <a:ext cx="7355907" cy="1221833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Read and write</a:t>
            </a:r>
          </a:p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“Both” - ”But”</a:t>
            </a:r>
            <a:endParaRPr lang="en-SG" sz="4000" dirty="0">
              <a:solidFill>
                <a:srgbClr val="A83D40"/>
              </a:solidFill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C7350EA-88CD-4998-B7BE-7BAD51AEA90A}"/>
              </a:ext>
            </a:extLst>
          </p:cNvPr>
          <p:cNvSpPr/>
          <p:nvPr/>
        </p:nvSpPr>
        <p:spPr>
          <a:xfrm>
            <a:off x="-258017" y="941670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34CB94-E352-4588-A97D-36F26B3BB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052" y="2123507"/>
            <a:ext cx="7261602" cy="444773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E8A3666-DBF9-49F0-B5E6-93E7F5569E8A}"/>
              </a:ext>
            </a:extLst>
          </p:cNvPr>
          <p:cNvSpPr/>
          <p:nvPr/>
        </p:nvSpPr>
        <p:spPr>
          <a:xfrm>
            <a:off x="3428682" y="3391482"/>
            <a:ext cx="5684203" cy="12218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Mai’s 10 years old, </a:t>
            </a:r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but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Huy’s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12 years old.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52C7F12-182E-4497-BAE5-217409CD8C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655" b="60359" l="38047" r="60313">
                        <a14:foregroundMark x1="39531" y1="51749" x2="40156" y2="48430"/>
                        <a14:foregroundMark x1="38984" y1="46457" x2="38047" y2="54978"/>
                        <a14:foregroundMark x1="43984" y1="40000" x2="51016" y2="38744"/>
                        <a14:foregroundMark x1="51016" y1="38744" x2="52578" y2="39103"/>
                        <a14:foregroundMark x1="59531" y1="45919" x2="60313" y2="52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15" t="36109" r="37752" b="36771"/>
          <a:stretch/>
        </p:blipFill>
        <p:spPr>
          <a:xfrm rot="21216725" flipH="1">
            <a:off x="456358" y="844805"/>
            <a:ext cx="4018562" cy="1859934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56F68B97-B3D8-4F28-B5E1-0B94635E6786}"/>
              </a:ext>
            </a:extLst>
          </p:cNvPr>
          <p:cNvSpPr/>
          <p:nvPr/>
        </p:nvSpPr>
        <p:spPr>
          <a:xfrm>
            <a:off x="-481003" y="935148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10 years old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EAA91DE-7DD9-4E13-9467-B4FA2A3A31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37" b="96054" l="68359" r="96563">
                        <a14:foregroundMark x1="81250" y1="66726" x2="81250" y2="66726"/>
                        <a14:foregroundMark x1="68359" y1="76323" x2="68359" y2="76323"/>
                        <a14:foregroundMark x1="68516" y1="76951" x2="68516" y2="76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45" t="63793" b="165"/>
          <a:stretch/>
        </p:blipFill>
        <p:spPr>
          <a:xfrm rot="21112554">
            <a:off x="7893872" y="621141"/>
            <a:ext cx="5167410" cy="22397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A498EE-EB8B-42E4-9E2E-1DC30C7327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90" b="96055" l="8787" r="89540">
                        <a14:foregroundMark x1="56485" y1="7376" x2="64854" y2="21784"/>
                        <a14:foregroundMark x1="69038" y1="23499" x2="64854" y2="43911"/>
                        <a14:foregroundMark x1="64854" y1="43911" x2="76569" y2="70840"/>
                        <a14:foregroundMark x1="75732" y1="34820" x2="84100" y2="56432"/>
                        <a14:foregroundMark x1="73222" y1="21784" x2="70293" y2="30703"/>
                        <a14:foregroundMark x1="70293" y1="30703" x2="74059" y2="28988"/>
                        <a14:foregroundMark x1="74895" y1="26587" x2="80753" y2="30360"/>
                        <a14:foregroundMark x1="66527" y1="25901" x2="54812" y2="41338"/>
                        <a14:foregroundMark x1="56485" y1="43396" x2="57322" y2="50257"/>
                        <a14:foregroundMark x1="49791" y1="90051" x2="76569" y2="85935"/>
                        <a14:foregroundMark x1="72385" y1="80103" x2="64017" y2="88508"/>
                        <a14:foregroundMark x1="64017" y1="88508" x2="41423" y2="91424"/>
                        <a14:foregroundMark x1="41423" y1="91424" x2="41423" y2="91424"/>
                        <a14:foregroundMark x1="58996" y1="88679" x2="63180" y2="84220"/>
                        <a14:foregroundMark x1="72385" y1="82504" x2="78243" y2="96226"/>
                        <a14:foregroundMark x1="78243" y1="96226" x2="78243" y2="96226"/>
                        <a14:foregroundMark x1="62343" y1="6690" x2="86611" y2="138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2280" y="2330325"/>
            <a:ext cx="1939836" cy="47319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AEFF5D-3901-4963-A07E-66D1686D1A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95" b="97893" l="9417" r="89238">
                        <a14:foregroundMark x1="56951" y1="91571" x2="64126" y2="98084"/>
                        <a14:foregroundMark x1="65022" y1="72797" x2="62332" y2="83525"/>
                        <a14:foregroundMark x1="77578" y1="95402" x2="72197" y2="95785"/>
                        <a14:foregroundMark x1="56054" y1="9195" x2="56054" y2="9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1197" y="2388650"/>
            <a:ext cx="1878606" cy="4397454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F1E7B95-6CBD-4D8D-98CB-D1AABB39A341}"/>
              </a:ext>
            </a:extLst>
          </p:cNvPr>
          <p:cNvSpPr/>
          <p:nvPr/>
        </p:nvSpPr>
        <p:spPr>
          <a:xfrm>
            <a:off x="7024299" y="772427"/>
            <a:ext cx="5998554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12 years old</a:t>
            </a:r>
          </a:p>
        </p:txBody>
      </p:sp>
    </p:spTree>
    <p:extLst>
      <p:ext uri="{BB962C8B-B14F-4D97-AF65-F5344CB8AC3E}">
        <p14:creationId xmlns:p14="http://schemas.microsoft.com/office/powerpoint/2010/main" val="220533529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8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34">
            <a:extLst>
              <a:ext uri="{FF2B5EF4-FFF2-40B4-BE49-F238E27FC236}">
                <a16:creationId xmlns:a16="http://schemas.microsoft.com/office/drawing/2014/main" id="{4B01A30B-C556-4DE1-845F-2DFF52244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71" y="161925"/>
            <a:ext cx="8539207" cy="593988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4D066D-BB32-4754-B847-7C497E54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07" y="161925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21" name="Google Shape;5944;p39">
            <a:extLst>
              <a:ext uri="{FF2B5EF4-FFF2-40B4-BE49-F238E27FC236}">
                <a16:creationId xmlns:a16="http://schemas.microsoft.com/office/drawing/2014/main" id="{96743673-D95B-4B24-B332-2084DE7170E8}"/>
              </a:ext>
            </a:extLst>
          </p:cNvPr>
          <p:cNvSpPr txBox="1">
            <a:spLocks/>
          </p:cNvSpPr>
          <p:nvPr/>
        </p:nvSpPr>
        <p:spPr>
          <a:xfrm>
            <a:off x="2920557" y="523650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04 </a:t>
            </a:r>
          </a:p>
          <a:p>
            <a:pPr algn="ctr"/>
            <a:r>
              <a:rPr lang="en" sz="7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C5B70EF-84CC-4C08-A0B2-6C234E5B6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51" y="3090797"/>
            <a:ext cx="5227187" cy="410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65702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419202D-B932-4E9F-9872-DE14F43699F3}"/>
              </a:ext>
            </a:extLst>
          </p:cNvPr>
          <p:cNvSpPr/>
          <p:nvPr/>
        </p:nvSpPr>
        <p:spPr>
          <a:xfrm>
            <a:off x="313488" y="1019519"/>
            <a:ext cx="11463263" cy="543924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0C1D59-943E-47D5-93E6-0A6CE8B8D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13B26B-0276-4726-BA27-262BA68E2418}"/>
              </a:ext>
            </a:extLst>
          </p:cNvPr>
          <p:cNvSpPr/>
          <p:nvPr/>
        </p:nvSpPr>
        <p:spPr>
          <a:xfrm>
            <a:off x="3203927" y="1773280"/>
            <a:ext cx="4192259" cy="2825491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014B503-CDE3-43FA-A7B2-C15105DB8BC9}"/>
              </a:ext>
            </a:extLst>
          </p:cNvPr>
          <p:cNvSpPr/>
          <p:nvPr/>
        </p:nvSpPr>
        <p:spPr>
          <a:xfrm>
            <a:off x="838200" y="1462403"/>
            <a:ext cx="4231911" cy="3715599"/>
          </a:xfrm>
          <a:prstGeom prst="ellipse">
            <a:avLst/>
          </a:prstGeom>
          <a:noFill/>
          <a:ln w="76200">
            <a:solidFill>
              <a:srgbClr val="E72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40EB2FE-B1C1-434D-B0A7-F4420106B1ED}"/>
              </a:ext>
            </a:extLst>
          </p:cNvPr>
          <p:cNvSpPr/>
          <p:nvPr/>
        </p:nvSpPr>
        <p:spPr>
          <a:xfrm>
            <a:off x="105824" y="2955659"/>
            <a:ext cx="1374033" cy="622808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00" dirty="0">
                <a:solidFill>
                  <a:srgbClr val="A83D40"/>
                </a:solidFill>
                <a:latin typeface="Comic Sans MS" panose="030F0702030302020204" pitchFamily="66" charset="0"/>
              </a:rPr>
              <a:t>mum</a:t>
            </a:r>
            <a:endParaRPr lang="en-SG" sz="3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2047CCB-8C4F-4689-AA85-164473C1F31E}"/>
              </a:ext>
            </a:extLst>
          </p:cNvPr>
          <p:cNvSpPr/>
          <p:nvPr/>
        </p:nvSpPr>
        <p:spPr>
          <a:xfrm>
            <a:off x="4783429" y="1607429"/>
            <a:ext cx="1710660" cy="65418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00" dirty="0">
                <a:solidFill>
                  <a:srgbClr val="A83D40"/>
                </a:solidFill>
                <a:latin typeface="Comic Sans MS" panose="030F0702030302020204" pitchFamily="66" charset="0"/>
              </a:rPr>
              <a:t>sister</a:t>
            </a:r>
            <a:endParaRPr lang="en-SG" sz="3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845E04-3948-4E8C-BCCB-602E9D083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03" y="314361"/>
            <a:ext cx="11207122" cy="1009651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A160CE-A356-4B19-AB9E-59A1856D971D}"/>
              </a:ext>
            </a:extLst>
          </p:cNvPr>
          <p:cNvSpPr/>
          <p:nvPr/>
        </p:nvSpPr>
        <p:spPr>
          <a:xfrm>
            <a:off x="738732" y="2440158"/>
            <a:ext cx="3627990" cy="12218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E7254F"/>
                </a:solidFill>
                <a:latin typeface="Comic Sans MS" panose="030F0702030302020204" pitchFamily="66" charset="0"/>
              </a:rPr>
              <a:t>quiet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CD3A9BA-86CD-4305-A147-572299B061FB}"/>
              </a:ext>
            </a:extLst>
          </p:cNvPr>
          <p:cNvSpPr/>
          <p:nvPr/>
        </p:nvSpPr>
        <p:spPr>
          <a:xfrm>
            <a:off x="3912739" y="2765282"/>
            <a:ext cx="3627990" cy="12218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loud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1901C97-EE40-40AD-8F9E-178CCA871A44}"/>
              </a:ext>
            </a:extLst>
          </p:cNvPr>
          <p:cNvSpPr/>
          <p:nvPr/>
        </p:nvSpPr>
        <p:spPr>
          <a:xfrm>
            <a:off x="2339974" y="2517310"/>
            <a:ext cx="3627990" cy="12218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tall</a:t>
            </a:r>
          </a:p>
        </p:txBody>
      </p:sp>
      <p:pic>
        <p:nvPicPr>
          <p:cNvPr id="25" name="Content Placeholder 22">
            <a:extLst>
              <a:ext uri="{FF2B5EF4-FFF2-40B4-BE49-F238E27FC236}">
                <a16:creationId xmlns:a16="http://schemas.microsoft.com/office/drawing/2014/main" id="{93DF54A8-3B2F-4A34-9B4E-5664C5C1C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565777" y="3165898"/>
            <a:ext cx="2978711" cy="3814910"/>
          </a:xfr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82A97192-3172-42DC-8742-54FB75910E94}"/>
              </a:ext>
            </a:extLst>
          </p:cNvPr>
          <p:cNvSpPr/>
          <p:nvPr/>
        </p:nvSpPr>
        <p:spPr>
          <a:xfrm>
            <a:off x="6642876" y="2175708"/>
            <a:ext cx="4673985" cy="1489376"/>
          </a:xfrm>
          <a:prstGeom prst="wedgeRoundRectCallout">
            <a:avLst>
              <a:gd name="adj1" fmla="val 29677"/>
              <a:gd name="adj2" fmla="val 759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A83D40"/>
                </a:solidFill>
                <a:latin typeface="Comic Sans MS" panose="030F0702030302020204" pitchFamily="66" charset="0"/>
              </a:rPr>
              <a:t>Both </a:t>
            </a:r>
            <a:r>
              <a:rPr lang="en-SG" sz="3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my mum</a:t>
            </a:r>
            <a:r>
              <a:rPr lang="en-SG" sz="3500" dirty="0">
                <a:solidFill>
                  <a:srgbClr val="A83D40"/>
                </a:solidFill>
                <a:latin typeface="Comic Sans MS" panose="030F0702030302020204" pitchFamily="66" charset="0"/>
              </a:rPr>
              <a:t> and </a:t>
            </a:r>
            <a:r>
              <a:rPr lang="en-SG" sz="3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my sister</a:t>
            </a:r>
            <a:r>
              <a:rPr lang="en-SG" sz="35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3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are</a:t>
            </a:r>
            <a:r>
              <a:rPr lang="en-SG" sz="35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3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tall.</a:t>
            </a:r>
          </a:p>
        </p:txBody>
      </p:sp>
      <p:pic>
        <p:nvPicPr>
          <p:cNvPr id="27" name="Picture 2" descr="Curved Arrow PNG Free Download | PNG Mart">
            <a:extLst>
              <a:ext uri="{FF2B5EF4-FFF2-40B4-BE49-F238E27FC236}">
                <a16:creationId xmlns:a16="http://schemas.microsoft.com/office/drawing/2014/main" id="{DB3458A5-D972-4683-9B23-665C7A7A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877">
            <a:off x="509905" y="2255345"/>
            <a:ext cx="1052729" cy="79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6C36966E-2EE3-4973-A94F-25E5134176FE}"/>
              </a:ext>
            </a:extLst>
          </p:cNvPr>
          <p:cNvSpPr/>
          <p:nvPr/>
        </p:nvSpPr>
        <p:spPr>
          <a:xfrm>
            <a:off x="4751925" y="4846085"/>
            <a:ext cx="5418153" cy="1489376"/>
          </a:xfrm>
          <a:prstGeom prst="wedgeRoundRectCallout">
            <a:avLst>
              <a:gd name="adj1" fmla="val 47097"/>
              <a:gd name="adj2" fmla="val -72112"/>
              <a:gd name="adj3" fmla="val 16667"/>
            </a:avLst>
          </a:prstGeom>
          <a:solidFill>
            <a:srgbClr val="FFFF99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My mum is quiet,</a:t>
            </a:r>
            <a:r>
              <a:rPr lang="en-SG" sz="3500" dirty="0">
                <a:solidFill>
                  <a:srgbClr val="A83D40"/>
                </a:solidFill>
                <a:latin typeface="Comic Sans MS" panose="030F0702030302020204" pitchFamily="66" charset="0"/>
              </a:rPr>
              <a:t> but </a:t>
            </a:r>
            <a:r>
              <a:rPr lang="en-SG" sz="3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my sister</a:t>
            </a:r>
            <a:r>
              <a:rPr lang="en-SG" sz="35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3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is</a:t>
            </a:r>
            <a:r>
              <a:rPr lang="en-SG" sz="35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3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loud.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F5DD070-6A7B-4284-BC32-5E8C396F3A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24306">
            <a:off x="400970" y="4241547"/>
            <a:ext cx="3809989" cy="2336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581709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20" grpId="0"/>
      <p:bldP spid="21" grpId="0"/>
      <p:bldP spid="22" grpId="0"/>
      <p:bldP spid="26" grpId="0" animBg="1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34">
            <a:extLst>
              <a:ext uri="{FF2B5EF4-FFF2-40B4-BE49-F238E27FC236}">
                <a16:creationId xmlns:a16="http://schemas.microsoft.com/office/drawing/2014/main" id="{4B01A30B-C556-4DE1-845F-2DFF52244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71" y="161925"/>
            <a:ext cx="8539207" cy="5939881"/>
          </a:xfrm>
        </p:spPr>
      </p:pic>
      <p:sp>
        <p:nvSpPr>
          <p:cNvPr id="21" name="Google Shape;5944;p39">
            <a:extLst>
              <a:ext uri="{FF2B5EF4-FFF2-40B4-BE49-F238E27FC236}">
                <a16:creationId xmlns:a16="http://schemas.microsoft.com/office/drawing/2014/main" id="{96743673-D95B-4B24-B332-2084DE7170E8}"/>
              </a:ext>
            </a:extLst>
          </p:cNvPr>
          <p:cNvSpPr txBox="1">
            <a:spLocks/>
          </p:cNvSpPr>
          <p:nvPr/>
        </p:nvSpPr>
        <p:spPr>
          <a:xfrm>
            <a:off x="3048147" y="178622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5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05 </a:t>
            </a:r>
          </a:p>
          <a:p>
            <a:pPr algn="ctr"/>
            <a:r>
              <a:rPr lang="en" sz="540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Wrap-up &amp;</a:t>
            </a:r>
          </a:p>
          <a:p>
            <a:pPr algn="ctr"/>
            <a:r>
              <a:rPr lang="en" sz="540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Assessment</a:t>
            </a:r>
            <a:endParaRPr lang="en" sz="54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C5B70EF-84CC-4C08-A0B2-6C234E5B6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51" y="3090797"/>
            <a:ext cx="5227187" cy="410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48562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E0CF1-970D-49AB-ABE0-AB9EF5E07237}"/>
              </a:ext>
            </a:extLst>
          </p:cNvPr>
          <p:cNvSpPr/>
          <p:nvPr/>
        </p:nvSpPr>
        <p:spPr>
          <a:xfrm>
            <a:off x="460759" y="1134233"/>
            <a:ext cx="11068050" cy="543924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8FC1487-7385-4B31-A4B2-36DBA5536A21}"/>
              </a:ext>
            </a:extLst>
          </p:cNvPr>
          <p:cNvSpPr/>
          <p:nvPr/>
        </p:nvSpPr>
        <p:spPr>
          <a:xfrm>
            <a:off x="2214696" y="3371949"/>
            <a:ext cx="7560173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E7254F"/>
                </a:solidFill>
                <a:latin typeface="Comic Sans MS" panose="030F0702030302020204" pitchFamily="66" charset="0"/>
              </a:rPr>
              <a:t>funny/ Billy/ are/ Both/ Bee/ and/.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CAB741A-5085-4FC3-A972-D3E11EDFC504}"/>
              </a:ext>
            </a:extLst>
          </p:cNvPr>
          <p:cNvSpPr/>
          <p:nvPr/>
        </p:nvSpPr>
        <p:spPr>
          <a:xfrm>
            <a:off x="1400675" y="4462492"/>
            <a:ext cx="8843019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Symbol" panose="05050102010706020507" pitchFamily="18" charset="2"/>
              <a:buChar char="Þ"/>
            </a:pPr>
            <a:r>
              <a:rPr lang="en-SG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Both Billy and Bee are funny.</a:t>
            </a:r>
          </a:p>
          <a:p>
            <a:pPr marL="457200" indent="-457200" algn="ctr">
              <a:buFont typeface="Symbol" panose="05050102010706020507" pitchFamily="18" charset="2"/>
              <a:buChar char="Þ"/>
            </a:pPr>
            <a:r>
              <a:rPr lang="en-SG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Both Bee and Billy are funny.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96CCCC-6A7A-4C88-B5C2-38E76DF888FD}"/>
              </a:ext>
            </a:extLst>
          </p:cNvPr>
          <p:cNvSpPr/>
          <p:nvPr/>
        </p:nvSpPr>
        <p:spPr>
          <a:xfrm>
            <a:off x="887002" y="700268"/>
            <a:ext cx="10417995" cy="829159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Reorder the words to make a sentence</a:t>
            </a:r>
            <a:endParaRPr lang="en-SG" sz="4000" dirty="0">
              <a:solidFill>
                <a:srgbClr val="A83D40"/>
              </a:solidFill>
            </a:endParaRPr>
          </a:p>
        </p:txBody>
      </p:sp>
      <p:pic>
        <p:nvPicPr>
          <p:cNvPr id="22" name="Picture 6" descr="Tops, Women, Fashion, Party, Moda, Fashion Styles, Fashion ...">
            <a:extLst>
              <a:ext uri="{FF2B5EF4-FFF2-40B4-BE49-F238E27FC236}">
                <a16:creationId xmlns:a16="http://schemas.microsoft.com/office/drawing/2014/main" id="{EE0DFC1A-B813-468A-8A1F-B951880AF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1"/>
          <a:stretch/>
        </p:blipFill>
        <p:spPr bwMode="auto">
          <a:xfrm>
            <a:off x="4202946" y="1873509"/>
            <a:ext cx="3583675" cy="1921809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73912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E0CF1-970D-49AB-ABE0-AB9EF5E07237}"/>
              </a:ext>
            </a:extLst>
          </p:cNvPr>
          <p:cNvSpPr/>
          <p:nvPr/>
        </p:nvSpPr>
        <p:spPr>
          <a:xfrm>
            <a:off x="452187" y="1288345"/>
            <a:ext cx="11068050" cy="543924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8FC1487-7385-4B31-A4B2-36DBA5536A21}"/>
              </a:ext>
            </a:extLst>
          </p:cNvPr>
          <p:cNvSpPr/>
          <p:nvPr/>
        </p:nvSpPr>
        <p:spPr>
          <a:xfrm>
            <a:off x="1004606" y="4006819"/>
            <a:ext cx="9963212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E7254F"/>
                </a:solidFill>
                <a:latin typeface="Comic Sans MS" panose="030F0702030302020204" pitchFamily="66" charset="0"/>
              </a:rPr>
              <a:t>my brother/ is/, but/ old/ young/ My grandma/ is.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CAB741A-5085-4FC3-A972-D3E11EDFC504}"/>
              </a:ext>
            </a:extLst>
          </p:cNvPr>
          <p:cNvSpPr/>
          <p:nvPr/>
        </p:nvSpPr>
        <p:spPr>
          <a:xfrm>
            <a:off x="1390042" y="4854439"/>
            <a:ext cx="9192340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Symbol" panose="05050102010706020507" pitchFamily="18" charset="2"/>
              <a:buChar char="Þ"/>
            </a:pPr>
            <a:r>
              <a:rPr lang="en-SG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My grandma is old, but my brother is young.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96CCCC-6A7A-4C88-B5C2-38E76DF888FD}"/>
              </a:ext>
            </a:extLst>
          </p:cNvPr>
          <p:cNvSpPr/>
          <p:nvPr/>
        </p:nvSpPr>
        <p:spPr>
          <a:xfrm>
            <a:off x="887002" y="700268"/>
            <a:ext cx="10417995" cy="829159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Reorder the words to make a sentence</a:t>
            </a:r>
            <a:endParaRPr lang="en-SG" sz="4000" dirty="0">
              <a:solidFill>
                <a:srgbClr val="A83D4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057CCD-4493-49A3-B038-6BF99C2B02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46" t="1229"/>
          <a:stretch/>
        </p:blipFill>
        <p:spPr>
          <a:xfrm>
            <a:off x="4826013" y="1697801"/>
            <a:ext cx="2539972" cy="281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84863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E0CF1-970D-49AB-ABE0-AB9EF5E07237}"/>
              </a:ext>
            </a:extLst>
          </p:cNvPr>
          <p:cNvSpPr/>
          <p:nvPr/>
        </p:nvSpPr>
        <p:spPr>
          <a:xfrm>
            <a:off x="460759" y="1134233"/>
            <a:ext cx="11068050" cy="543924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8FC1487-7385-4B31-A4B2-36DBA5536A21}"/>
              </a:ext>
            </a:extLst>
          </p:cNvPr>
          <p:cNvSpPr/>
          <p:nvPr/>
        </p:nvSpPr>
        <p:spPr>
          <a:xfrm>
            <a:off x="1390042" y="3420751"/>
            <a:ext cx="9641682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E7254F"/>
                </a:solidFill>
                <a:latin typeface="Comic Sans MS" panose="030F0702030302020204" pitchFamily="66" charset="0"/>
              </a:rPr>
              <a:t>about/ Bella/ Tim/ crazy/ science/ and/Both.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CAB741A-5085-4FC3-A972-D3E11EDFC504}"/>
              </a:ext>
            </a:extLst>
          </p:cNvPr>
          <p:cNvSpPr/>
          <p:nvPr/>
        </p:nvSpPr>
        <p:spPr>
          <a:xfrm>
            <a:off x="1390042" y="4854439"/>
            <a:ext cx="9192340" cy="1695240"/>
          </a:xfrm>
          <a:prstGeom prst="wedgeRoundRectCallout">
            <a:avLst>
              <a:gd name="adj1" fmla="val 35070"/>
              <a:gd name="adj2" fmla="val -46895"/>
              <a:gd name="adj3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Symbol" panose="05050102010706020507" pitchFamily="18" charset="2"/>
              <a:buChar char="Þ"/>
            </a:pPr>
            <a:r>
              <a:rPr lang="en-SG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Both Bella and Tim are crazy about science.</a:t>
            </a:r>
          </a:p>
          <a:p>
            <a:pPr marL="457200" indent="-457200" algn="ctr">
              <a:buFont typeface="Symbol" panose="05050102010706020507" pitchFamily="18" charset="2"/>
              <a:buChar char="Þ"/>
            </a:pPr>
            <a:r>
              <a:rPr lang="en-SG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Both Tim and Bella are crazy about science.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96CCCC-6A7A-4C88-B5C2-38E76DF888FD}"/>
              </a:ext>
            </a:extLst>
          </p:cNvPr>
          <p:cNvSpPr/>
          <p:nvPr/>
        </p:nvSpPr>
        <p:spPr>
          <a:xfrm>
            <a:off x="887002" y="700268"/>
            <a:ext cx="10417995" cy="829159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Reorder the words to make a sentence</a:t>
            </a:r>
            <a:endParaRPr lang="en-SG" sz="4000" dirty="0">
              <a:solidFill>
                <a:srgbClr val="A83D40"/>
              </a:solidFill>
            </a:endParaRPr>
          </a:p>
        </p:txBody>
      </p:sp>
      <p:pic>
        <p:nvPicPr>
          <p:cNvPr id="7" name="Picture 12" descr="Kids Observing A Science Lab Project At Home Stock Photo - Image of ...">
            <a:extLst>
              <a:ext uri="{FF2B5EF4-FFF2-40B4-BE49-F238E27FC236}">
                <a16:creationId xmlns:a16="http://schemas.microsoft.com/office/drawing/2014/main" id="{774835D3-D360-4832-A112-1B116B388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763" y="1778233"/>
            <a:ext cx="3068549" cy="204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54129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9959" y="740789"/>
            <a:ext cx="9707740" cy="5026523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Wrap up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1: Family and friends </a:t>
            </a:r>
            <a:br>
              <a:rPr lang="en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1 – Part 4,5,6</a:t>
            </a:r>
          </a:p>
          <a:p>
            <a:pPr algn="ctr"/>
            <a:r>
              <a:rPr lang="en" sz="3600">
                <a:solidFill>
                  <a:schemeClr val="tx1"/>
                </a:solidFill>
                <a:latin typeface="Comic Sans MS" panose="030F0702030302020204" pitchFamily="66" charset="0"/>
              </a:rPr>
              <a:t>What have we learnt </a:t>
            </a:r>
            <a:r>
              <a:rPr lang="e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today?</a:t>
            </a:r>
          </a:p>
          <a:p>
            <a:pPr algn="ctr"/>
            <a:r>
              <a:rPr lang="en" sz="3600" b="1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Structures: </a:t>
            </a:r>
            <a:endParaRPr lang="en" sz="36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r>
              <a:rPr lang="en-SG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Both</a:t>
            </a:r>
            <a:r>
              <a:rPr lang="en-SG" sz="36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Becky</a:t>
            </a:r>
            <a:r>
              <a:rPr lang="en-SG" sz="36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and</a:t>
            </a:r>
            <a:r>
              <a:rPr lang="en-SG" sz="36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Emma</a:t>
            </a:r>
            <a:r>
              <a:rPr lang="en-SG" sz="36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are 12 years old. </a:t>
            </a:r>
          </a:p>
          <a:p>
            <a:pPr marL="571500" indent="-571500" algn="ctr">
              <a:buFontTx/>
              <a:buChar char="-"/>
            </a:pPr>
            <a:r>
              <a:rPr lang="en-SG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Becky is quiet, </a:t>
            </a:r>
            <a:r>
              <a:rPr lang="en-SG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but</a:t>
            </a:r>
            <a:r>
              <a:rPr lang="en-SG" sz="36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Emma</a:t>
            </a:r>
            <a:r>
              <a:rPr lang="en-SG" sz="3600" dirty="0">
                <a:solidFill>
                  <a:srgbClr val="A83D40"/>
                </a:solidFill>
                <a:latin typeface="Comic Sans MS" panose="030F0702030302020204" pitchFamily="66" charset="0"/>
              </a:rPr>
              <a:t> </a:t>
            </a:r>
            <a:r>
              <a:rPr lang="en-SG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is loud.</a:t>
            </a: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460514" y="3143168"/>
            <a:ext cx="2978711" cy="38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34">
            <a:extLst>
              <a:ext uri="{FF2B5EF4-FFF2-40B4-BE49-F238E27FC236}">
                <a16:creationId xmlns:a16="http://schemas.microsoft.com/office/drawing/2014/main" id="{4B01A30B-C556-4DE1-845F-2DFF52244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457" y="274659"/>
            <a:ext cx="8539207" cy="593988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4D066D-BB32-4754-B847-7C497E54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07" y="161925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21" name="Google Shape;5944;p39">
            <a:extLst>
              <a:ext uri="{FF2B5EF4-FFF2-40B4-BE49-F238E27FC236}">
                <a16:creationId xmlns:a16="http://schemas.microsoft.com/office/drawing/2014/main" id="{96743673-D95B-4B24-B332-2084DE7170E8}"/>
              </a:ext>
            </a:extLst>
          </p:cNvPr>
          <p:cNvSpPr txBox="1">
            <a:spLocks/>
          </p:cNvSpPr>
          <p:nvPr/>
        </p:nvSpPr>
        <p:spPr>
          <a:xfrm>
            <a:off x="2955851" y="542260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01 </a:t>
            </a:r>
          </a:p>
          <a:p>
            <a:pPr algn="ctr"/>
            <a:r>
              <a:rPr lang="en" sz="700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Warm up</a:t>
            </a:r>
            <a:endParaRPr lang="en" sz="7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C5B70EF-84CC-4C08-A0B2-6C234E5B6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51" y="3090797"/>
            <a:ext cx="5227187" cy="410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2192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77918-DF5A-4C44-A1C8-F607C3B02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1430" y="676405"/>
            <a:ext cx="9682618" cy="60438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DAD67E7-CB8E-48F7-97A2-2CB5ED179425}"/>
              </a:ext>
            </a:extLst>
          </p:cNvPr>
          <p:cNvSpPr/>
          <p:nvPr/>
        </p:nvSpPr>
        <p:spPr>
          <a:xfrm>
            <a:off x="2417522" y="1621074"/>
            <a:ext cx="7177413" cy="207723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Look and answer</a:t>
            </a:r>
          </a:p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“What letters are missing?”</a:t>
            </a:r>
            <a:endParaRPr lang="en-SG" sz="4000" dirty="0">
              <a:solidFill>
                <a:srgbClr val="A83D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99908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95E5B7-E465-4E86-ACDB-4DB3CC1E3D3D}"/>
              </a:ext>
            </a:extLst>
          </p:cNvPr>
          <p:cNvSpPr/>
          <p:nvPr/>
        </p:nvSpPr>
        <p:spPr>
          <a:xfrm>
            <a:off x="3465533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c_eve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597404-EF39-4511-B7A4-1084DE100284}"/>
              </a:ext>
            </a:extLst>
          </p:cNvPr>
          <p:cNvSpPr/>
          <p:nvPr/>
        </p:nvSpPr>
        <p:spPr>
          <a:xfrm>
            <a:off x="2418043" y="340289"/>
            <a:ext cx="7355907" cy="964504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What letters are missing?</a:t>
            </a:r>
            <a:endParaRPr lang="en-SG" sz="4000" dirty="0">
              <a:solidFill>
                <a:srgbClr val="A83D4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5AB3FF-7F33-406A-BA39-6548A97E20B0}"/>
              </a:ext>
            </a:extLst>
          </p:cNvPr>
          <p:cNvSpPr/>
          <p:nvPr/>
        </p:nvSpPr>
        <p:spPr>
          <a:xfrm>
            <a:off x="3465529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_am_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3E0BA8E-1AC0-46C9-8964-387D6BE34163}"/>
              </a:ext>
            </a:extLst>
          </p:cNvPr>
          <p:cNvSpPr/>
          <p:nvPr/>
        </p:nvSpPr>
        <p:spPr>
          <a:xfrm>
            <a:off x="5043821" y="5398717"/>
            <a:ext cx="576197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en-SG" sz="60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DDE69C7-46C1-49E6-AD5B-860CAA094363}"/>
              </a:ext>
            </a:extLst>
          </p:cNvPr>
          <p:cNvSpPr/>
          <p:nvPr/>
        </p:nvSpPr>
        <p:spPr>
          <a:xfrm>
            <a:off x="6601217" y="5398717"/>
            <a:ext cx="567847" cy="91440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en-SG" sz="6000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9265A9-9D49-4278-B654-4FE1ACD8E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783" y="1850361"/>
            <a:ext cx="4450422" cy="2977737"/>
          </a:xfrm>
          <a:prstGeom prst="rect">
            <a:avLst/>
          </a:prstGeom>
        </p:spPr>
      </p:pic>
      <p:pic>
        <p:nvPicPr>
          <p:cNvPr id="15" name="Picture 2" descr="Curved Arrow PNG Free Download | PNG Mart">
            <a:extLst>
              <a:ext uri="{FF2B5EF4-FFF2-40B4-BE49-F238E27FC236}">
                <a16:creationId xmlns:a16="http://schemas.microsoft.com/office/drawing/2014/main" id="{8FABA10F-E1FD-48BC-9E73-3209F80D8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91649" flipH="1">
            <a:off x="2356440" y="3251744"/>
            <a:ext cx="2391264" cy="179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848018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597404-EF39-4511-B7A4-1084DE100284}"/>
              </a:ext>
            </a:extLst>
          </p:cNvPr>
          <p:cNvSpPr/>
          <p:nvPr/>
        </p:nvSpPr>
        <p:spPr>
          <a:xfrm>
            <a:off x="2418043" y="340289"/>
            <a:ext cx="7355907" cy="964504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What letters are missing?</a:t>
            </a:r>
            <a:endParaRPr lang="en-SG" sz="4000" dirty="0">
              <a:solidFill>
                <a:srgbClr val="A83D40"/>
              </a:solidFill>
            </a:endParaRPr>
          </a:p>
        </p:txBody>
      </p:sp>
      <p:pic>
        <p:nvPicPr>
          <p:cNvPr id="12" name="Picture 16" descr="Little Girl Has Idea Education Concept Stock Photo (Edit Now) 1204439986">
            <a:extLst>
              <a:ext uri="{FF2B5EF4-FFF2-40B4-BE49-F238E27FC236}">
                <a16:creationId xmlns:a16="http://schemas.microsoft.com/office/drawing/2014/main" id="{665ECA67-A94D-4E0E-902C-B618D63D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61" y="1753876"/>
            <a:ext cx="4797469" cy="31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A97BB4-1CC2-4E2B-9BDB-302CEAE8D5ED}"/>
              </a:ext>
            </a:extLst>
          </p:cNvPr>
          <p:cNvSpPr/>
          <p:nvPr/>
        </p:nvSpPr>
        <p:spPr>
          <a:xfrm>
            <a:off x="3465533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c_eve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2F606CE-053E-42F0-8E30-7663AF509CF1}"/>
              </a:ext>
            </a:extLst>
          </p:cNvPr>
          <p:cNvSpPr/>
          <p:nvPr/>
        </p:nvSpPr>
        <p:spPr>
          <a:xfrm>
            <a:off x="3465529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c_eve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C4FE817-4D22-488D-97CE-579609786D57}"/>
              </a:ext>
            </a:extLst>
          </p:cNvPr>
          <p:cNvSpPr/>
          <p:nvPr/>
        </p:nvSpPr>
        <p:spPr>
          <a:xfrm>
            <a:off x="5198301" y="5398717"/>
            <a:ext cx="576197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endParaRPr lang="en-SG" sz="6000" dirty="0">
              <a:solidFill>
                <a:srgbClr val="FF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16543F8-E133-44A0-BB8A-DDE8C02EB763}"/>
              </a:ext>
            </a:extLst>
          </p:cNvPr>
          <p:cNvSpPr/>
          <p:nvPr/>
        </p:nvSpPr>
        <p:spPr>
          <a:xfrm>
            <a:off x="6918543" y="5398717"/>
            <a:ext cx="576197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endParaRPr lang="en-SG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4627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597404-EF39-4511-B7A4-1084DE100284}"/>
              </a:ext>
            </a:extLst>
          </p:cNvPr>
          <p:cNvSpPr/>
          <p:nvPr/>
        </p:nvSpPr>
        <p:spPr>
          <a:xfrm>
            <a:off x="2418043" y="340289"/>
            <a:ext cx="7355907" cy="964504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What letters are missing?</a:t>
            </a:r>
            <a:endParaRPr lang="en-SG" sz="4000" dirty="0">
              <a:solidFill>
                <a:srgbClr val="A83D4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7CF992-02F0-441B-9CF0-5834F69778D9}"/>
              </a:ext>
            </a:extLst>
          </p:cNvPr>
          <p:cNvSpPr/>
          <p:nvPr/>
        </p:nvSpPr>
        <p:spPr>
          <a:xfrm>
            <a:off x="3465533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c_eve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123A6C-3726-43C5-936F-9E6C9CD3B06C}"/>
              </a:ext>
            </a:extLst>
          </p:cNvPr>
          <p:cNvSpPr/>
          <p:nvPr/>
        </p:nvSpPr>
        <p:spPr>
          <a:xfrm>
            <a:off x="3465529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 _</a:t>
            </a:r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nny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DA357C-70C5-4213-BD4C-E2E7EB02089B}"/>
              </a:ext>
            </a:extLst>
          </p:cNvPr>
          <p:cNvSpPr/>
          <p:nvPr/>
        </p:nvSpPr>
        <p:spPr>
          <a:xfrm>
            <a:off x="4937321" y="5398716"/>
            <a:ext cx="576197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en-SG" sz="60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F87317-564B-4709-8C9D-842B9B18AB0F}"/>
              </a:ext>
            </a:extLst>
          </p:cNvPr>
          <p:cNvSpPr/>
          <p:nvPr/>
        </p:nvSpPr>
        <p:spPr>
          <a:xfrm>
            <a:off x="5580346" y="5423767"/>
            <a:ext cx="567847" cy="91440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endParaRPr lang="en-SG" sz="6000" dirty="0">
              <a:solidFill>
                <a:srgbClr val="FF0000"/>
              </a:solidFill>
            </a:endParaRPr>
          </a:p>
        </p:txBody>
      </p:sp>
      <p:pic>
        <p:nvPicPr>
          <p:cNvPr id="15" name="Picture 14" descr="Premium Photo | Funny kid clown against yellow wall.">
            <a:extLst>
              <a:ext uri="{FF2B5EF4-FFF2-40B4-BE49-F238E27FC236}">
                <a16:creationId xmlns:a16="http://schemas.microsoft.com/office/drawing/2014/main" id="{81CF9E1C-4C65-48AF-99EF-A0833BAD9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023" y="1748648"/>
            <a:ext cx="4711954" cy="313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41118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95E5B7-E465-4E86-ACDB-4DB3CC1E3D3D}"/>
              </a:ext>
            </a:extLst>
          </p:cNvPr>
          <p:cNvSpPr/>
          <p:nvPr/>
        </p:nvSpPr>
        <p:spPr>
          <a:xfrm>
            <a:off x="3465533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c_eve</a:t>
            </a:r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597404-EF39-4511-B7A4-1084DE100284}"/>
              </a:ext>
            </a:extLst>
          </p:cNvPr>
          <p:cNvSpPr/>
          <p:nvPr/>
        </p:nvSpPr>
        <p:spPr>
          <a:xfrm>
            <a:off x="2418043" y="340289"/>
            <a:ext cx="7355907" cy="964504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A83D40"/>
                </a:solidFill>
                <a:latin typeface="Comic Sans MS" panose="030F0702030302020204" pitchFamily="66" charset="0"/>
              </a:rPr>
              <a:t>What letters are missing?</a:t>
            </a:r>
            <a:endParaRPr lang="en-SG" sz="4000" dirty="0">
              <a:solidFill>
                <a:srgbClr val="A83D4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5AB3FF-7F33-406A-BA39-6548A97E20B0}"/>
              </a:ext>
            </a:extLst>
          </p:cNvPr>
          <p:cNvSpPr/>
          <p:nvPr/>
        </p:nvSpPr>
        <p:spPr>
          <a:xfrm>
            <a:off x="3465529" y="5398717"/>
            <a:ext cx="5260931" cy="964504"/>
          </a:xfrm>
          <a:prstGeom prst="roundRect">
            <a:avLst/>
          </a:prstGeom>
          <a:solidFill>
            <a:srgbClr val="C8FFF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lo_ _</a:t>
            </a:r>
            <a:endParaRPr lang="en-SG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3E0BA8E-1AC0-46C9-8964-387D6BE34163}"/>
              </a:ext>
            </a:extLst>
          </p:cNvPr>
          <p:cNvSpPr/>
          <p:nvPr/>
        </p:nvSpPr>
        <p:spPr>
          <a:xfrm>
            <a:off x="5745265" y="5398717"/>
            <a:ext cx="576197" cy="96450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endParaRPr lang="en-SG" sz="60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DDE69C7-46C1-49E6-AD5B-860CAA094363}"/>
              </a:ext>
            </a:extLst>
          </p:cNvPr>
          <p:cNvSpPr/>
          <p:nvPr/>
        </p:nvSpPr>
        <p:spPr>
          <a:xfrm>
            <a:off x="6438378" y="5386190"/>
            <a:ext cx="559480" cy="98955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en-SG" sz="6000" dirty="0">
              <a:solidFill>
                <a:srgbClr val="FF0000"/>
              </a:solidFill>
            </a:endParaRPr>
          </a:p>
        </p:txBody>
      </p:sp>
      <p:pic>
        <p:nvPicPr>
          <p:cNvPr id="12" name="Picture 12" descr="Furiosa médica de meia-idade vestindo uniforme e estetoscópio no pescoço virando de cabeça para o lado mantendo o punho no ar olhando para o lado gritando alto no alto-falante">
            <a:extLst>
              <a:ext uri="{FF2B5EF4-FFF2-40B4-BE49-F238E27FC236}">
                <a16:creationId xmlns:a16="http://schemas.microsoft.com/office/drawing/2014/main" id="{609D83E7-669C-4071-A24E-0C6A69007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973" y="1719380"/>
            <a:ext cx="4606053" cy="306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76642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2175</TotalTime>
  <Words>531</Words>
  <Application>Microsoft Office PowerPoint</Application>
  <PresentationFormat>Widescreen</PresentationFormat>
  <Paragraphs>143</Paragraphs>
  <Slides>36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Arial</vt:lpstr>
      <vt:lpstr>Asap</vt:lpstr>
      <vt:lpstr>Baloo 2</vt:lpstr>
      <vt:lpstr>Bebas Neue</vt:lpstr>
      <vt:lpstr>Calibri</vt:lpstr>
      <vt:lpstr>Calibri Light</vt:lpstr>
      <vt:lpstr>Chewy</vt:lpstr>
      <vt:lpstr>Comic Sans MS</vt:lpstr>
      <vt:lpstr>Life Savers</vt:lpstr>
      <vt:lpstr>Lilita One</vt:lpstr>
      <vt:lpstr>Quicksand SemiBold</vt:lpstr>
      <vt:lpstr>Symbol</vt:lpstr>
      <vt:lpstr>Times New Roman</vt:lpstr>
      <vt:lpstr>Office Theme</vt:lpstr>
      <vt:lpstr>Elementary Activities to Celebrate Japanese Culture Day by Slidesgo</vt:lpstr>
      <vt:lpstr>Italian Father's Day by Slidesgo</vt:lpstr>
      <vt:lpstr>1_Elementary Activities to Celebrate Japanese Culture Day by Slidesgo</vt:lpstr>
      <vt:lpstr>PowerPoint Presentation</vt:lpstr>
      <vt:lpstr>PowerPoint Presentation</vt:lpstr>
      <vt:lpstr>Warm -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Admin</cp:lastModifiedBy>
  <cp:revision>43</cp:revision>
  <dcterms:created xsi:type="dcterms:W3CDTF">2024-04-08T12:04:54Z</dcterms:created>
  <dcterms:modified xsi:type="dcterms:W3CDTF">2024-09-19T08:41:42Z</dcterms:modified>
</cp:coreProperties>
</file>