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4"/>
  </p:notesMasterIdLst>
  <p:sldIdLst>
    <p:sldId id="283" r:id="rId4"/>
    <p:sldId id="263" r:id="rId5"/>
    <p:sldId id="259"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6003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073597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5797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8271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94025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385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3572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5865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0328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5403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19.emf"/><Relationship Id="rId12"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2.xml"/><Relationship Id="rId6" Type="http://schemas.openxmlformats.org/officeDocument/2006/relationships/image" Target="../media/image24.emf"/><Relationship Id="rId11" Type="http://schemas.openxmlformats.org/officeDocument/2006/relationships/image" Target="../media/image15.emf"/><Relationship Id="rId5" Type="http://schemas.openxmlformats.org/officeDocument/2006/relationships/image" Target="../media/image23.emf"/><Relationship Id="rId10" Type="http://schemas.openxmlformats.org/officeDocument/2006/relationships/image" Target="../media/image16.emf"/><Relationship Id="rId4" Type="http://schemas.openxmlformats.org/officeDocument/2006/relationships/image" Target="../media/image22.emf"/><Relationship Id="rId9" Type="http://schemas.openxmlformats.org/officeDocument/2006/relationships/image" Target="../media/image7.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4.emf"/><Relationship Id="rId7" Type="http://schemas.openxmlformats.org/officeDocument/2006/relationships/image" Target="../media/image15.emf"/><Relationship Id="rId2" Type="http://schemas.openxmlformats.org/officeDocument/2006/relationships/image" Target="../media/image22.emf"/><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7.emf"/><Relationship Id="rId4" Type="http://schemas.openxmlformats.org/officeDocument/2006/relationships/image" Target="../media/image25.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6.emf"/><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8.emf"/><Relationship Id="rId5" Type="http://schemas.openxmlformats.org/officeDocument/2006/relationships/image" Target="../media/image31.emf"/><Relationship Id="rId10" Type="http://schemas.openxmlformats.org/officeDocument/2006/relationships/image" Target="../media/image17.emf"/><Relationship Id="rId4" Type="http://schemas.openxmlformats.org/officeDocument/2006/relationships/image" Target="../media/image9.emf"/><Relationship Id="rId9" Type="http://schemas.openxmlformats.org/officeDocument/2006/relationships/image" Target="../media/image16.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hyperlink" Target="http://ibaotu.com/ppt/" TargetMode="External"/><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19.emf"/><Relationship Id="rId12"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1.xml"/><Relationship Id="rId6" Type="http://schemas.openxmlformats.org/officeDocument/2006/relationships/image" Target="../media/image24.emf"/><Relationship Id="rId11" Type="http://schemas.openxmlformats.org/officeDocument/2006/relationships/image" Target="../media/image15.emf"/><Relationship Id="rId5" Type="http://schemas.openxmlformats.org/officeDocument/2006/relationships/image" Target="../media/image23.emf"/><Relationship Id="rId10" Type="http://schemas.openxmlformats.org/officeDocument/2006/relationships/image" Target="../media/image16.emf"/><Relationship Id="rId4" Type="http://schemas.openxmlformats.org/officeDocument/2006/relationships/image" Target="../media/image22.emf"/><Relationship Id="rId9"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30.emf"/><Relationship Id="rId3" Type="http://schemas.openxmlformats.org/officeDocument/2006/relationships/image" Target="../media/image24.emf"/><Relationship Id="rId7" Type="http://schemas.openxmlformats.org/officeDocument/2006/relationships/image" Target="../media/image15.emf"/><Relationship Id="rId12" Type="http://schemas.openxmlformats.org/officeDocument/2006/relationships/image" Target="../media/image29.emf"/><Relationship Id="rId2" Type="http://schemas.openxmlformats.org/officeDocument/2006/relationships/image" Target="../media/image22.emf"/><Relationship Id="rId1" Type="http://schemas.openxmlformats.org/officeDocument/2006/relationships/slideMaster" Target="../slideMasters/slideMaster1.xml"/><Relationship Id="rId6" Type="http://schemas.openxmlformats.org/officeDocument/2006/relationships/image" Target="../media/image16.emf"/><Relationship Id="rId11" Type="http://schemas.openxmlformats.org/officeDocument/2006/relationships/image" Target="../media/image28.emf"/><Relationship Id="rId5" Type="http://schemas.openxmlformats.org/officeDocument/2006/relationships/image" Target="../media/image7.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6.emf"/><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8.emf"/><Relationship Id="rId5" Type="http://schemas.openxmlformats.org/officeDocument/2006/relationships/image" Target="../media/image31.emf"/><Relationship Id="rId10" Type="http://schemas.openxmlformats.org/officeDocument/2006/relationships/image" Target="../media/image17.emf"/><Relationship Id="rId4" Type="http://schemas.openxmlformats.org/officeDocument/2006/relationships/image" Target="../media/image9.emf"/><Relationship Id="rId9" Type="http://schemas.openxmlformats.org/officeDocument/2006/relationships/image" Target="../media/image16.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hyperlink" Target="http://ibaotu.com/ppt/" TargetMode="External"/><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xmlns=""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xmlns=""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emf"/><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48.emf"/><Relationship Id="rId5" Type="http://schemas.microsoft.com/office/2007/relationships/hdphoto" Target="../media/hdphoto1.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48.emf"/><Relationship Id="rId5" Type="http://schemas.microsoft.com/office/2007/relationships/hdphoto" Target="../media/hdphoto1.wdp"/><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44.sv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smtClean="0">
                <a:ln>
                  <a:noFill/>
                </a:ln>
                <a:solidFill>
                  <a:prstClr val="black"/>
                </a:solidFill>
                <a:effectLst/>
                <a:uLnTx/>
                <a:uFillTx/>
                <a:latin typeface="inpin heiti" charset="-122"/>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3"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4"/>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4" cy="1997890"/>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6" name="Picture 25">
            <a:extLst>
              <a:ext uri="{FF2B5EF4-FFF2-40B4-BE49-F238E27FC236}">
                <a16:creationId xmlns:a16="http://schemas.microsoft.com/office/drawing/2014/main" id="{99430903-ACE5-AEA3-03C3-6426A315AF7E}"/>
              </a:ext>
            </a:extLst>
          </p:cNvPr>
          <p:cNvPicPr>
            <a:picLocks noChangeAspect="1"/>
          </p:cNvPicPr>
          <p:nvPr/>
        </p:nvPicPr>
        <p:blipFill>
          <a:blip r:embed="rId7"/>
          <a:stretch>
            <a:fillRect/>
          </a:stretch>
        </p:blipFill>
        <p:spPr>
          <a:xfrm>
            <a:off x="5023706" y="1127997"/>
            <a:ext cx="4450466" cy="646232"/>
          </a:xfrm>
          <a:prstGeom prst="rect">
            <a:avLst/>
          </a:prstGeom>
        </p:spPr>
      </p:pic>
      <p:pic>
        <p:nvPicPr>
          <p:cNvPr id="28" name="Picture 27">
            <a:extLst>
              <a:ext uri="{FF2B5EF4-FFF2-40B4-BE49-F238E27FC236}">
                <a16:creationId xmlns:a16="http://schemas.microsoft.com/office/drawing/2014/main" id="{F57E0108-1A57-028D-FA61-909A55B05E83}"/>
              </a:ext>
            </a:extLst>
          </p:cNvPr>
          <p:cNvPicPr>
            <a:picLocks noChangeAspect="1"/>
          </p:cNvPicPr>
          <p:nvPr/>
        </p:nvPicPr>
        <p:blipFill>
          <a:blip r:embed="rId8"/>
          <a:stretch>
            <a:fillRect/>
          </a:stretch>
        </p:blipFill>
        <p:spPr>
          <a:xfrm>
            <a:off x="3331661" y="2438442"/>
            <a:ext cx="7675529" cy="2060627"/>
          </a:xfrm>
          <a:prstGeom prst="rect">
            <a:avLst/>
          </a:prstGeom>
        </p:spPr>
      </p:pic>
    </p:spTree>
    <p:extLst>
      <p:ext uri="{BB962C8B-B14F-4D97-AF65-F5344CB8AC3E}">
        <p14:creationId xmlns:p14="http://schemas.microsoft.com/office/powerpoint/2010/main" val="2549593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theo</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chiều</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từ</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Tây</a:t>
            </a:r>
            <a:r>
              <a:rPr lang="en-US" sz="3300" b="1" dirty="0">
                <a:solidFill>
                  <a:prstClr val="black"/>
                </a:solidFill>
                <a:latin typeface="Calibri" panose="020F0502020204030204" pitchFamily="34" charset="0"/>
                <a:cs typeface="Calibri" panose="020F0502020204030204" pitchFamily="34" charset="0"/>
              </a:rPr>
              <a:t> sang </a:t>
            </a:r>
            <a:r>
              <a:rPr lang="en-US" sz="3300" b="1" dirty="0" err="1">
                <a:solidFill>
                  <a:prstClr val="black"/>
                </a:solidFill>
                <a:latin typeface="Calibri" panose="020F0502020204030204" pitchFamily="34" charset="0"/>
                <a:cs typeface="Calibri" panose="020F0502020204030204" pitchFamily="34" charset="0"/>
              </a:rPr>
              <a:t>Đông</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800" b="1" dirty="0">
                <a:solidFill>
                  <a:srgbClr val="FF0000"/>
                </a:solidFill>
                <a:latin typeface="Cambria" panose="02040503050406030204" pitchFamily="18" charset="0"/>
                <a:ea typeface="Cambria" panose="02040503050406030204" pitchFamily="18" charset="0"/>
              </a:rPr>
              <a:t>Trái Đất chuyển động quanh Mặt Trời theo chiều nào?</a:t>
            </a:r>
          </a:p>
        </p:txBody>
      </p:sp>
    </p:spTree>
    <p:extLst>
      <p:ext uri="{BB962C8B-B14F-4D97-AF65-F5344CB8AC3E}">
        <p14:creationId xmlns:p14="http://schemas.microsoft.com/office/powerpoint/2010/main" val="359818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863600" y="241189"/>
            <a:ext cx="10779759" cy="1150731"/>
          </a:xfrm>
          <a:custGeom>
            <a:avLst/>
            <a:gdLst>
              <a:gd name="connsiteX0" fmla="*/ 0 w 10779759"/>
              <a:gd name="connsiteY0" fmla="*/ 191792 h 1150731"/>
              <a:gd name="connsiteX1" fmla="*/ 191792 w 10779759"/>
              <a:gd name="connsiteY1" fmla="*/ 0 h 1150731"/>
              <a:gd name="connsiteX2" fmla="*/ 10587967 w 10779759"/>
              <a:gd name="connsiteY2" fmla="*/ 0 h 1150731"/>
              <a:gd name="connsiteX3" fmla="*/ 10779759 w 10779759"/>
              <a:gd name="connsiteY3" fmla="*/ 191792 h 1150731"/>
              <a:gd name="connsiteX4" fmla="*/ 10779759 w 10779759"/>
              <a:gd name="connsiteY4" fmla="*/ 958939 h 1150731"/>
              <a:gd name="connsiteX5" fmla="*/ 10587967 w 10779759"/>
              <a:gd name="connsiteY5" fmla="*/ 1150731 h 1150731"/>
              <a:gd name="connsiteX6" fmla="*/ 191792 w 10779759"/>
              <a:gd name="connsiteY6" fmla="*/ 1150731 h 1150731"/>
              <a:gd name="connsiteX7" fmla="*/ 0 w 10779759"/>
              <a:gd name="connsiteY7" fmla="*/ 958939 h 1150731"/>
              <a:gd name="connsiteX8" fmla="*/ 0 w 10779759"/>
              <a:gd name="connsiteY8" fmla="*/ 191792 h 11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759" h="1150731" fill="none" extrusionOk="0">
                <a:moveTo>
                  <a:pt x="0" y="191792"/>
                </a:moveTo>
                <a:cubicBezTo>
                  <a:pt x="-96" y="87579"/>
                  <a:pt x="85991" y="2213"/>
                  <a:pt x="191792" y="0"/>
                </a:cubicBezTo>
                <a:cubicBezTo>
                  <a:pt x="4579596" y="-123866"/>
                  <a:pt x="5742957" y="81108"/>
                  <a:pt x="10587967" y="0"/>
                </a:cubicBezTo>
                <a:cubicBezTo>
                  <a:pt x="10698836" y="-7598"/>
                  <a:pt x="10775215" y="86243"/>
                  <a:pt x="10779759" y="191792"/>
                </a:cubicBezTo>
                <a:cubicBezTo>
                  <a:pt x="10714214" y="469270"/>
                  <a:pt x="10814945" y="636344"/>
                  <a:pt x="10779759" y="958939"/>
                </a:cubicBezTo>
                <a:cubicBezTo>
                  <a:pt x="10780789" y="1062128"/>
                  <a:pt x="10704039" y="1169141"/>
                  <a:pt x="10587967" y="1150731"/>
                </a:cubicBezTo>
                <a:cubicBezTo>
                  <a:pt x="9319271" y="1132876"/>
                  <a:pt x="4530732" y="1041387"/>
                  <a:pt x="191792" y="1150731"/>
                </a:cubicBezTo>
                <a:cubicBezTo>
                  <a:pt x="88434" y="1144335"/>
                  <a:pt x="2693" y="1069891"/>
                  <a:pt x="0" y="958939"/>
                </a:cubicBezTo>
                <a:cubicBezTo>
                  <a:pt x="64055" y="847747"/>
                  <a:pt x="62045" y="564848"/>
                  <a:pt x="0" y="191792"/>
                </a:cubicBezTo>
                <a:close/>
              </a:path>
              <a:path w="10779759" h="1150731" stroke="0" extrusionOk="0">
                <a:moveTo>
                  <a:pt x="0" y="191792"/>
                </a:moveTo>
                <a:cubicBezTo>
                  <a:pt x="7842" y="86330"/>
                  <a:pt x="81027" y="9614"/>
                  <a:pt x="191792" y="0"/>
                </a:cubicBezTo>
                <a:cubicBezTo>
                  <a:pt x="1677126" y="96512"/>
                  <a:pt x="8595241" y="-165548"/>
                  <a:pt x="10587967" y="0"/>
                </a:cubicBezTo>
                <a:cubicBezTo>
                  <a:pt x="10706195" y="309"/>
                  <a:pt x="10798541" y="88935"/>
                  <a:pt x="10779759" y="191792"/>
                </a:cubicBezTo>
                <a:cubicBezTo>
                  <a:pt x="10835720" y="273162"/>
                  <a:pt x="10745929" y="605821"/>
                  <a:pt x="10779759" y="958939"/>
                </a:cubicBezTo>
                <a:cubicBezTo>
                  <a:pt x="10780764" y="1059459"/>
                  <a:pt x="10695987" y="1149782"/>
                  <a:pt x="10587967" y="1150731"/>
                </a:cubicBezTo>
                <a:cubicBezTo>
                  <a:pt x="8291851" y="1312443"/>
                  <a:pt x="4762771" y="1294353"/>
                  <a:pt x="191792" y="1150731"/>
                </a:cubicBezTo>
                <a:cubicBezTo>
                  <a:pt x="92343" y="1147312"/>
                  <a:pt x="16731" y="1057673"/>
                  <a:pt x="0" y="958939"/>
                </a:cubicBezTo>
                <a:cubicBezTo>
                  <a:pt x="-3235" y="869334"/>
                  <a:pt x="-11807" y="451737"/>
                  <a:pt x="0" y="191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3. Chỉ và nói chiều chuyển động của Mặt Trăng quanh Trái Đất trên hình 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11EDDD49-E9B5-A8CF-3BB0-60CA1BB9133A}"/>
              </a:ext>
            </a:extLst>
          </p:cNvPr>
          <p:cNvPicPr>
            <a:picLocks noChangeAspect="1"/>
          </p:cNvPicPr>
          <p:nvPr/>
        </p:nvPicPr>
        <p:blipFill>
          <a:blip r:embed="rId3"/>
          <a:stretch>
            <a:fillRect/>
          </a:stretch>
        </p:blipFill>
        <p:spPr>
          <a:xfrm>
            <a:off x="5749607" y="2047557"/>
            <a:ext cx="5937308" cy="4221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4CC26F53-8791-FCCD-D570-7F6B9D3CCEAA}"/>
              </a:ext>
            </a:extLst>
          </p:cNvPr>
          <p:cNvSpPr/>
          <p:nvPr/>
        </p:nvSpPr>
        <p:spPr>
          <a:xfrm>
            <a:off x="132080" y="2275840"/>
            <a:ext cx="5323840" cy="3525520"/>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Mặt Trăng quay quanh Trái Đất theo chiều từ tây sang đông.</a:t>
            </a:r>
            <a:endParaRPr lang="en-US" altLang="zh-CN" sz="28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Nếu nhìn từ cực Bắc xuống, Mặt Trăng quay quanh Trái Đất ngược chiều kim đồng hồ. </a:t>
            </a: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1206-3FEA-FDDF-61DE-D89969575577}"/>
              </a:ext>
            </a:extLst>
          </p:cNvPr>
          <p:cNvPicPr>
            <a:picLocks noChangeAspect="1"/>
          </p:cNvPicPr>
          <p:nvPr/>
        </p:nvPicPr>
        <p:blipFill>
          <a:blip r:embed="rId2"/>
          <a:stretch>
            <a:fillRect/>
          </a:stretch>
        </p:blipFill>
        <p:spPr>
          <a:xfrm>
            <a:off x="364806" y="183514"/>
            <a:ext cx="3475673" cy="2713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8A9B8E84-33AF-2D68-A621-0CF93A34663B}"/>
              </a:ext>
            </a:extLst>
          </p:cNvPr>
          <p:cNvPicPr>
            <a:picLocks noChangeAspect="1"/>
          </p:cNvPicPr>
          <p:nvPr/>
        </p:nvPicPr>
        <p:blipFill>
          <a:blip r:embed="rId3"/>
          <a:stretch>
            <a:fillRect/>
          </a:stretch>
        </p:blipFill>
        <p:spPr>
          <a:xfrm>
            <a:off x="3941445" y="2817812"/>
            <a:ext cx="7905750" cy="37623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794000" y="3436809"/>
            <a:ext cx="565039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Thực</a:t>
            </a:r>
            <a:r>
              <a:rPr kumimoji="0" lang="en-US" altLang="zh-CN"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1022446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886571"/>
          </a:xfrm>
          <a:custGeom>
            <a:avLst/>
            <a:gdLst>
              <a:gd name="connsiteX0" fmla="*/ 0 w 9347200"/>
              <a:gd name="connsiteY0" fmla="*/ 147765 h 886571"/>
              <a:gd name="connsiteX1" fmla="*/ 147765 w 9347200"/>
              <a:gd name="connsiteY1" fmla="*/ 0 h 886571"/>
              <a:gd name="connsiteX2" fmla="*/ 9199435 w 9347200"/>
              <a:gd name="connsiteY2" fmla="*/ 0 h 886571"/>
              <a:gd name="connsiteX3" fmla="*/ 9347200 w 9347200"/>
              <a:gd name="connsiteY3" fmla="*/ 147765 h 886571"/>
              <a:gd name="connsiteX4" fmla="*/ 9347200 w 9347200"/>
              <a:gd name="connsiteY4" fmla="*/ 738806 h 886571"/>
              <a:gd name="connsiteX5" fmla="*/ 9199435 w 9347200"/>
              <a:gd name="connsiteY5" fmla="*/ 886571 h 886571"/>
              <a:gd name="connsiteX6" fmla="*/ 147765 w 9347200"/>
              <a:gd name="connsiteY6" fmla="*/ 886571 h 886571"/>
              <a:gd name="connsiteX7" fmla="*/ 0 w 9347200"/>
              <a:gd name="connsiteY7" fmla="*/ 738806 h 886571"/>
              <a:gd name="connsiteX8" fmla="*/ 0 w 9347200"/>
              <a:gd name="connsiteY8" fmla="*/ 147765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886571" fill="none" extrusionOk="0">
                <a:moveTo>
                  <a:pt x="0" y="147765"/>
                </a:moveTo>
                <a:cubicBezTo>
                  <a:pt x="-76" y="67517"/>
                  <a:pt x="66772" y="11074"/>
                  <a:pt x="147765" y="0"/>
                </a:cubicBezTo>
                <a:cubicBezTo>
                  <a:pt x="1623932" y="-123866"/>
                  <a:pt x="6406105" y="81108"/>
                  <a:pt x="9199435" y="0"/>
                </a:cubicBezTo>
                <a:cubicBezTo>
                  <a:pt x="9289810" y="-13471"/>
                  <a:pt x="9332605" y="67361"/>
                  <a:pt x="9347200" y="147765"/>
                </a:cubicBezTo>
                <a:cubicBezTo>
                  <a:pt x="9308073" y="403597"/>
                  <a:pt x="9294710" y="669708"/>
                  <a:pt x="9347200" y="738806"/>
                </a:cubicBezTo>
                <a:cubicBezTo>
                  <a:pt x="9352614" y="806037"/>
                  <a:pt x="9282815" y="889785"/>
                  <a:pt x="9199435" y="886571"/>
                </a:cubicBezTo>
                <a:cubicBezTo>
                  <a:pt x="7297662" y="868716"/>
                  <a:pt x="2283112" y="777227"/>
                  <a:pt x="147765" y="886571"/>
                </a:cubicBezTo>
                <a:cubicBezTo>
                  <a:pt x="70708" y="875226"/>
                  <a:pt x="3260" y="826502"/>
                  <a:pt x="0" y="738806"/>
                </a:cubicBezTo>
                <a:cubicBezTo>
                  <a:pt x="-29608" y="620448"/>
                  <a:pt x="-9030" y="369993"/>
                  <a:pt x="0" y="147765"/>
                </a:cubicBezTo>
                <a:close/>
              </a:path>
              <a:path w="9347200" h="886571" stroke="0" extrusionOk="0">
                <a:moveTo>
                  <a:pt x="0" y="147765"/>
                </a:moveTo>
                <a:cubicBezTo>
                  <a:pt x="16116" y="67107"/>
                  <a:pt x="63619" y="5042"/>
                  <a:pt x="147765" y="0"/>
                </a:cubicBezTo>
                <a:cubicBezTo>
                  <a:pt x="3561680" y="96512"/>
                  <a:pt x="6933225" y="-165548"/>
                  <a:pt x="9199435" y="0"/>
                </a:cubicBezTo>
                <a:cubicBezTo>
                  <a:pt x="9287918" y="172"/>
                  <a:pt x="9350931" y="66766"/>
                  <a:pt x="9347200" y="147765"/>
                </a:cubicBezTo>
                <a:cubicBezTo>
                  <a:pt x="9383468" y="372896"/>
                  <a:pt x="9389556" y="495543"/>
                  <a:pt x="9347200" y="738806"/>
                </a:cubicBezTo>
                <a:cubicBezTo>
                  <a:pt x="9348362" y="814168"/>
                  <a:pt x="9284127" y="885175"/>
                  <a:pt x="9199435" y="886571"/>
                </a:cubicBezTo>
                <a:cubicBezTo>
                  <a:pt x="5656484" y="1048283"/>
                  <a:pt x="2513294" y="1030193"/>
                  <a:pt x="147765" y="886571"/>
                </a:cubicBezTo>
                <a:cubicBezTo>
                  <a:pt x="76188" y="881275"/>
                  <a:pt x="8520" y="816753"/>
                  <a:pt x="0" y="738806"/>
                </a:cubicBezTo>
                <a:cubicBezTo>
                  <a:pt x="-24468" y="477436"/>
                  <a:pt x="-6542" y="437761"/>
                  <a:pt x="0" y="14776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1.	Thực hành Mặt Trăng quay quanh Trái Đất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4F317ED-1237-BD2F-CBA7-4C59A104A71F}"/>
              </a:ext>
            </a:extLst>
          </p:cNvPr>
          <p:cNvPicPr>
            <a:picLocks noChangeAspect="1"/>
          </p:cNvPicPr>
          <p:nvPr/>
        </p:nvPicPr>
        <p:blipFill>
          <a:blip r:embed="rId3"/>
          <a:stretch>
            <a:fillRect/>
          </a:stretch>
        </p:blipFill>
        <p:spPr>
          <a:xfrm>
            <a:off x="403542" y="1664652"/>
            <a:ext cx="4809418" cy="3791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4E4D90C7-32EA-36DB-21AE-973B6600EF39}"/>
              </a:ext>
            </a:extLst>
          </p:cNvPr>
          <p:cNvSpPr/>
          <p:nvPr/>
        </p:nvSpPr>
        <p:spPr>
          <a:xfrm>
            <a:off x="5639752" y="1908324"/>
            <a:ext cx="6338888" cy="392351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G</a:t>
            </a:r>
            <a:r>
              <a:rPr lang="vi-VN" sz="2400" b="1" dirty="0">
                <a:solidFill>
                  <a:srgbClr val="FF0000"/>
                </a:solidFill>
                <a:latin typeface="Cambria" panose="02040503050406030204" pitchFamily="18" charset="0"/>
                <a:ea typeface="Cambria" panose="02040503050406030204" pitchFamily="18" charset="0"/>
              </a:rPr>
              <a:t>ọi 2 HS đóng vai Trái Đất và Mặt Trăng làm mẫu trước lớp.</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Bạn Trái Đất quay tại chỗ, bạn Mặt Trăng quay nhưng luôn quay mặt về Trái Đất.</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H</a:t>
            </a:r>
            <a:r>
              <a:rPr lang="vi-VN" sz="2400" b="1" dirty="0">
                <a:solidFill>
                  <a:srgbClr val="FF0000"/>
                </a:solidFill>
                <a:latin typeface="Cambria" panose="02040503050406030204" pitchFamily="18" charset="0"/>
                <a:ea typeface="Cambria" panose="02040503050406030204" pitchFamily="18" charset="0"/>
              </a:rPr>
              <a:t>ỗ trợ cho HS quay đúng chiều: Từ trái qua phải  theo chiều ngược chiều kim đồng hồ, nếu nhìn từ trên xuống.</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5141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1120251"/>
          </a:xfrm>
          <a:custGeom>
            <a:avLst/>
            <a:gdLst>
              <a:gd name="connsiteX0" fmla="*/ 0 w 9347200"/>
              <a:gd name="connsiteY0" fmla="*/ 186712 h 1120251"/>
              <a:gd name="connsiteX1" fmla="*/ 186712 w 9347200"/>
              <a:gd name="connsiteY1" fmla="*/ 0 h 1120251"/>
              <a:gd name="connsiteX2" fmla="*/ 9160488 w 9347200"/>
              <a:gd name="connsiteY2" fmla="*/ 0 h 1120251"/>
              <a:gd name="connsiteX3" fmla="*/ 9347200 w 9347200"/>
              <a:gd name="connsiteY3" fmla="*/ 186712 h 1120251"/>
              <a:gd name="connsiteX4" fmla="*/ 9347200 w 9347200"/>
              <a:gd name="connsiteY4" fmla="*/ 933539 h 1120251"/>
              <a:gd name="connsiteX5" fmla="*/ 9160488 w 9347200"/>
              <a:gd name="connsiteY5" fmla="*/ 1120251 h 1120251"/>
              <a:gd name="connsiteX6" fmla="*/ 186712 w 9347200"/>
              <a:gd name="connsiteY6" fmla="*/ 1120251 h 1120251"/>
              <a:gd name="connsiteX7" fmla="*/ 0 w 9347200"/>
              <a:gd name="connsiteY7" fmla="*/ 933539 h 1120251"/>
              <a:gd name="connsiteX8" fmla="*/ 0 w 9347200"/>
              <a:gd name="connsiteY8" fmla="*/ 186712 h 11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1120251" fill="none" extrusionOk="0">
                <a:moveTo>
                  <a:pt x="0" y="186712"/>
                </a:moveTo>
                <a:cubicBezTo>
                  <a:pt x="-1120" y="103552"/>
                  <a:pt x="84237" y="11572"/>
                  <a:pt x="186712" y="0"/>
                </a:cubicBezTo>
                <a:cubicBezTo>
                  <a:pt x="1423432" y="-123866"/>
                  <a:pt x="7016482" y="81108"/>
                  <a:pt x="9160488" y="0"/>
                </a:cubicBezTo>
                <a:cubicBezTo>
                  <a:pt x="9270872" y="-11165"/>
                  <a:pt x="9343518" y="83898"/>
                  <a:pt x="9347200" y="186712"/>
                </a:cubicBezTo>
                <a:cubicBezTo>
                  <a:pt x="9289987" y="390348"/>
                  <a:pt x="9345292" y="692924"/>
                  <a:pt x="9347200" y="933539"/>
                </a:cubicBezTo>
                <a:cubicBezTo>
                  <a:pt x="9349091" y="1031637"/>
                  <a:pt x="9273422" y="1138060"/>
                  <a:pt x="9160488" y="1120251"/>
                </a:cubicBezTo>
                <a:cubicBezTo>
                  <a:pt x="5871579" y="1102396"/>
                  <a:pt x="1398704" y="1010907"/>
                  <a:pt x="186712" y="1120251"/>
                </a:cubicBezTo>
                <a:cubicBezTo>
                  <a:pt x="88070" y="1109092"/>
                  <a:pt x="2206" y="1040776"/>
                  <a:pt x="0" y="933539"/>
                </a:cubicBezTo>
                <a:cubicBezTo>
                  <a:pt x="25814" y="724048"/>
                  <a:pt x="-42790" y="448169"/>
                  <a:pt x="0" y="186712"/>
                </a:cubicBezTo>
                <a:close/>
              </a:path>
              <a:path w="9347200" h="1120251" stroke="0" extrusionOk="0">
                <a:moveTo>
                  <a:pt x="0" y="186712"/>
                </a:moveTo>
                <a:cubicBezTo>
                  <a:pt x="2860" y="83763"/>
                  <a:pt x="78250" y="10613"/>
                  <a:pt x="186712" y="0"/>
                </a:cubicBezTo>
                <a:cubicBezTo>
                  <a:pt x="3641599" y="96512"/>
                  <a:pt x="6228596" y="-165548"/>
                  <a:pt x="9160488" y="0"/>
                </a:cubicBezTo>
                <a:cubicBezTo>
                  <a:pt x="9266910" y="83"/>
                  <a:pt x="9352223" y="84414"/>
                  <a:pt x="9347200" y="186712"/>
                </a:cubicBezTo>
                <a:cubicBezTo>
                  <a:pt x="9289200" y="347120"/>
                  <a:pt x="9389044" y="757938"/>
                  <a:pt x="9347200" y="933539"/>
                </a:cubicBezTo>
                <a:cubicBezTo>
                  <a:pt x="9350346" y="1019747"/>
                  <a:pt x="9275323" y="1114946"/>
                  <a:pt x="9160488" y="1120251"/>
                </a:cubicBezTo>
                <a:cubicBezTo>
                  <a:pt x="5856984" y="1281963"/>
                  <a:pt x="2470920" y="1263873"/>
                  <a:pt x="186712" y="1120251"/>
                </a:cubicBezTo>
                <a:cubicBezTo>
                  <a:pt x="94484" y="1114502"/>
                  <a:pt x="4112" y="1034890"/>
                  <a:pt x="0" y="933539"/>
                </a:cubicBezTo>
                <a:cubicBezTo>
                  <a:pt x="-10245" y="664699"/>
                  <a:pt x="-61613" y="545055"/>
                  <a:pt x="0" y="18671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Thực hành Trái Đất chuyển động quanh mình nó và quanh Mặt Trời.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4E4D90C7-32EA-36DB-21AE-973B6600EF39}"/>
              </a:ext>
            </a:extLst>
          </p:cNvPr>
          <p:cNvSpPr/>
          <p:nvPr/>
        </p:nvSpPr>
        <p:spPr>
          <a:xfrm>
            <a:off x="5527992" y="1623844"/>
            <a:ext cx="6338888" cy="457375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Gọi</a:t>
            </a:r>
            <a:r>
              <a:rPr lang="en-US" sz="3200" b="1" dirty="0">
                <a:solidFill>
                  <a:srgbClr val="FF0000"/>
                </a:solidFill>
                <a:latin typeface="Cambria" panose="02040503050406030204" pitchFamily="18" charset="0"/>
                <a:ea typeface="Cambria" panose="02040503050406030204" pitchFamily="18" charset="0"/>
              </a:rPr>
              <a:t> 2 HS,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yên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theo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F4EDCF0-4839-8950-7AE3-73A6590C920B}"/>
              </a:ext>
            </a:extLst>
          </p:cNvPr>
          <p:cNvPicPr>
            <a:picLocks noChangeAspect="1"/>
          </p:cNvPicPr>
          <p:nvPr/>
        </p:nvPicPr>
        <p:blipFill>
          <a:blip r:embed="rId3"/>
          <a:stretch>
            <a:fillRect/>
          </a:stretch>
        </p:blipFill>
        <p:spPr>
          <a:xfrm>
            <a:off x="500062" y="2018982"/>
            <a:ext cx="4551261" cy="3386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76778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Trái Đất chuyển</a:t>
            </a:r>
            <a:r>
              <a:rPr kumimoji="0" lang="nl-NL"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động quanh mình nó và quanh Mặt Trời theo hướng từ tây sang đông. Nếu nhìn từ cực Bắc xuống, Trái Đất quay ngược chiều kim đồng hồ.</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2197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051054D6-EA3B-4923-B36E-1D1C766A06D1}"/>
              </a:ext>
            </a:extLst>
          </p:cNvPr>
          <p:cNvSpPr txBox="1">
            <a:spLocks/>
          </p:cNvSpPr>
          <p:nvPr/>
        </p:nvSpPr>
        <p:spPr>
          <a:xfrm>
            <a:off x="4760590" y="180011"/>
            <a:ext cx="4592132"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CN" sz="4800" dirty="0" err="1">
                <a:solidFill>
                  <a:srgbClr val="FFFF00"/>
                </a:solidFill>
                <a:latin typeface="Calibri" panose="020F0502020204030204" pitchFamily="34" charset="0"/>
                <a:ea typeface="inpin heiti" charset="-122"/>
                <a:cs typeface="Calibri" panose="020F0502020204030204" pitchFamily="34" charset="0"/>
              </a:rPr>
              <a:t>Yêu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cần</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đạt</a:t>
            </a:r>
            <a:endParaRPr kumimoji="0" lang="en-US" altLang="zh-CN" sz="4800" b="0" i="0" u="none" strike="noStrike" kern="1200" cap="none" spc="0" normalizeH="0" baseline="0" noProof="0" dirty="0">
              <a:ln>
                <a:noFill/>
              </a:ln>
              <a:solidFill>
                <a:srgbClr val="FFFF00"/>
              </a:solidFill>
              <a:effectLst/>
              <a:uLnTx/>
              <a:uFillTx/>
              <a:latin typeface="Calibri" panose="020F0502020204030204" pitchFamily="34" charset="0"/>
              <a:ea typeface="inpin heiti" charset="-122"/>
              <a:cs typeface="Calibri" panose="020F0502020204030204" pitchFamily="34" charset="0"/>
            </a:endParaRPr>
          </a:p>
        </p:txBody>
      </p:sp>
      <p:grpSp>
        <p:nvGrpSpPr>
          <p:cNvPr id="23" name="Group 22">
            <a:extLst>
              <a:ext uri="{FF2B5EF4-FFF2-40B4-BE49-F238E27FC236}">
                <a16:creationId xmlns:a16="http://schemas.microsoft.com/office/drawing/2014/main" id="{6F072444-77F4-97C0-D474-CFBF2182BDCA}"/>
              </a:ext>
            </a:extLst>
          </p:cNvPr>
          <p:cNvGrpSpPr/>
          <p:nvPr/>
        </p:nvGrpSpPr>
        <p:grpSpPr>
          <a:xfrm>
            <a:off x="2812774" y="1318624"/>
            <a:ext cx="8090452" cy="890032"/>
            <a:chOff x="2812774" y="1845398"/>
            <a:chExt cx="8090452" cy="890032"/>
          </a:xfrm>
        </p:grpSpPr>
        <p:sp>
          <p:nvSpPr>
            <p:cNvPr id="2" name="圆角矩形 1">
              <a:extLst>
                <a:ext uri="{FF2B5EF4-FFF2-40B4-BE49-F238E27FC236}">
                  <a16:creationId xmlns:a16="http://schemas.microsoft.com/office/drawing/2014/main" id="{5398A105-5281-46F7-99A4-C15723F7287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4" name="TextBox 4">
              <a:extLst>
                <a:ext uri="{FF2B5EF4-FFF2-40B4-BE49-F238E27FC236}">
                  <a16:creationId xmlns:a16="http://schemas.microsoft.com/office/drawing/2014/main" id="{4E007A59-199B-48ED-83D5-CE145A797B64}"/>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và nói được vị trí của Trái Đất trong hệ Mặt Trời trên sơ đồ, tranh ảnh.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4" name="Group 23">
            <a:extLst>
              <a:ext uri="{FF2B5EF4-FFF2-40B4-BE49-F238E27FC236}">
                <a16:creationId xmlns:a16="http://schemas.microsoft.com/office/drawing/2014/main" id="{9A6E8CF1-5FCB-CFBF-D514-54BD553D8CA1}"/>
              </a:ext>
            </a:extLst>
          </p:cNvPr>
          <p:cNvGrpSpPr/>
          <p:nvPr/>
        </p:nvGrpSpPr>
        <p:grpSpPr>
          <a:xfrm>
            <a:off x="2832652" y="2342355"/>
            <a:ext cx="8090452" cy="828476"/>
            <a:chOff x="2812774" y="1845398"/>
            <a:chExt cx="8090452" cy="828476"/>
          </a:xfrm>
        </p:grpSpPr>
        <p:sp>
          <p:nvSpPr>
            <p:cNvPr id="25" name="圆角矩形 1">
              <a:extLst>
                <a:ext uri="{FF2B5EF4-FFF2-40B4-BE49-F238E27FC236}">
                  <a16:creationId xmlns:a16="http://schemas.microsoft.com/office/drawing/2014/main" id="{95EBD8F3-7CE5-B97F-69C5-6E037BE5ECD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4">
              <a:extLst>
                <a:ext uri="{FF2B5EF4-FFF2-40B4-BE49-F238E27FC236}">
                  <a16:creationId xmlns:a16="http://schemas.microsoft.com/office/drawing/2014/main" id="{1CFB3676-5AFE-15AB-150B-142CF8A423D1}"/>
                </a:ext>
              </a:extLst>
            </p:cNvPr>
            <p:cNvSpPr txBox="1"/>
            <p:nvPr/>
          </p:nvSpPr>
          <p:spPr>
            <a:xfrm>
              <a:off x="3160643" y="1904433"/>
              <a:ext cx="7712765" cy="76944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Trình bày và chỉ được chiều chuyển động của Trái đất quanh mình nó và quanh Mặt Trời trên sơ đồ hoặc mô hình.</a:t>
              </a:r>
              <a:endParaRPr kumimoji="0" lang="zh-CN" altLang="en-US"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7" name="Group 26">
            <a:extLst>
              <a:ext uri="{FF2B5EF4-FFF2-40B4-BE49-F238E27FC236}">
                <a16:creationId xmlns:a16="http://schemas.microsoft.com/office/drawing/2014/main" id="{D9EA1E47-98C7-AFD8-12C0-E0DE041574D6}"/>
              </a:ext>
            </a:extLst>
          </p:cNvPr>
          <p:cNvGrpSpPr/>
          <p:nvPr/>
        </p:nvGrpSpPr>
        <p:grpSpPr>
          <a:xfrm>
            <a:off x="2812774" y="3356146"/>
            <a:ext cx="8090452" cy="890032"/>
            <a:chOff x="2812774" y="1845398"/>
            <a:chExt cx="8090452" cy="890032"/>
          </a:xfrm>
        </p:grpSpPr>
        <p:sp>
          <p:nvSpPr>
            <p:cNvPr id="28" name="圆角矩形 1">
              <a:extLst>
                <a:ext uri="{FF2B5EF4-FFF2-40B4-BE49-F238E27FC236}">
                  <a16:creationId xmlns:a16="http://schemas.microsoft.com/office/drawing/2014/main" id="{97B978A3-4CE1-3D57-4287-DE057B9A0222}"/>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9" name="TextBox 4">
              <a:extLst>
                <a:ext uri="{FF2B5EF4-FFF2-40B4-BE49-F238E27FC236}">
                  <a16:creationId xmlns:a16="http://schemas.microsoft.com/office/drawing/2014/main" id="{8B6ED6A7-0A91-20AE-C6C7-3BB640BC03E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Giải thích được ở mức đơn giản hiện tượng ngày và đêm qua sử dụng mô hình hoặc video clip.</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0" name="Group 29">
            <a:extLst>
              <a:ext uri="{FF2B5EF4-FFF2-40B4-BE49-F238E27FC236}">
                <a16:creationId xmlns:a16="http://schemas.microsoft.com/office/drawing/2014/main" id="{F3554D98-ABDE-0BA8-ABF8-4F6E77634D2F}"/>
              </a:ext>
            </a:extLst>
          </p:cNvPr>
          <p:cNvGrpSpPr/>
          <p:nvPr/>
        </p:nvGrpSpPr>
        <p:grpSpPr>
          <a:xfrm>
            <a:off x="2713383" y="4290425"/>
            <a:ext cx="8090452" cy="890032"/>
            <a:chOff x="2812774" y="1845398"/>
            <a:chExt cx="8090452" cy="890032"/>
          </a:xfrm>
        </p:grpSpPr>
        <p:sp>
          <p:nvSpPr>
            <p:cNvPr id="31" name="圆角矩形 1">
              <a:extLst>
                <a:ext uri="{FF2B5EF4-FFF2-40B4-BE49-F238E27FC236}">
                  <a16:creationId xmlns:a16="http://schemas.microsoft.com/office/drawing/2014/main" id="{F17B8783-6898-E9B6-2623-AB1F13DBAB53}"/>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2" name="TextBox 4">
              <a:extLst>
                <a:ext uri="{FF2B5EF4-FFF2-40B4-BE49-F238E27FC236}">
                  <a16:creationId xmlns:a16="http://schemas.microsoft.com/office/drawing/2014/main" id="{E99685FE-1A8D-F536-CF5D-E973CD5B3661}"/>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được chiều chuyển độngcủa Mặt Trăng quanh Trái Đất trên sơ đồ hoặc mô hình.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3" name="Group 32">
            <a:extLst>
              <a:ext uri="{FF2B5EF4-FFF2-40B4-BE49-F238E27FC236}">
                <a16:creationId xmlns:a16="http://schemas.microsoft.com/office/drawing/2014/main" id="{8DD84E3A-0681-C6A3-BD0A-E5A6E2D8DDB0}"/>
              </a:ext>
            </a:extLst>
          </p:cNvPr>
          <p:cNvGrpSpPr/>
          <p:nvPr/>
        </p:nvGrpSpPr>
        <p:grpSpPr>
          <a:xfrm>
            <a:off x="2683566" y="5214764"/>
            <a:ext cx="8090452" cy="890032"/>
            <a:chOff x="2812774" y="1845398"/>
            <a:chExt cx="8090452" cy="890032"/>
          </a:xfrm>
        </p:grpSpPr>
        <p:sp>
          <p:nvSpPr>
            <p:cNvPr id="34" name="圆角矩形 1">
              <a:extLst>
                <a:ext uri="{FF2B5EF4-FFF2-40B4-BE49-F238E27FC236}">
                  <a16:creationId xmlns:a16="http://schemas.microsoft.com/office/drawing/2014/main" id="{FAA6EF3D-2BC4-920D-9195-0DEF87F21D57}"/>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4">
              <a:extLst>
                <a:ext uri="{FF2B5EF4-FFF2-40B4-BE49-F238E27FC236}">
                  <a16:creationId xmlns:a16="http://schemas.microsoft.com/office/drawing/2014/main" id="{F4899719-5C29-8235-461D-1EFF3D1CBE9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Nêu được Trái Đất là hành tinh của Mặt Trời, Mặt Trăng là vệ tinh của Trái Đất.</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3803996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B763C-F6D5-F03A-7670-FC914F6A76D9}"/>
              </a:ext>
            </a:extLst>
          </p:cNvPr>
          <p:cNvPicPr>
            <a:picLocks noChangeAspect="1"/>
          </p:cNvPicPr>
          <p:nvPr/>
        </p:nvPicPr>
        <p:blipFill>
          <a:blip r:embed="rId3"/>
          <a:stretch>
            <a:fillRect/>
          </a:stretch>
        </p:blipFill>
        <p:spPr>
          <a:xfrm>
            <a:off x="2653476" y="2601884"/>
            <a:ext cx="7291448" cy="2121592"/>
          </a:xfrm>
          <a:prstGeom prst="rect">
            <a:avLst/>
          </a:prstGeom>
        </p:spPr>
      </p:pic>
    </p:spTree>
    <p:extLst>
      <p:ext uri="{BB962C8B-B14F-4D97-AF65-F5344CB8AC3E}">
        <p14:creationId xmlns:p14="http://schemas.microsoft.com/office/powerpoint/2010/main" val="936217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01</a:t>
            </a:r>
            <a:r>
              <a:rPr kumimoji="0" lang="zh-CN" altLang="en-US" sz="1000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4042150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02</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379398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09165" y="32246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1. Quan </a:t>
            </a:r>
            <a:r>
              <a:rPr lang="en-US" sz="3600" b="1" dirty="0" err="1">
                <a:solidFill>
                  <a:prstClr val="black"/>
                </a:solidFill>
                <a:latin typeface="Calibri" panose="020F0502020204030204" pitchFamily="34" charset="0"/>
                <a:cs typeface="Calibri" panose="020F0502020204030204" pitchFamily="34" charset="0"/>
              </a:rPr>
              <a:t>sát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hình</a:t>
            </a:r>
            <a:r>
              <a:rPr lang="en-US" sz="3600" b="1" dirty="0">
                <a:solidFill>
                  <a:prstClr val="black"/>
                </a:solidFill>
                <a:latin typeface="Calibri" panose="020F0502020204030204" pitchFamily="34" charset="0"/>
                <a:cs typeface="Calibri" panose="020F0502020204030204" pitchFamily="34" charset="0"/>
              </a:rPr>
              <a:t> 1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E7A31B2-C94B-1523-D7F6-D7C052C626D5}"/>
              </a:ext>
            </a:extLst>
          </p:cNvPr>
          <p:cNvPicPr>
            <a:picLocks noChangeAspect="1"/>
          </p:cNvPicPr>
          <p:nvPr/>
        </p:nvPicPr>
        <p:blipFill>
          <a:blip r:embed="rId3"/>
          <a:stretch>
            <a:fillRect/>
          </a:stretch>
        </p:blipFill>
        <p:spPr>
          <a:xfrm>
            <a:off x="6711794" y="1656080"/>
            <a:ext cx="5256685" cy="4357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E3756EF7-89C8-8E85-7767-6419BE3D8BD1}"/>
              </a:ext>
            </a:extLst>
          </p:cNvPr>
          <p:cNvSpPr/>
          <p:nvPr/>
        </p:nvSpPr>
        <p:spPr>
          <a:xfrm>
            <a:off x="235131" y="139856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Chỉ</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trí</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endParaRPr lang="zh-CN" altLang="en-US" sz="3200" b="1" dirty="0">
              <a:solidFill>
                <a:srgbClr val="FF0000"/>
              </a:solidFill>
              <a:latin typeface="Cambria" panose="02040503050406030204" pitchFamily="18" charset="0"/>
            </a:endParaRPr>
          </a:p>
        </p:txBody>
      </p:sp>
      <p:sp>
        <p:nvSpPr>
          <p:cNvPr id="11" name="Arrow: Down 10">
            <a:extLst>
              <a:ext uri="{FF2B5EF4-FFF2-40B4-BE49-F238E27FC236}">
                <a16:creationId xmlns:a16="http://schemas.microsoft.com/office/drawing/2014/main" id="{A95D0211-B83E-734D-772B-8E5822E625F2}"/>
              </a:ext>
            </a:extLst>
          </p:cNvPr>
          <p:cNvSpPr/>
          <p:nvPr/>
        </p:nvSpPr>
        <p:spPr>
          <a:xfrm>
            <a:off x="8656320" y="356616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F32D616-39DE-1680-9CF6-76964FF37F3F}"/>
              </a:ext>
            </a:extLst>
          </p:cNvPr>
          <p:cNvSpPr/>
          <p:nvPr/>
        </p:nvSpPr>
        <p:spPr>
          <a:xfrm rot="1572993">
            <a:off x="10881360" y="340360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圆角 6">
            <a:extLst>
              <a:ext uri="{FF2B5EF4-FFF2-40B4-BE49-F238E27FC236}">
                <a16:creationId xmlns:a16="http://schemas.microsoft.com/office/drawing/2014/main" id="{9E6CE729-BFE3-6AB0-4F65-0F029DB44A8C}"/>
              </a:ext>
            </a:extLst>
          </p:cNvPr>
          <p:cNvSpPr/>
          <p:nvPr/>
        </p:nvSpPr>
        <p:spPr>
          <a:xfrm>
            <a:off x="265611" y="245520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Hệ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4" name="Group 13">
            <a:extLst>
              <a:ext uri="{FF2B5EF4-FFF2-40B4-BE49-F238E27FC236}">
                <a16:creationId xmlns:a16="http://schemas.microsoft.com/office/drawing/2014/main" id="{B3223470-4B02-BAA7-A0F5-5FFF92D5B8CA}"/>
              </a:ext>
            </a:extLst>
          </p:cNvPr>
          <p:cNvGrpSpPr/>
          <p:nvPr/>
        </p:nvGrpSpPr>
        <p:grpSpPr>
          <a:xfrm>
            <a:off x="1271483" y="3426280"/>
            <a:ext cx="4516380" cy="668200"/>
            <a:chOff x="3977443" y="-1656990"/>
            <a:chExt cx="3048464" cy="648010"/>
          </a:xfrm>
        </p:grpSpPr>
        <p:sp>
          <p:nvSpPr>
            <p:cNvPr id="15" name="矩形: 圆角 6">
              <a:extLst>
                <a:ext uri="{FF2B5EF4-FFF2-40B4-BE49-F238E27FC236}">
                  <a16:creationId xmlns:a16="http://schemas.microsoft.com/office/drawing/2014/main" id="{8D13AB79-0C86-B887-6E8F-777F0024FFD5}"/>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16" name="TextBox 15">
              <a:extLst>
                <a:ext uri="{FF2B5EF4-FFF2-40B4-BE49-F238E27FC236}">
                  <a16:creationId xmlns:a16="http://schemas.microsoft.com/office/drawing/2014/main" id="{BBCD1AF1-0EBA-970A-59FC-58BED4396CD6}"/>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Có</a:t>
              </a:r>
              <a:r>
                <a:rPr lang="en-US" altLang="zh-CN" sz="2800" dirty="0">
                  <a:solidFill>
                    <a:schemeClr val="bg1"/>
                  </a:solidFill>
                  <a:latin typeface="Baloo 2 ExtraBold" panose="03080902040302020200" pitchFamily="66" charset="0"/>
                  <a:cs typeface="Baloo 2 ExtraBold" panose="03080902040302020200" pitchFamily="66" charset="0"/>
                </a:rPr>
                <a:t> 8 </a:t>
              </a: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
        <p:nvSpPr>
          <p:cNvPr id="17" name="矩形: 圆角 6">
            <a:extLst>
              <a:ext uri="{FF2B5EF4-FFF2-40B4-BE49-F238E27FC236}">
                <a16:creationId xmlns:a16="http://schemas.microsoft.com/office/drawing/2014/main" id="{8837B277-7962-410E-FE4F-127F03C5B7D7}"/>
              </a:ext>
            </a:extLst>
          </p:cNvPr>
          <p:cNvSpPr/>
          <p:nvPr/>
        </p:nvSpPr>
        <p:spPr>
          <a:xfrm>
            <a:off x="296091" y="4263689"/>
            <a:ext cx="6439989" cy="100935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Từ</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xa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thứ</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8" name="Group 17">
            <a:extLst>
              <a:ext uri="{FF2B5EF4-FFF2-40B4-BE49-F238E27FC236}">
                <a16:creationId xmlns:a16="http://schemas.microsoft.com/office/drawing/2014/main" id="{0FA153FA-A499-ED78-DC8C-970DC51354FA}"/>
              </a:ext>
            </a:extLst>
          </p:cNvPr>
          <p:cNvGrpSpPr/>
          <p:nvPr/>
        </p:nvGrpSpPr>
        <p:grpSpPr>
          <a:xfrm>
            <a:off x="1515323" y="5519240"/>
            <a:ext cx="4516380" cy="668200"/>
            <a:chOff x="3977443" y="-1656990"/>
            <a:chExt cx="3048464" cy="648010"/>
          </a:xfrm>
        </p:grpSpPr>
        <p:sp>
          <p:nvSpPr>
            <p:cNvPr id="19" name="矩形: 圆角 6">
              <a:extLst>
                <a:ext uri="{FF2B5EF4-FFF2-40B4-BE49-F238E27FC236}">
                  <a16:creationId xmlns:a16="http://schemas.microsoft.com/office/drawing/2014/main" id="{7B0AAA74-6331-C1F6-6ABC-1AD571EC7E2E}"/>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20" name="TextBox 19">
              <a:extLst>
                <a:ext uri="{FF2B5EF4-FFF2-40B4-BE49-F238E27FC236}">
                  <a16:creationId xmlns:a16="http://schemas.microsoft.com/office/drawing/2014/main" id="{ABDF6D71-7B08-ECC6-BA29-661F031C3F93}"/>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thứ</a:t>
              </a:r>
              <a:r>
                <a:rPr lang="en-US" altLang="zh-CN" sz="2800" dirty="0">
                  <a:solidFill>
                    <a:schemeClr val="bg1"/>
                  </a:solidFill>
                  <a:latin typeface="Baloo 2 ExtraBold" panose="03080902040302020200" pitchFamily="66" charset="0"/>
                  <a:cs typeface="Baloo 2 ExtraBold" panose="03080902040302020200" pitchFamily="66" charset="0"/>
                </a:rPr>
                <a:t> 3</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2" grpId="0" animBg="1"/>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39645" y="21070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2. Quan sát hình 2 và 3, em hãy: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0" y="125983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矩形: 圆角 6">
            <a:extLst>
              <a:ext uri="{FF2B5EF4-FFF2-40B4-BE49-F238E27FC236}">
                <a16:creationId xmlns:a16="http://schemas.microsoft.com/office/drawing/2014/main" id="{7410A3FF-6360-06DE-FDAB-778DA62049A2}"/>
              </a:ext>
            </a:extLst>
          </p:cNvPr>
          <p:cNvSpPr/>
          <p:nvPr/>
        </p:nvSpPr>
        <p:spPr>
          <a:xfrm>
            <a:off x="6756400" y="142904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
        <p:nvSpPr>
          <p:cNvPr id="8" name="矩形: 圆角 6">
            <a:extLst>
              <a:ext uri="{FF2B5EF4-FFF2-40B4-BE49-F238E27FC236}">
                <a16:creationId xmlns:a16="http://schemas.microsoft.com/office/drawing/2014/main" id="{59D11D58-9C41-2CE2-2A37-E40B4AD9C02E}"/>
              </a:ext>
            </a:extLst>
          </p:cNvPr>
          <p:cNvSpPr/>
          <p:nvPr/>
        </p:nvSpPr>
        <p:spPr>
          <a:xfrm>
            <a:off x="6868160" y="294288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zh-CN" altLang="en-US" sz="2400" b="1" dirty="0">
              <a:solidFill>
                <a:srgbClr val="FF0000"/>
              </a:solidFill>
              <a:latin typeface="Cambria" panose="02040503050406030204" pitchFamily="18" charset="0"/>
            </a:endParaRPr>
          </a:p>
        </p:txBody>
      </p:sp>
      <p:sp>
        <p:nvSpPr>
          <p:cNvPr id="9" name="矩形: 圆角 6">
            <a:extLst>
              <a:ext uri="{FF2B5EF4-FFF2-40B4-BE49-F238E27FC236}">
                <a16:creationId xmlns:a16="http://schemas.microsoft.com/office/drawing/2014/main" id="{4D93392F-98B3-F7DD-FD54-C50665EB9A2E}"/>
              </a:ext>
            </a:extLst>
          </p:cNvPr>
          <p:cNvSpPr/>
          <p:nvPr/>
        </p:nvSpPr>
        <p:spPr>
          <a:xfrm>
            <a:off x="6868160" y="45481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Trái Đất chuyển động quanh Mặt Trời theo chiều nào?</a:t>
            </a:r>
            <a:endParaRPr lang="zh-CN" altLang="en-US" sz="2400" b="1" dirty="0">
              <a:solidFill>
                <a:srgbClr val="FF0000"/>
              </a:solidFill>
              <a:latin typeface="Cambria" panose="02040503050406030204" pitchFamily="18" charset="0"/>
            </a:endParaRPr>
          </a:p>
        </p:txBody>
      </p:sp>
      <p:pic>
        <p:nvPicPr>
          <p:cNvPr id="26" name="Picture 25">
            <a:extLst>
              <a:ext uri="{FF2B5EF4-FFF2-40B4-BE49-F238E27FC236}">
                <a16:creationId xmlns:a16="http://schemas.microsoft.com/office/drawing/2014/main" id="{7C85B898-9D9C-0A1D-CB00-6A8F35F47D99}"/>
              </a:ext>
            </a:extLst>
          </p:cNvPr>
          <p:cNvPicPr>
            <a:picLocks noChangeAspect="1"/>
          </p:cNvPicPr>
          <p:nvPr/>
        </p:nvPicPr>
        <p:blipFill>
          <a:blip r:embed="rId4"/>
          <a:stretch>
            <a:fillRect/>
          </a:stretch>
        </p:blipFill>
        <p:spPr>
          <a:xfrm>
            <a:off x="2174240" y="4378128"/>
            <a:ext cx="4149544" cy="2479872"/>
          </a:xfrm>
          <a:prstGeom prst="rect">
            <a:avLst/>
          </a:prstGeom>
        </p:spPr>
      </p:pic>
    </p:spTree>
    <p:extLst>
      <p:ext uri="{BB962C8B-B14F-4D97-AF65-F5344CB8AC3E}">
        <p14:creationId xmlns:p14="http://schemas.microsoft.com/office/powerpoint/2010/main" val="28791627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57085" y="2344309"/>
            <a:ext cx="4892675" cy="2949051"/>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33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Nhìn</a:t>
            </a:r>
            <a:r>
              <a:rPr lang="en-US" sz="3300" b="1" dirty="0">
                <a:solidFill>
                  <a:prstClr val="black"/>
                </a:solidFill>
                <a:latin typeface="Calibri" panose="020F0502020204030204" pitchFamily="34" charset="0"/>
                <a:cs typeface="Calibri" panose="020F0502020204030204" pitchFamily="34" charset="0"/>
              </a:rPr>
              <a:t> </a:t>
            </a:r>
            <a:r>
              <a:rPr lang="vi-VN" sz="3300" b="1" dirty="0">
                <a:solidFill>
                  <a:prstClr val="black"/>
                </a:solidFill>
                <a:latin typeface="Calibri" panose="020F0502020204030204" pitchFamily="34" charset="0"/>
                <a:cs typeface="Calibri" panose="020F0502020204030204" pitchFamily="34" charset="0"/>
              </a:rPr>
              <a:t>từ cục Bắc xuống, Trái Đất ngược chiều kim đồng hồ.</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vi-VN" altLang="zh-CN" sz="2400" b="1" dirty="0" err="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031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694</Words>
  <Application>Microsoft Office PowerPoint</Application>
  <PresentationFormat>Widescreen</PresentationFormat>
  <Paragraphs>61</Paragraphs>
  <Slides>20</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微软雅黑</vt:lpstr>
      <vt:lpstr>Arial</vt:lpstr>
      <vt:lpstr>Baloo 2 ExtraBold</vt:lpstr>
      <vt:lpstr>Calibri</vt:lpstr>
      <vt:lpstr>Cambria</vt:lpstr>
      <vt:lpstr>等线</vt:lpstr>
      <vt:lpstr>inpin heiti</vt:lpstr>
      <vt:lpstr>Tahoma</vt:lpstr>
      <vt:lpstr>Wingdings</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2023-01-25T05:47:41Z</dcterms:created>
  <dcterms:modified xsi:type="dcterms:W3CDTF">2024-05-20T13:38:42Z</dcterms:modified>
</cp:coreProperties>
</file>