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3"/>
  </p:notesMasterIdLst>
  <p:sldIdLst>
    <p:sldId id="299" r:id="rId2"/>
    <p:sldId id="298" r:id="rId3"/>
    <p:sldId id="301" r:id="rId4"/>
    <p:sldId id="303" r:id="rId5"/>
    <p:sldId id="310" r:id="rId6"/>
    <p:sldId id="256" r:id="rId7"/>
    <p:sldId id="308" r:id="rId8"/>
    <p:sldId id="309" r:id="rId9"/>
    <p:sldId id="304" r:id="rId10"/>
    <p:sldId id="312" r:id="rId11"/>
    <p:sldId id="311" r:id="rId12"/>
    <p:sldId id="313" r:id="rId13"/>
    <p:sldId id="315" r:id="rId14"/>
    <p:sldId id="316" r:id="rId15"/>
    <p:sldId id="317" r:id="rId16"/>
    <p:sldId id="318" r:id="rId17"/>
    <p:sldId id="319" r:id="rId18"/>
    <p:sldId id="320" r:id="rId19"/>
    <p:sldId id="321" r:id="rId20"/>
    <p:sldId id="322" r:id="rId21"/>
    <p:sldId id="323" r:id="rId22"/>
  </p:sldIdLst>
  <p:sldSz cx="9144000" cy="5143500" type="screen16x9"/>
  <p:notesSz cx="6858000" cy="9144000"/>
  <p:embeddedFontLst>
    <p:embeddedFont>
      <p:font typeface="Lao UI" panose="020B0502040204020203" pitchFamily="34" charset="0"/>
      <p:regular r:id="rId24"/>
      <p:bold r:id="rId25"/>
    </p:embeddedFont>
  </p:embeddedFontLst>
  <p:custDataLst>
    <p:tags r:id="rId26"/>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6100"/>
    <a:srgbClr val="D20046"/>
    <a:srgbClr val="FFFF66"/>
    <a:srgbClr val="F8C14A"/>
    <a:srgbClr val="CB4D2F"/>
    <a:srgbClr val="EC6100"/>
    <a:srgbClr val="E60012"/>
    <a:srgbClr val="F7B239"/>
    <a:srgbClr val="FFD779"/>
    <a:srgbClr val="FB97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8945" autoAdjust="0"/>
  </p:normalViewPr>
  <p:slideViewPr>
    <p:cSldViewPr snapToGrid="0">
      <p:cViewPr>
        <p:scale>
          <a:sx n="100" d="100"/>
          <a:sy n="100" d="100"/>
        </p:scale>
        <p:origin x="931" y="8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inpin heiti" charset="-122"/>
                <a:ea typeface="inpin heiti"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inpin heiti" charset="-122"/>
                <a:ea typeface="inpin heiti" charset="-122"/>
              </a:defRPr>
            </a:lvl1pPr>
          </a:lstStyle>
          <a:p>
            <a:fld id="{7ED6E326-7A8B-4A2F-AFB5-FABE8D94FF58}" type="datetimeFigureOut">
              <a:rPr lang="zh-CN" altLang="en-US" smtClean="0"/>
              <a:pPr/>
              <a:t>2022/5/3</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inpin heiti" charset="-122"/>
                <a:ea typeface="inpin heiti"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inpin heiti" charset="-122"/>
                <a:ea typeface="inpin heiti" charset="-122"/>
              </a:defRPr>
            </a:lvl1pPr>
          </a:lstStyle>
          <a:p>
            <a:fld id="{6D8B8799-C4E5-4DE5-B743-0D2BA5D54798}" type="slidenum">
              <a:rPr lang="zh-CN" altLang="en-US" smtClean="0"/>
              <a:pPr/>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inpin heiti" charset="-122"/>
        <a:ea typeface="inpin heiti" charset="-122"/>
        <a:cs typeface="+mn-cs"/>
      </a:defRPr>
    </a:lvl1pPr>
    <a:lvl2pPr marL="457200" algn="l" defTabSz="914400" rtl="0" eaLnBrk="1" latinLnBrk="0" hangingPunct="1">
      <a:defRPr sz="1200" b="0" i="0" kern="1200">
        <a:solidFill>
          <a:schemeClr val="tx1"/>
        </a:solidFill>
        <a:latin typeface="inpin heiti" charset="-122"/>
        <a:ea typeface="inpin heiti" charset="-122"/>
        <a:cs typeface="+mn-cs"/>
      </a:defRPr>
    </a:lvl2pPr>
    <a:lvl3pPr marL="914400" algn="l" defTabSz="914400" rtl="0" eaLnBrk="1" latinLnBrk="0" hangingPunct="1">
      <a:defRPr sz="1200" b="0" i="0" kern="1200">
        <a:solidFill>
          <a:schemeClr val="tx1"/>
        </a:solidFill>
        <a:latin typeface="inpin heiti" charset="-122"/>
        <a:ea typeface="inpin heiti" charset="-122"/>
        <a:cs typeface="+mn-cs"/>
      </a:defRPr>
    </a:lvl3pPr>
    <a:lvl4pPr marL="1371600" algn="l" defTabSz="914400" rtl="0" eaLnBrk="1" latinLnBrk="0" hangingPunct="1">
      <a:defRPr sz="1200" b="0" i="0" kern="1200">
        <a:solidFill>
          <a:schemeClr val="tx1"/>
        </a:solidFill>
        <a:latin typeface="inpin heiti" charset="-122"/>
        <a:ea typeface="inpin heiti" charset="-122"/>
        <a:cs typeface="+mn-cs"/>
      </a:defRPr>
    </a:lvl4pPr>
    <a:lvl5pPr marL="1828800" algn="l" defTabSz="914400" rtl="0" eaLnBrk="1" latinLnBrk="0" hangingPunct="1">
      <a:defRPr sz="1200" b="0" i="0" kern="1200">
        <a:solidFill>
          <a:schemeClr val="tx1"/>
        </a:solidFill>
        <a:latin typeface="inpin heiti" charset="-122"/>
        <a:ea typeface="inpin heiti"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1</a:t>
            </a:fld>
            <a:endParaRPr lang="zh-CN" altLang="en-US"/>
          </a:p>
        </p:txBody>
      </p:sp>
    </p:spTree>
    <p:extLst>
      <p:ext uri="{BB962C8B-B14F-4D97-AF65-F5344CB8AC3E}">
        <p14:creationId xmlns:p14="http://schemas.microsoft.com/office/powerpoint/2010/main" val="2993948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10</a:t>
            </a:fld>
            <a:endParaRPr lang="zh-CN" altLang="en-US"/>
          </a:p>
        </p:txBody>
      </p:sp>
    </p:spTree>
    <p:extLst>
      <p:ext uri="{BB962C8B-B14F-4D97-AF65-F5344CB8AC3E}">
        <p14:creationId xmlns:p14="http://schemas.microsoft.com/office/powerpoint/2010/main" val="700991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11</a:t>
            </a:fld>
            <a:endParaRPr lang="zh-CN" altLang="en-US"/>
          </a:p>
        </p:txBody>
      </p:sp>
    </p:spTree>
    <p:extLst>
      <p:ext uri="{BB962C8B-B14F-4D97-AF65-F5344CB8AC3E}">
        <p14:creationId xmlns:p14="http://schemas.microsoft.com/office/powerpoint/2010/main" val="2888886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12</a:t>
            </a:fld>
            <a:endParaRPr lang="zh-CN" altLang="en-US"/>
          </a:p>
        </p:txBody>
      </p:sp>
    </p:spTree>
    <p:extLst>
      <p:ext uri="{BB962C8B-B14F-4D97-AF65-F5344CB8AC3E}">
        <p14:creationId xmlns:p14="http://schemas.microsoft.com/office/powerpoint/2010/main" val="1353208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13</a:t>
            </a:fld>
            <a:endParaRPr lang="zh-CN" altLang="en-US"/>
          </a:p>
        </p:txBody>
      </p:sp>
    </p:spTree>
    <p:extLst>
      <p:ext uri="{BB962C8B-B14F-4D97-AF65-F5344CB8AC3E}">
        <p14:creationId xmlns:p14="http://schemas.microsoft.com/office/powerpoint/2010/main" val="39748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14</a:t>
            </a:fld>
            <a:endParaRPr lang="zh-CN" altLang="en-US"/>
          </a:p>
        </p:txBody>
      </p:sp>
    </p:spTree>
    <p:extLst>
      <p:ext uri="{BB962C8B-B14F-4D97-AF65-F5344CB8AC3E}">
        <p14:creationId xmlns:p14="http://schemas.microsoft.com/office/powerpoint/2010/main" val="3999349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15</a:t>
            </a:fld>
            <a:endParaRPr lang="zh-CN" altLang="en-US"/>
          </a:p>
        </p:txBody>
      </p:sp>
    </p:spTree>
    <p:extLst>
      <p:ext uri="{BB962C8B-B14F-4D97-AF65-F5344CB8AC3E}">
        <p14:creationId xmlns:p14="http://schemas.microsoft.com/office/powerpoint/2010/main" val="156375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16</a:t>
            </a:fld>
            <a:endParaRPr lang="zh-CN" altLang="en-US"/>
          </a:p>
        </p:txBody>
      </p:sp>
    </p:spTree>
    <p:extLst>
      <p:ext uri="{BB962C8B-B14F-4D97-AF65-F5344CB8AC3E}">
        <p14:creationId xmlns:p14="http://schemas.microsoft.com/office/powerpoint/2010/main" val="558232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17</a:t>
            </a:fld>
            <a:endParaRPr lang="zh-CN" altLang="en-US"/>
          </a:p>
        </p:txBody>
      </p:sp>
    </p:spTree>
    <p:extLst>
      <p:ext uri="{BB962C8B-B14F-4D97-AF65-F5344CB8AC3E}">
        <p14:creationId xmlns:p14="http://schemas.microsoft.com/office/powerpoint/2010/main" val="3319892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18</a:t>
            </a:fld>
            <a:endParaRPr lang="zh-CN" altLang="en-US"/>
          </a:p>
        </p:txBody>
      </p:sp>
    </p:spTree>
    <p:extLst>
      <p:ext uri="{BB962C8B-B14F-4D97-AF65-F5344CB8AC3E}">
        <p14:creationId xmlns:p14="http://schemas.microsoft.com/office/powerpoint/2010/main" val="3987896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19</a:t>
            </a:fld>
            <a:endParaRPr lang="zh-CN" altLang="en-US"/>
          </a:p>
        </p:txBody>
      </p:sp>
    </p:spTree>
    <p:extLst>
      <p:ext uri="{BB962C8B-B14F-4D97-AF65-F5344CB8AC3E}">
        <p14:creationId xmlns:p14="http://schemas.microsoft.com/office/powerpoint/2010/main" val="989517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2</a:t>
            </a:fld>
            <a:endParaRPr lang="zh-CN" altLang="en-US"/>
          </a:p>
        </p:txBody>
      </p:sp>
    </p:spTree>
    <p:extLst>
      <p:ext uri="{BB962C8B-B14F-4D97-AF65-F5344CB8AC3E}">
        <p14:creationId xmlns:p14="http://schemas.microsoft.com/office/powerpoint/2010/main" val="1816447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20</a:t>
            </a:fld>
            <a:endParaRPr lang="zh-CN" altLang="en-US"/>
          </a:p>
        </p:txBody>
      </p:sp>
    </p:spTree>
    <p:extLst>
      <p:ext uri="{BB962C8B-B14F-4D97-AF65-F5344CB8AC3E}">
        <p14:creationId xmlns:p14="http://schemas.microsoft.com/office/powerpoint/2010/main" val="10344116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21</a:t>
            </a:fld>
            <a:endParaRPr lang="zh-CN" altLang="en-US"/>
          </a:p>
        </p:txBody>
      </p:sp>
    </p:spTree>
    <p:extLst>
      <p:ext uri="{BB962C8B-B14F-4D97-AF65-F5344CB8AC3E}">
        <p14:creationId xmlns:p14="http://schemas.microsoft.com/office/powerpoint/2010/main" val="1720799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3</a:t>
            </a:fld>
            <a:endParaRPr lang="zh-CN" altLang="en-US"/>
          </a:p>
        </p:txBody>
      </p:sp>
    </p:spTree>
    <p:extLst>
      <p:ext uri="{BB962C8B-B14F-4D97-AF65-F5344CB8AC3E}">
        <p14:creationId xmlns:p14="http://schemas.microsoft.com/office/powerpoint/2010/main" val="1571378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4</a:t>
            </a:fld>
            <a:endParaRPr lang="zh-CN" altLang="en-US"/>
          </a:p>
        </p:txBody>
      </p:sp>
    </p:spTree>
    <p:extLst>
      <p:ext uri="{BB962C8B-B14F-4D97-AF65-F5344CB8AC3E}">
        <p14:creationId xmlns:p14="http://schemas.microsoft.com/office/powerpoint/2010/main" val="1215376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https://www.youtube.com/watch?v=3PVvcMcDBZM </a:t>
            </a:r>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5</a:t>
            </a:fld>
            <a:endParaRPr lang="zh-CN" altLang="en-US"/>
          </a:p>
        </p:txBody>
      </p:sp>
    </p:spTree>
    <p:extLst>
      <p:ext uri="{BB962C8B-B14F-4D97-AF65-F5344CB8AC3E}">
        <p14:creationId xmlns:p14="http://schemas.microsoft.com/office/powerpoint/2010/main" val="3971915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6</a:t>
            </a:fld>
            <a:endParaRPr lang="zh-CN" altLang="en-US"/>
          </a:p>
        </p:txBody>
      </p:sp>
    </p:spTree>
    <p:extLst>
      <p:ext uri="{BB962C8B-B14F-4D97-AF65-F5344CB8AC3E}">
        <p14:creationId xmlns:p14="http://schemas.microsoft.com/office/powerpoint/2010/main" val="147704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7</a:t>
            </a:fld>
            <a:endParaRPr lang="zh-CN" altLang="en-US"/>
          </a:p>
        </p:txBody>
      </p:sp>
    </p:spTree>
    <p:extLst>
      <p:ext uri="{BB962C8B-B14F-4D97-AF65-F5344CB8AC3E}">
        <p14:creationId xmlns:p14="http://schemas.microsoft.com/office/powerpoint/2010/main" val="3566504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8</a:t>
            </a:fld>
            <a:endParaRPr lang="zh-CN" altLang="en-US"/>
          </a:p>
        </p:txBody>
      </p:sp>
    </p:spTree>
    <p:extLst>
      <p:ext uri="{BB962C8B-B14F-4D97-AF65-F5344CB8AC3E}">
        <p14:creationId xmlns:p14="http://schemas.microsoft.com/office/powerpoint/2010/main" val="1094668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9</a:t>
            </a:fld>
            <a:endParaRPr lang="zh-CN" altLang="en-US"/>
          </a:p>
        </p:txBody>
      </p:sp>
    </p:spTree>
    <p:extLst>
      <p:ext uri="{BB962C8B-B14F-4D97-AF65-F5344CB8AC3E}">
        <p14:creationId xmlns:p14="http://schemas.microsoft.com/office/powerpoint/2010/main" val="3353384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advClick="0" advTm="6000">
        <p15:prstTrans prst="curtains"/>
      </p:transition>
    </mc:Choice>
    <mc:Fallback xmlns="">
      <p:transition spd="slow" advClick="0" advTm="6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advClick="0" advTm="6000">
        <p15:prstTrans prst="curtains"/>
      </p:transition>
    </mc:Choice>
    <mc:Fallback xmlns="">
      <p:transition spd="slow" advClick="0" advTm="6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advClick="0" advTm="6000">
        <p15:prstTrans prst="curtains"/>
      </p:transition>
    </mc:Choice>
    <mc:Fallback xmlns="">
      <p:transition spd="slow" advClick="0" advTm="6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advClick="0" advTm="6000">
        <p15:prstTrans prst="curtains"/>
      </p:transition>
    </mc:Choice>
    <mc:Fallback xmlns="">
      <p:transition spd="slow" advClick="0" advTm="6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b="0" i="0">
                <a:solidFill>
                  <a:schemeClr val="tx1">
                    <a:tint val="75000"/>
                  </a:schemeClr>
                </a:solidFill>
                <a:latin typeface="inpin heiti" charset="-122"/>
                <a:ea typeface="inpin heiti" charset="-122"/>
              </a:defRPr>
            </a:lvl1pPr>
          </a:lstStyle>
          <a:p>
            <a:fld id="{4693BFB7-74CA-4FBB-9BAA-4D55F32D716A}" type="datetimeFigureOut">
              <a:rPr lang="zh-CN" altLang="en-US" smtClean="0"/>
              <a:pPr/>
              <a:t>2022/5/3</a:t>
            </a:fld>
            <a:endParaRPr lang="zh-CN" alt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b="0" i="0">
                <a:solidFill>
                  <a:schemeClr val="tx1">
                    <a:tint val="75000"/>
                  </a:schemeClr>
                </a:solidFill>
                <a:latin typeface="inpin heiti" charset="-122"/>
                <a:ea typeface="inpin heiti" charset="-122"/>
              </a:defRPr>
            </a:lvl1pPr>
          </a:lstStyle>
          <a:p>
            <a:endParaRPr lang="zh-CN" alt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b="0" i="0">
                <a:solidFill>
                  <a:schemeClr val="tx1">
                    <a:tint val="75000"/>
                  </a:schemeClr>
                </a:solidFill>
                <a:latin typeface="inpin heiti" charset="-122"/>
                <a:ea typeface="inpin heiti" charset="-122"/>
              </a:defRPr>
            </a:lvl1pPr>
          </a:lstStyle>
          <a:p>
            <a:fld id="{907E20DE-EFCC-4205-9434-E6F9C9FB4D62}" type="slidenum">
              <a:rPr lang="zh-CN" altLang="en-US" smtClean="0"/>
              <a:pPr/>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xmlns:p15="http://schemas.microsoft.com/office/powerpoint/2012/main">
    <mc:Choice Requires="p15">
      <p:transition xmlns:p14="http://schemas.microsoft.com/office/powerpoint/2010/main" spd="slow" p14:dur="2750" advClick="0" advTm="6000">
        <p15:prstTrans prst="curtains"/>
      </p:transition>
    </mc:Choice>
    <mc:Fallback xmlns="">
      <p:transition spd="slow" advClick="0" advTm="6000">
        <p:fade/>
      </p:transition>
    </mc:Fallback>
  </mc:AlternateContent>
  <p:txStyles>
    <p:titleStyle>
      <a:lvl1pPr algn="l" defTabSz="685800" rtl="0" eaLnBrk="1" latinLnBrk="0" hangingPunct="1">
        <a:lnSpc>
          <a:spcPct val="90000"/>
        </a:lnSpc>
        <a:spcBef>
          <a:spcPct val="0"/>
        </a:spcBef>
        <a:buNone/>
        <a:defRPr sz="3300" b="0" i="0" kern="1200">
          <a:solidFill>
            <a:schemeClr val="tx1"/>
          </a:solidFill>
          <a:latin typeface="inpin heiti" charset="-122"/>
          <a:ea typeface="inpin heiti" charset="-122"/>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inpin heiti" charset="-122"/>
          <a:ea typeface="inpin heiti" charset="-122"/>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inpin heiti" charset="-122"/>
          <a:ea typeface="inpin heiti"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inpin heiti" charset="-122"/>
          <a:ea typeface="inpin heiti" charset="-122"/>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inpin heiti" charset="-122"/>
          <a:ea typeface="inpin heiti" charset="-122"/>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inpin heiti" charset="-122"/>
          <a:ea typeface="inpin heiti"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66065" y="-19337522"/>
            <a:ext cx="6023504" cy="3600000"/>
          </a:xfrm>
          <a:prstGeom prst="rect">
            <a:avLst/>
          </a:prstGeom>
        </p:spPr>
      </p:pic>
      <p:grpSp>
        <p:nvGrpSpPr>
          <p:cNvPr id="4" name="Group 3">
            <a:extLst>
              <a:ext uri="{FF2B5EF4-FFF2-40B4-BE49-F238E27FC236}">
                <a16:creationId xmlns:a16="http://schemas.microsoft.com/office/drawing/2014/main" id="{DAAB27DA-4B2F-4AA7-8E01-4372F742072E}"/>
              </a:ext>
            </a:extLst>
          </p:cNvPr>
          <p:cNvGrpSpPr/>
          <p:nvPr/>
        </p:nvGrpSpPr>
        <p:grpSpPr>
          <a:xfrm>
            <a:off x="2697591" y="725381"/>
            <a:ext cx="4305406" cy="2269862"/>
            <a:chOff x="2321671" y="1719716"/>
            <a:chExt cx="4305406" cy="2269862"/>
          </a:xfrm>
        </p:grpSpPr>
        <p:pic>
          <p:nvPicPr>
            <p:cNvPr id="3" name="图片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1671" y="1719716"/>
              <a:ext cx="4220615" cy="2269862"/>
            </a:xfrm>
            <a:prstGeom prst="rect">
              <a:avLst/>
            </a:prstGeom>
          </p:spPr>
        </p:pic>
        <p:sp>
          <p:nvSpPr>
            <p:cNvPr id="5" name="TextBox 4">
              <a:extLst>
                <a:ext uri="{FF2B5EF4-FFF2-40B4-BE49-F238E27FC236}">
                  <a16:creationId xmlns:a16="http://schemas.microsoft.com/office/drawing/2014/main" id="{2A252598-7833-4063-A1C8-B02A92D653FF}"/>
                </a:ext>
              </a:extLst>
            </p:cNvPr>
            <p:cNvSpPr txBox="1"/>
            <p:nvPr/>
          </p:nvSpPr>
          <p:spPr>
            <a:xfrm>
              <a:off x="2679959" y="2838282"/>
              <a:ext cx="3947118" cy="923330"/>
            </a:xfrm>
            <a:prstGeom prst="rect">
              <a:avLst/>
            </a:prstGeom>
            <a:noFill/>
          </p:spPr>
          <p:txBody>
            <a:bodyPr wrap="square" rtlCol="0">
              <a:spAutoFit/>
            </a:bodyPr>
            <a:lstStyle/>
            <a:p>
              <a:r>
                <a:rPr lang="en-US" sz="5400">
                  <a:solidFill>
                    <a:srgbClr val="C00000"/>
                  </a:solidFill>
                  <a:latin typeface="UVN Banh Mi" pitchFamily="2" charset="0"/>
                </a:rPr>
                <a:t>KHỞI ĐỘNG</a:t>
              </a:r>
            </a:p>
          </p:txBody>
        </p:sp>
      </p:grpSp>
    </p:spTree>
    <p:extLst>
      <p:ext uri="{BB962C8B-B14F-4D97-AF65-F5344CB8AC3E}">
        <p14:creationId xmlns:p14="http://schemas.microsoft.com/office/powerpoint/2010/main" val="24638580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8">
            <a:extLst>
              <a:ext uri="{FF2B5EF4-FFF2-40B4-BE49-F238E27FC236}">
                <a16:creationId xmlns:a16="http://schemas.microsoft.com/office/drawing/2014/main" id="{9432B9CA-998C-45BD-A191-6C836823A775}"/>
              </a:ext>
            </a:extLst>
          </p:cNvPr>
          <p:cNvSpPr txBox="1"/>
          <p:nvPr/>
        </p:nvSpPr>
        <p:spPr>
          <a:xfrm>
            <a:off x="259629" y="1111339"/>
            <a:ext cx="8624741" cy="1282339"/>
          </a:xfrm>
          <a:prstGeom prst="rect">
            <a:avLst/>
          </a:prstGeom>
        </p:spPr>
        <p:txBody>
          <a:bodyPr wrap="square" lIns="0" tIns="0" rIns="0" bIns="0" rtlCol="0" anchor="t">
            <a:spAutoFit/>
          </a:bodyPr>
          <a:lstStyle/>
          <a:p>
            <a:pPr algn="just">
              <a:lnSpc>
                <a:spcPct val="120000"/>
              </a:lnSpc>
            </a:pPr>
            <a:r>
              <a:rPr lang="en-US" sz="2400" b="1">
                <a:solidFill>
                  <a:srgbClr val="002060"/>
                </a:solidFill>
                <a:latin typeface="UTM Daxline" panose="02040603050506020204" pitchFamily="18" charset="0"/>
              </a:rPr>
              <a:t>a. Một chú công an vỗ vai em</a:t>
            </a:r>
            <a:r>
              <a:rPr lang="en-US" sz="2400" b="1">
                <a:solidFill>
                  <a:srgbClr val="EB6100"/>
                </a:solidFill>
                <a:latin typeface="UTM Daxline" panose="02040603050506020204" pitchFamily="18" charset="0"/>
              </a:rPr>
              <a:t>:</a:t>
            </a:r>
          </a:p>
          <a:p>
            <a:pPr algn="just">
              <a:lnSpc>
                <a:spcPct val="120000"/>
              </a:lnSpc>
            </a:pPr>
            <a:r>
              <a:rPr lang="en-US" sz="2400" b="1">
                <a:solidFill>
                  <a:srgbClr val="002060"/>
                </a:solidFill>
                <a:latin typeface="UTM Daxline" panose="02040603050506020204" pitchFamily="18" charset="0"/>
              </a:rPr>
              <a:t>     - Cháu quả là chàng gác rừng dũng cảm!</a:t>
            </a:r>
          </a:p>
          <a:p>
            <a:pPr algn="r">
              <a:lnSpc>
                <a:spcPct val="120000"/>
              </a:lnSpc>
            </a:pPr>
            <a:r>
              <a:rPr lang="en-US" sz="2400" b="1" i="1">
                <a:solidFill>
                  <a:srgbClr val="F8C14A"/>
                </a:solidFill>
                <a:latin typeface="UTM Daxline" panose="02040603050506020204" pitchFamily="18" charset="0"/>
              </a:rPr>
              <a:t>Nguyễn Thị Cẩm Châu</a:t>
            </a:r>
            <a:endParaRPr lang="en-US" sz="2400" b="1" i="1" dirty="0">
              <a:solidFill>
                <a:srgbClr val="F8C14A"/>
              </a:solidFill>
              <a:latin typeface="UTM Daxline" panose="02040603050506020204" pitchFamily="18" charset="0"/>
            </a:endParaRPr>
          </a:p>
        </p:txBody>
      </p:sp>
      <p:cxnSp>
        <p:nvCxnSpPr>
          <p:cNvPr id="10" name="Straight Connector 9">
            <a:extLst>
              <a:ext uri="{FF2B5EF4-FFF2-40B4-BE49-F238E27FC236}">
                <a16:creationId xmlns:a16="http://schemas.microsoft.com/office/drawing/2014/main" id="{ED441ED9-6200-426C-8673-BBF4CB85DC5E}"/>
              </a:ext>
            </a:extLst>
          </p:cNvPr>
          <p:cNvCxnSpPr>
            <a:cxnSpLocks/>
          </p:cNvCxnSpPr>
          <p:nvPr/>
        </p:nvCxnSpPr>
        <p:spPr>
          <a:xfrm>
            <a:off x="703743" y="2010420"/>
            <a:ext cx="4951099" cy="0"/>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sp>
        <p:nvSpPr>
          <p:cNvPr id="3" name="Arrow: Down 2">
            <a:extLst>
              <a:ext uri="{FF2B5EF4-FFF2-40B4-BE49-F238E27FC236}">
                <a16:creationId xmlns:a16="http://schemas.microsoft.com/office/drawing/2014/main" id="{39927263-9EB5-403B-8AB9-93D105E6F1A3}"/>
              </a:ext>
            </a:extLst>
          </p:cNvPr>
          <p:cNvSpPr/>
          <p:nvPr/>
        </p:nvSpPr>
        <p:spPr>
          <a:xfrm>
            <a:off x="2887579" y="2117558"/>
            <a:ext cx="288758" cy="4541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8">
            <a:extLst>
              <a:ext uri="{FF2B5EF4-FFF2-40B4-BE49-F238E27FC236}">
                <a16:creationId xmlns:a16="http://schemas.microsoft.com/office/drawing/2014/main" id="{9F2F1BE3-D9DE-49F9-B94C-6D2FFF42A4AA}"/>
              </a:ext>
            </a:extLst>
          </p:cNvPr>
          <p:cNvSpPr txBox="1"/>
          <p:nvPr/>
        </p:nvSpPr>
        <p:spPr>
          <a:xfrm>
            <a:off x="974557" y="2666118"/>
            <a:ext cx="3337813" cy="395942"/>
          </a:xfrm>
          <a:prstGeom prst="rect">
            <a:avLst/>
          </a:prstGeom>
        </p:spPr>
        <p:txBody>
          <a:bodyPr wrap="square" lIns="0" tIns="0" rIns="0" bIns="0" rtlCol="0" anchor="t">
            <a:spAutoFit/>
          </a:bodyPr>
          <a:lstStyle/>
          <a:p>
            <a:pPr marL="342900" indent="-342900" algn="just">
              <a:lnSpc>
                <a:spcPct val="120000"/>
              </a:lnSpc>
              <a:buFont typeface="Wingdings" panose="05000000000000000000" pitchFamily="2" charset="2"/>
              <a:buChar char="Ø"/>
            </a:pPr>
            <a:r>
              <a:rPr lang="en-US" sz="2400" b="1">
                <a:solidFill>
                  <a:srgbClr val="002060"/>
                </a:solidFill>
                <a:latin typeface="UTM Daxline" panose="02040603050506020204" pitchFamily="18" charset="0"/>
              </a:rPr>
              <a:t>Đây là lời nói của ai?</a:t>
            </a:r>
            <a:endParaRPr lang="en-US" sz="2400" b="1" i="1" dirty="0">
              <a:solidFill>
                <a:srgbClr val="F8C14A"/>
              </a:solidFill>
              <a:latin typeface="UTM Daxline" panose="02040603050506020204" pitchFamily="18" charset="0"/>
            </a:endParaRPr>
          </a:p>
        </p:txBody>
      </p:sp>
      <p:sp>
        <p:nvSpPr>
          <p:cNvPr id="17" name="TextBox 8">
            <a:extLst>
              <a:ext uri="{FF2B5EF4-FFF2-40B4-BE49-F238E27FC236}">
                <a16:creationId xmlns:a16="http://schemas.microsoft.com/office/drawing/2014/main" id="{B16ACF48-2715-4901-B94C-4552732D8650}"/>
              </a:ext>
            </a:extLst>
          </p:cNvPr>
          <p:cNvSpPr txBox="1"/>
          <p:nvPr/>
        </p:nvSpPr>
        <p:spPr>
          <a:xfrm>
            <a:off x="3566096" y="2666118"/>
            <a:ext cx="1751863" cy="395942"/>
          </a:xfrm>
          <a:prstGeom prst="rect">
            <a:avLst/>
          </a:prstGeom>
          <a:solidFill>
            <a:schemeClr val="bg1"/>
          </a:solidFill>
        </p:spPr>
        <p:txBody>
          <a:bodyPr wrap="square" lIns="0" tIns="0" rIns="0" bIns="0" rtlCol="0" anchor="t">
            <a:spAutoFit/>
          </a:bodyPr>
          <a:lstStyle/>
          <a:p>
            <a:pPr algn="just">
              <a:lnSpc>
                <a:spcPct val="120000"/>
              </a:lnSpc>
            </a:pPr>
            <a:r>
              <a:rPr lang="en-US" sz="2400" b="1">
                <a:solidFill>
                  <a:srgbClr val="EB6100"/>
                </a:solidFill>
                <a:latin typeface="UTM Daxline" panose="02040603050506020204" pitchFamily="18" charset="0"/>
              </a:rPr>
              <a:t>chú công an.</a:t>
            </a:r>
            <a:endParaRPr lang="en-US" sz="2400" b="1" i="1" dirty="0">
              <a:solidFill>
                <a:srgbClr val="EB6100"/>
              </a:solidFill>
              <a:latin typeface="UTM Daxline" panose="02040603050506020204" pitchFamily="18" charset="0"/>
            </a:endParaRPr>
          </a:p>
        </p:txBody>
      </p:sp>
      <p:sp>
        <p:nvSpPr>
          <p:cNvPr id="18" name="TextBox 8">
            <a:extLst>
              <a:ext uri="{FF2B5EF4-FFF2-40B4-BE49-F238E27FC236}">
                <a16:creationId xmlns:a16="http://schemas.microsoft.com/office/drawing/2014/main" id="{F926071B-2413-4AA6-A73A-7E8DDD446B8F}"/>
              </a:ext>
            </a:extLst>
          </p:cNvPr>
          <p:cNvSpPr txBox="1"/>
          <p:nvPr/>
        </p:nvSpPr>
        <p:spPr>
          <a:xfrm>
            <a:off x="974557" y="3221181"/>
            <a:ext cx="4803139" cy="395942"/>
          </a:xfrm>
          <a:prstGeom prst="rect">
            <a:avLst/>
          </a:prstGeom>
        </p:spPr>
        <p:txBody>
          <a:bodyPr wrap="square" lIns="0" tIns="0" rIns="0" bIns="0" rtlCol="0" anchor="t">
            <a:spAutoFit/>
          </a:bodyPr>
          <a:lstStyle/>
          <a:p>
            <a:pPr marL="342900" indent="-342900" algn="just">
              <a:lnSpc>
                <a:spcPct val="120000"/>
              </a:lnSpc>
              <a:buFont typeface="Wingdings" panose="05000000000000000000" pitchFamily="2" charset="2"/>
              <a:buChar char="Ø"/>
            </a:pPr>
            <a:r>
              <a:rPr lang="en-US" sz="2400" b="1">
                <a:solidFill>
                  <a:srgbClr val="002060"/>
                </a:solidFill>
                <a:latin typeface="UTM Daxline" panose="02040603050506020204" pitchFamily="18" charset="0"/>
              </a:rPr>
              <a:t>Dấu hai chấm được dùng làm gì?</a:t>
            </a:r>
            <a:endParaRPr lang="en-US" sz="2400" b="1" i="1" dirty="0">
              <a:solidFill>
                <a:srgbClr val="F8C14A"/>
              </a:solidFill>
              <a:latin typeface="UTM Daxline" panose="02040603050506020204" pitchFamily="18" charset="0"/>
            </a:endParaRPr>
          </a:p>
        </p:txBody>
      </p:sp>
      <p:sp>
        <p:nvSpPr>
          <p:cNvPr id="19" name="TextBox 8">
            <a:extLst>
              <a:ext uri="{FF2B5EF4-FFF2-40B4-BE49-F238E27FC236}">
                <a16:creationId xmlns:a16="http://schemas.microsoft.com/office/drawing/2014/main" id="{5FD5C993-2B74-4DD7-9482-40B81F345392}"/>
              </a:ext>
            </a:extLst>
          </p:cNvPr>
          <p:cNvSpPr txBox="1"/>
          <p:nvPr/>
        </p:nvSpPr>
        <p:spPr>
          <a:xfrm>
            <a:off x="-1" y="3197553"/>
            <a:ext cx="9144000" cy="839140"/>
          </a:xfrm>
          <a:prstGeom prst="rect">
            <a:avLst/>
          </a:prstGeom>
        </p:spPr>
        <p:txBody>
          <a:bodyPr wrap="square" lIns="0" tIns="0" rIns="0" bIns="0" rtlCol="0" anchor="t">
            <a:spAutoFit/>
          </a:bodyPr>
          <a:lstStyle/>
          <a:p>
            <a:pPr marL="342900" indent="-342900" algn="ctr">
              <a:lnSpc>
                <a:spcPct val="120000"/>
              </a:lnSpc>
              <a:buFont typeface="Wingdings" panose="05000000000000000000" pitchFamily="2" charset="2"/>
              <a:buChar char="Ø"/>
            </a:pPr>
            <a:r>
              <a:rPr lang="en-US" sz="2400" b="1">
                <a:solidFill>
                  <a:srgbClr val="CB4D2F"/>
                </a:solidFill>
                <a:latin typeface="UTM Daxline" panose="02040603050506020204" pitchFamily="18" charset="0"/>
              </a:rPr>
              <a:t>Báo hiệu bộ phận câu đứng sau là lời nói của nhân vật </a:t>
            </a:r>
          </a:p>
          <a:p>
            <a:pPr algn="ctr">
              <a:lnSpc>
                <a:spcPct val="120000"/>
              </a:lnSpc>
            </a:pPr>
            <a:r>
              <a:rPr lang="en-US" sz="2400" b="1">
                <a:solidFill>
                  <a:srgbClr val="CB4D2F"/>
                </a:solidFill>
                <a:latin typeface="UTM Daxline" panose="02040603050506020204" pitchFamily="18" charset="0"/>
              </a:rPr>
              <a:t>(dùng phối hợp với dấu gạch ngang)</a:t>
            </a:r>
            <a:endParaRPr lang="en-US" sz="2400" b="1" dirty="0">
              <a:solidFill>
                <a:srgbClr val="CB4D2F"/>
              </a:solidFill>
              <a:latin typeface="UTM Daxline" panose="02040603050506020204" pitchFamily="18" charset="0"/>
            </a:endParaRPr>
          </a:p>
        </p:txBody>
      </p:sp>
    </p:spTree>
    <p:extLst>
      <p:ext uri="{BB962C8B-B14F-4D97-AF65-F5344CB8AC3E}">
        <p14:creationId xmlns:p14="http://schemas.microsoft.com/office/powerpoint/2010/main" val="137853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8"/>
                                        </p:tgtEl>
                                      </p:cBhvr>
                                    </p:animEffect>
                                    <p:set>
                                      <p:cBhvr>
                                        <p:cTn id="35" dur="1" fill="hold">
                                          <p:stCondLst>
                                            <p:cond delay="499"/>
                                          </p:stCondLst>
                                        </p:cTn>
                                        <p:tgtEl>
                                          <p:spTgt spid="18"/>
                                        </p:tgtEl>
                                        <p:attrNameLst>
                                          <p:attrName>style.visibility</p:attrName>
                                        </p:attrNameLst>
                                      </p:cBhvr>
                                      <p:to>
                                        <p:strVal val="hidden"/>
                                      </p:to>
                                    </p:set>
                                  </p:childTnLst>
                                </p:cTn>
                              </p:par>
                            </p:childTnLst>
                          </p:cTn>
                        </p:par>
                        <p:par>
                          <p:cTn id="36" fill="hold">
                            <p:stCondLst>
                              <p:cond delay="500"/>
                            </p:stCondLst>
                            <p:childTnLst>
                              <p:par>
                                <p:cTn id="37" presetID="22" presetClass="entr" presetSubtype="1"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animBg="1"/>
      <p:bldP spid="16" grpId="0"/>
      <p:bldP spid="17" grpId="0" animBg="1"/>
      <p:bldP spid="18" grpId="0"/>
      <p:bldP spid="18" grpId="1"/>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8">
            <a:extLst>
              <a:ext uri="{FF2B5EF4-FFF2-40B4-BE49-F238E27FC236}">
                <a16:creationId xmlns:a16="http://schemas.microsoft.com/office/drawing/2014/main" id="{0827E3A7-B1E9-4B09-9D46-55CFA4116DAA}"/>
              </a:ext>
            </a:extLst>
          </p:cNvPr>
          <p:cNvSpPr txBox="1"/>
          <p:nvPr/>
        </p:nvSpPr>
        <p:spPr>
          <a:xfrm>
            <a:off x="0" y="1139742"/>
            <a:ext cx="9144000" cy="839140"/>
          </a:xfrm>
          <a:prstGeom prst="rect">
            <a:avLst/>
          </a:prstGeom>
        </p:spPr>
        <p:txBody>
          <a:bodyPr wrap="square" lIns="0" tIns="0" rIns="0" bIns="0" rtlCol="0" anchor="t">
            <a:spAutoFit/>
          </a:bodyPr>
          <a:lstStyle/>
          <a:p>
            <a:pPr algn="just">
              <a:lnSpc>
                <a:spcPct val="120000"/>
              </a:lnSpc>
            </a:pPr>
            <a:r>
              <a:rPr lang="en-US" sz="2400" b="1">
                <a:solidFill>
                  <a:srgbClr val="002060"/>
                </a:solidFill>
                <a:latin typeface="UTM Daxline" panose="02040603050506020204" pitchFamily="18" charset="0"/>
              </a:rPr>
              <a:t>b. Cảnh vật xung quanh tôi đang có sự thay đổi lớn</a:t>
            </a:r>
            <a:r>
              <a:rPr lang="en-US" sz="2400" b="1">
                <a:solidFill>
                  <a:srgbClr val="EB6100"/>
                </a:solidFill>
                <a:latin typeface="UTM Daxline" panose="02040603050506020204" pitchFamily="18" charset="0"/>
              </a:rPr>
              <a:t>:</a:t>
            </a:r>
            <a:r>
              <a:rPr lang="en-US" sz="2400" b="1">
                <a:solidFill>
                  <a:srgbClr val="002060"/>
                </a:solidFill>
                <a:latin typeface="UTM Daxline" panose="02040603050506020204" pitchFamily="18" charset="0"/>
              </a:rPr>
              <a:t> hôm nay tôi đi học.</a:t>
            </a:r>
          </a:p>
          <a:p>
            <a:pPr algn="just">
              <a:lnSpc>
                <a:spcPct val="120000"/>
              </a:lnSpc>
            </a:pPr>
            <a:r>
              <a:rPr lang="en-US" sz="2400" b="1" i="1">
                <a:solidFill>
                  <a:srgbClr val="F8C14A"/>
                </a:solidFill>
                <a:latin typeface="UTM Daxline" panose="02040603050506020204" pitchFamily="18" charset="0"/>
              </a:rPr>
              <a:t>									Thanh Tịnh</a:t>
            </a:r>
            <a:endParaRPr lang="en-US" sz="2400" b="1" i="1" dirty="0">
              <a:solidFill>
                <a:srgbClr val="F8C14A"/>
              </a:solidFill>
              <a:latin typeface="UTM Daxline" panose="02040603050506020204" pitchFamily="18" charset="0"/>
            </a:endParaRPr>
          </a:p>
        </p:txBody>
      </p:sp>
      <p:cxnSp>
        <p:nvCxnSpPr>
          <p:cNvPr id="10" name="Straight Connector 9">
            <a:extLst>
              <a:ext uri="{FF2B5EF4-FFF2-40B4-BE49-F238E27FC236}">
                <a16:creationId xmlns:a16="http://schemas.microsoft.com/office/drawing/2014/main" id="{ED441ED9-6200-426C-8673-BBF4CB85DC5E}"/>
              </a:ext>
            </a:extLst>
          </p:cNvPr>
          <p:cNvCxnSpPr>
            <a:cxnSpLocks/>
          </p:cNvCxnSpPr>
          <p:nvPr/>
        </p:nvCxnSpPr>
        <p:spPr>
          <a:xfrm flipV="1">
            <a:off x="344168" y="1579846"/>
            <a:ext cx="6063915" cy="15898"/>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sp>
        <p:nvSpPr>
          <p:cNvPr id="3" name="Arrow: Down 2">
            <a:extLst>
              <a:ext uri="{FF2B5EF4-FFF2-40B4-BE49-F238E27FC236}">
                <a16:creationId xmlns:a16="http://schemas.microsoft.com/office/drawing/2014/main" id="{39927263-9EB5-403B-8AB9-93D105E6F1A3}"/>
              </a:ext>
            </a:extLst>
          </p:cNvPr>
          <p:cNvSpPr/>
          <p:nvPr/>
        </p:nvSpPr>
        <p:spPr>
          <a:xfrm>
            <a:off x="3231747" y="1651225"/>
            <a:ext cx="288758" cy="4541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8">
            <a:extLst>
              <a:ext uri="{FF2B5EF4-FFF2-40B4-BE49-F238E27FC236}">
                <a16:creationId xmlns:a16="http://schemas.microsoft.com/office/drawing/2014/main" id="{9F2F1BE3-D9DE-49F9-B94C-6D2FFF42A4AA}"/>
              </a:ext>
            </a:extLst>
          </p:cNvPr>
          <p:cNvSpPr txBox="1"/>
          <p:nvPr/>
        </p:nvSpPr>
        <p:spPr>
          <a:xfrm>
            <a:off x="216568" y="2200481"/>
            <a:ext cx="7964906" cy="395942"/>
          </a:xfrm>
          <a:prstGeom prst="rect">
            <a:avLst/>
          </a:prstGeom>
        </p:spPr>
        <p:txBody>
          <a:bodyPr wrap="square" lIns="0" tIns="0" rIns="0" bIns="0" rtlCol="0" anchor="t">
            <a:spAutoFit/>
          </a:bodyPr>
          <a:lstStyle/>
          <a:p>
            <a:pPr marL="342900" indent="-342900" algn="just">
              <a:lnSpc>
                <a:spcPct val="120000"/>
              </a:lnSpc>
              <a:buFont typeface="Wingdings" panose="05000000000000000000" pitchFamily="2" charset="2"/>
              <a:buChar char="Ø"/>
            </a:pPr>
            <a:r>
              <a:rPr lang="en-US" sz="2400" b="1">
                <a:solidFill>
                  <a:srgbClr val="002060"/>
                </a:solidFill>
                <a:latin typeface="UTM Daxline" panose="02040603050506020204" pitchFamily="18" charset="0"/>
              </a:rPr>
              <a:t>Vì sao cảnh vật xung quanh tác giả lại có sự thay đổi lớn?</a:t>
            </a:r>
            <a:endParaRPr lang="en-US" sz="2400" b="1" i="1" dirty="0">
              <a:solidFill>
                <a:srgbClr val="F8C14A"/>
              </a:solidFill>
              <a:latin typeface="UTM Daxline" panose="02040603050506020204" pitchFamily="18" charset="0"/>
            </a:endParaRPr>
          </a:p>
        </p:txBody>
      </p:sp>
      <p:sp>
        <p:nvSpPr>
          <p:cNvPr id="18" name="TextBox 8">
            <a:extLst>
              <a:ext uri="{FF2B5EF4-FFF2-40B4-BE49-F238E27FC236}">
                <a16:creationId xmlns:a16="http://schemas.microsoft.com/office/drawing/2014/main" id="{F926071B-2413-4AA6-A73A-7E8DDD446B8F}"/>
              </a:ext>
            </a:extLst>
          </p:cNvPr>
          <p:cNvSpPr txBox="1"/>
          <p:nvPr/>
        </p:nvSpPr>
        <p:spPr>
          <a:xfrm>
            <a:off x="216568" y="2755566"/>
            <a:ext cx="4803139" cy="395942"/>
          </a:xfrm>
          <a:prstGeom prst="rect">
            <a:avLst/>
          </a:prstGeom>
        </p:spPr>
        <p:txBody>
          <a:bodyPr wrap="square" lIns="0" tIns="0" rIns="0" bIns="0" rtlCol="0" anchor="t">
            <a:spAutoFit/>
          </a:bodyPr>
          <a:lstStyle/>
          <a:p>
            <a:pPr marL="342900" indent="-342900" algn="just">
              <a:lnSpc>
                <a:spcPct val="120000"/>
              </a:lnSpc>
              <a:buFont typeface="Wingdings" panose="05000000000000000000" pitchFamily="2" charset="2"/>
              <a:buChar char="Ø"/>
            </a:pPr>
            <a:r>
              <a:rPr lang="en-US" sz="2400" b="1">
                <a:solidFill>
                  <a:srgbClr val="002060"/>
                </a:solidFill>
                <a:latin typeface="UTM Daxline" panose="02040603050506020204" pitchFamily="18" charset="0"/>
              </a:rPr>
              <a:t>Dấu hai chấm được dùng làm gì?</a:t>
            </a:r>
            <a:endParaRPr lang="en-US" sz="2400" b="1" i="1" dirty="0">
              <a:solidFill>
                <a:srgbClr val="F8C14A"/>
              </a:solidFill>
              <a:latin typeface="UTM Daxline" panose="02040603050506020204" pitchFamily="18" charset="0"/>
            </a:endParaRPr>
          </a:p>
        </p:txBody>
      </p:sp>
      <p:sp>
        <p:nvSpPr>
          <p:cNvPr id="19" name="TextBox 8">
            <a:extLst>
              <a:ext uri="{FF2B5EF4-FFF2-40B4-BE49-F238E27FC236}">
                <a16:creationId xmlns:a16="http://schemas.microsoft.com/office/drawing/2014/main" id="{5FD5C993-2B74-4DD7-9482-40B81F345392}"/>
              </a:ext>
            </a:extLst>
          </p:cNvPr>
          <p:cNvSpPr txBox="1"/>
          <p:nvPr/>
        </p:nvSpPr>
        <p:spPr>
          <a:xfrm>
            <a:off x="0" y="2742979"/>
            <a:ext cx="8121316" cy="839140"/>
          </a:xfrm>
          <a:prstGeom prst="rect">
            <a:avLst/>
          </a:prstGeom>
        </p:spPr>
        <p:txBody>
          <a:bodyPr wrap="square" lIns="0" tIns="0" rIns="0" bIns="0" rtlCol="0" anchor="t">
            <a:spAutoFit/>
          </a:bodyPr>
          <a:lstStyle/>
          <a:p>
            <a:pPr marL="342900" indent="-342900" algn="ctr">
              <a:lnSpc>
                <a:spcPct val="120000"/>
              </a:lnSpc>
              <a:buFont typeface="Wingdings" panose="05000000000000000000" pitchFamily="2" charset="2"/>
              <a:buChar char="Ø"/>
            </a:pPr>
            <a:r>
              <a:rPr lang="en-US" sz="2400" b="1">
                <a:solidFill>
                  <a:srgbClr val="CB4D2F"/>
                </a:solidFill>
                <a:latin typeface="UTM Daxline" panose="02040603050506020204" pitchFamily="18" charset="0"/>
              </a:rPr>
              <a:t>Báo hiệu bộ phận câu đứng sau là lời giải thích cho bộ phận đứng trước.</a:t>
            </a:r>
            <a:endParaRPr lang="en-US" sz="2400" b="1" dirty="0">
              <a:solidFill>
                <a:srgbClr val="CB4D2F"/>
              </a:solidFill>
              <a:latin typeface="UTM Daxline" panose="02040603050506020204" pitchFamily="18" charset="0"/>
            </a:endParaRPr>
          </a:p>
        </p:txBody>
      </p:sp>
      <p:cxnSp>
        <p:nvCxnSpPr>
          <p:cNvPr id="21" name="Straight Connector 20">
            <a:extLst>
              <a:ext uri="{FF2B5EF4-FFF2-40B4-BE49-F238E27FC236}">
                <a16:creationId xmlns:a16="http://schemas.microsoft.com/office/drawing/2014/main" id="{B33247A1-D724-461F-BC5B-95E5E0D7CD98}"/>
              </a:ext>
            </a:extLst>
          </p:cNvPr>
          <p:cNvCxnSpPr>
            <a:cxnSpLocks/>
          </p:cNvCxnSpPr>
          <p:nvPr/>
        </p:nvCxnSpPr>
        <p:spPr>
          <a:xfrm flipV="1">
            <a:off x="6689556" y="1550138"/>
            <a:ext cx="2406316" cy="16412"/>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sp>
        <p:nvSpPr>
          <p:cNvPr id="26" name="Speech Bubble: Rectangle with Corners Rounded 25">
            <a:extLst>
              <a:ext uri="{FF2B5EF4-FFF2-40B4-BE49-F238E27FC236}">
                <a16:creationId xmlns:a16="http://schemas.microsoft.com/office/drawing/2014/main" id="{137CEE75-13DD-4FCE-97EE-584E8764FDEF}"/>
              </a:ext>
            </a:extLst>
          </p:cNvPr>
          <p:cNvSpPr/>
          <p:nvPr/>
        </p:nvSpPr>
        <p:spPr>
          <a:xfrm>
            <a:off x="1137676" y="575753"/>
            <a:ext cx="6063915" cy="1869397"/>
          </a:xfrm>
          <a:prstGeom prst="wedgeRoundRectCallout">
            <a:avLst>
              <a:gd name="adj1" fmla="val 49723"/>
              <a:gd name="adj2" fmla="val 88587"/>
              <a:gd name="adj3" fmla="val 16667"/>
            </a:avLst>
          </a:prstGeom>
          <a:solidFill>
            <a:srgbClr val="FFFF66"/>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8">
            <a:extLst>
              <a:ext uri="{FF2B5EF4-FFF2-40B4-BE49-F238E27FC236}">
                <a16:creationId xmlns:a16="http://schemas.microsoft.com/office/drawing/2014/main" id="{F9FD1BCA-825A-47B2-935A-6B1AE6E146CD}"/>
              </a:ext>
            </a:extLst>
          </p:cNvPr>
          <p:cNvSpPr txBox="1"/>
          <p:nvPr/>
        </p:nvSpPr>
        <p:spPr>
          <a:xfrm>
            <a:off x="1120897" y="867788"/>
            <a:ext cx="6063915" cy="1389163"/>
          </a:xfrm>
          <a:prstGeom prst="rect">
            <a:avLst/>
          </a:prstGeom>
        </p:spPr>
        <p:txBody>
          <a:bodyPr wrap="square" lIns="0" tIns="0" rIns="0" bIns="0" rtlCol="0" anchor="t">
            <a:spAutoFit/>
          </a:bodyPr>
          <a:lstStyle/>
          <a:p>
            <a:pPr algn="ctr">
              <a:lnSpc>
                <a:spcPct val="120000"/>
              </a:lnSpc>
            </a:pPr>
            <a:r>
              <a:rPr lang="en-US" sz="2600" b="1">
                <a:solidFill>
                  <a:srgbClr val="0070C0"/>
                </a:solidFill>
                <a:latin typeface="UTM Daxline" panose="02040603050506020204" pitchFamily="18" charset="0"/>
              </a:rPr>
              <a:t>Các bạn đã biết được công dụng của mình rồi đấy. Bây giờ hãy thực hiện Thử thách 2 để biết đặt mình vào vị trí nào nhé!</a:t>
            </a:r>
            <a:endParaRPr lang="en-US" sz="2600" b="1" dirty="0">
              <a:solidFill>
                <a:srgbClr val="0070C0"/>
              </a:solidFill>
              <a:latin typeface="UTM Daxline" panose="02040603050506020204" pitchFamily="18" charset="0"/>
            </a:endParaRPr>
          </a:p>
        </p:txBody>
      </p:sp>
      <p:grpSp>
        <p:nvGrpSpPr>
          <p:cNvPr id="28" name="Group 27">
            <a:extLst>
              <a:ext uri="{FF2B5EF4-FFF2-40B4-BE49-F238E27FC236}">
                <a16:creationId xmlns:a16="http://schemas.microsoft.com/office/drawing/2014/main" id="{E3A8D9ED-5BC7-49BE-BDF7-A67CF81A5114}"/>
              </a:ext>
            </a:extLst>
          </p:cNvPr>
          <p:cNvGrpSpPr/>
          <p:nvPr/>
        </p:nvGrpSpPr>
        <p:grpSpPr>
          <a:xfrm>
            <a:off x="7506022" y="2324244"/>
            <a:ext cx="953512" cy="1987164"/>
            <a:chOff x="1573955" y="457173"/>
            <a:chExt cx="685154" cy="1427894"/>
          </a:xfrm>
        </p:grpSpPr>
        <p:pic>
          <p:nvPicPr>
            <p:cNvPr id="30" name="Picture 29">
              <a:extLst>
                <a:ext uri="{FF2B5EF4-FFF2-40B4-BE49-F238E27FC236}">
                  <a16:creationId xmlns:a16="http://schemas.microsoft.com/office/drawing/2014/main" id="{EB94C659-83F5-4B2A-BD24-826AD3F8CA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3955" y="457173"/>
              <a:ext cx="685154" cy="685154"/>
            </a:xfrm>
            <a:prstGeom prst="rect">
              <a:avLst/>
            </a:prstGeom>
          </p:spPr>
        </p:pic>
        <p:sp>
          <p:nvSpPr>
            <p:cNvPr id="31" name="Oval 30">
              <a:extLst>
                <a:ext uri="{FF2B5EF4-FFF2-40B4-BE49-F238E27FC236}">
                  <a16:creationId xmlns:a16="http://schemas.microsoft.com/office/drawing/2014/main" id="{CF7AD790-9A6D-4B78-B902-3A2EFF23CF71}"/>
                </a:ext>
              </a:extLst>
            </p:cNvPr>
            <p:cNvSpPr/>
            <p:nvPr/>
          </p:nvSpPr>
          <p:spPr>
            <a:xfrm>
              <a:off x="1573955" y="1187762"/>
              <a:ext cx="674267" cy="697305"/>
            </a:xfrm>
            <a:prstGeom prst="ellipse">
              <a:avLst/>
            </a:prstGeom>
            <a:solidFill>
              <a:srgbClr val="F7B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33891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8"/>
                                        </p:tgtEl>
                                      </p:cBhvr>
                                    </p:animEffect>
                                    <p:set>
                                      <p:cBhvr>
                                        <p:cTn id="35" dur="1" fill="hold">
                                          <p:stCondLst>
                                            <p:cond delay="499"/>
                                          </p:stCondLst>
                                        </p:cTn>
                                        <p:tgtEl>
                                          <p:spTgt spid="18"/>
                                        </p:tgtEl>
                                        <p:attrNameLst>
                                          <p:attrName>style.visibility</p:attrName>
                                        </p:attrNameLst>
                                      </p:cBhvr>
                                      <p:to>
                                        <p:strVal val="hidden"/>
                                      </p:to>
                                    </p:set>
                                  </p:childTnLst>
                                </p:cTn>
                              </p:par>
                            </p:childTnLst>
                          </p:cTn>
                        </p:par>
                        <p:par>
                          <p:cTn id="36" fill="hold">
                            <p:stCondLst>
                              <p:cond delay="500"/>
                            </p:stCondLst>
                            <p:childTnLst>
                              <p:par>
                                <p:cTn id="37" presetID="22" presetClass="entr" presetSubtype="1"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20"/>
                                        </p:tgtEl>
                                      </p:cBhvr>
                                    </p:animEffect>
                                    <p:set>
                                      <p:cBhvr>
                                        <p:cTn id="44" dur="1" fill="hold">
                                          <p:stCondLst>
                                            <p:cond delay="499"/>
                                          </p:stCondLst>
                                        </p:cTn>
                                        <p:tgtEl>
                                          <p:spTgt spid="20"/>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3"/>
                                        </p:tgtEl>
                                      </p:cBhvr>
                                    </p:animEffect>
                                    <p:set>
                                      <p:cBhvr>
                                        <p:cTn id="50" dur="1" fill="hold">
                                          <p:stCondLst>
                                            <p:cond delay="499"/>
                                          </p:stCondLst>
                                        </p:cTn>
                                        <p:tgtEl>
                                          <p:spTgt spid="3"/>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16"/>
                                        </p:tgtEl>
                                      </p:cBhvr>
                                    </p:animEffect>
                                    <p:set>
                                      <p:cBhvr>
                                        <p:cTn id="53" dur="1" fill="hold">
                                          <p:stCondLst>
                                            <p:cond delay="499"/>
                                          </p:stCondLst>
                                        </p:cTn>
                                        <p:tgtEl>
                                          <p:spTgt spid="16"/>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21"/>
                                        </p:tgtEl>
                                      </p:cBhvr>
                                    </p:animEffect>
                                    <p:set>
                                      <p:cBhvr>
                                        <p:cTn id="56" dur="1" fill="hold">
                                          <p:stCondLst>
                                            <p:cond delay="499"/>
                                          </p:stCondLst>
                                        </p:cTn>
                                        <p:tgtEl>
                                          <p:spTgt spid="21"/>
                                        </p:tgtEl>
                                        <p:attrNameLst>
                                          <p:attrName>style.visibility</p:attrName>
                                        </p:attrNameLst>
                                      </p:cBhvr>
                                      <p:to>
                                        <p:strVal val="hidden"/>
                                      </p:to>
                                    </p:set>
                                  </p:childTnLst>
                                </p:cTn>
                              </p:par>
                              <p:par>
                                <p:cTn id="57" presetID="10" presetClass="exit" presetSubtype="0" fill="hold" grpId="2" nodeType="withEffect">
                                  <p:stCondLst>
                                    <p:cond delay="0"/>
                                  </p:stCondLst>
                                  <p:childTnLst>
                                    <p:animEffect transition="out" filter="fade">
                                      <p:cBhvr>
                                        <p:cTn id="58" dur="500"/>
                                        <p:tgtEl>
                                          <p:spTgt spid="18"/>
                                        </p:tgtEl>
                                      </p:cBhvr>
                                    </p:animEffect>
                                    <p:set>
                                      <p:cBhvr>
                                        <p:cTn id="59" dur="1" fill="hold">
                                          <p:stCondLst>
                                            <p:cond delay="499"/>
                                          </p:stCondLst>
                                        </p:cTn>
                                        <p:tgtEl>
                                          <p:spTgt spid="18"/>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19"/>
                                        </p:tgtEl>
                                      </p:cBhvr>
                                    </p:animEffect>
                                    <p:set>
                                      <p:cBhvr>
                                        <p:cTn id="62" dur="1" fill="hold">
                                          <p:stCondLst>
                                            <p:cond delay="499"/>
                                          </p:stCondLst>
                                        </p:cTn>
                                        <p:tgtEl>
                                          <p:spTgt spid="1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randombar(horizontal)">
                                      <p:cBhvr>
                                        <p:cTn id="67" dur="5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down)">
                                      <p:cBhvr>
                                        <p:cTn id="72" dur="500"/>
                                        <p:tgtEl>
                                          <p:spTgt spid="26"/>
                                        </p:tgtEl>
                                      </p:cBhvr>
                                    </p:animEffect>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fade">
                                      <p:cBhvr>
                                        <p:cTn id="7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3" grpId="0" animBg="1"/>
      <p:bldP spid="3" grpId="1" animBg="1"/>
      <p:bldP spid="16" grpId="0"/>
      <p:bldP spid="16" grpId="1"/>
      <p:bldP spid="18" grpId="0"/>
      <p:bldP spid="18" grpId="1"/>
      <p:bldP spid="18" grpId="2"/>
      <p:bldP spid="19" grpId="0"/>
      <p:bldP spid="19" grpId="1"/>
      <p:bldP spid="26" grpId="0" animBg="1"/>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13">
            <a:extLst>
              <a:ext uri="{FF2B5EF4-FFF2-40B4-BE49-F238E27FC236}">
                <a16:creationId xmlns:a16="http://schemas.microsoft.com/office/drawing/2014/main" id="{2FDBAA3E-17BA-4791-8890-482AF178BD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156499"/>
            <a:ext cx="9144000" cy="987000"/>
          </a:xfrm>
          <a:prstGeom prst="rect">
            <a:avLst/>
          </a:prstGeom>
        </p:spPr>
      </p:pic>
      <p:grpSp>
        <p:nvGrpSpPr>
          <p:cNvPr id="5" name="Group 4">
            <a:extLst>
              <a:ext uri="{FF2B5EF4-FFF2-40B4-BE49-F238E27FC236}">
                <a16:creationId xmlns:a16="http://schemas.microsoft.com/office/drawing/2014/main" id="{FB1D8AED-9959-4A2F-934F-9562A9D0713E}"/>
              </a:ext>
            </a:extLst>
          </p:cNvPr>
          <p:cNvGrpSpPr/>
          <p:nvPr/>
        </p:nvGrpSpPr>
        <p:grpSpPr>
          <a:xfrm>
            <a:off x="-81531" y="-384601"/>
            <a:ext cx="3120298" cy="1563128"/>
            <a:chOff x="-81531" y="-384601"/>
            <a:chExt cx="3120298" cy="1563128"/>
          </a:xfrm>
        </p:grpSpPr>
        <p:pic>
          <p:nvPicPr>
            <p:cNvPr id="4" name="Picture 3">
              <a:extLst>
                <a:ext uri="{FF2B5EF4-FFF2-40B4-BE49-F238E27FC236}">
                  <a16:creationId xmlns:a16="http://schemas.microsoft.com/office/drawing/2014/main" id="{1D51A63B-8CC4-4415-A488-2BA9B2CB8CB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0000" b="72784"/>
            <a:stretch/>
          </p:blipFill>
          <p:spPr>
            <a:xfrm>
              <a:off x="-81531" y="-384601"/>
              <a:ext cx="3120298" cy="1563128"/>
            </a:xfrm>
            <a:prstGeom prst="rect">
              <a:avLst/>
            </a:prstGeom>
          </p:spPr>
        </p:pic>
        <p:sp>
          <p:nvSpPr>
            <p:cNvPr id="11" name="TextBox 8">
              <a:extLst>
                <a:ext uri="{FF2B5EF4-FFF2-40B4-BE49-F238E27FC236}">
                  <a16:creationId xmlns:a16="http://schemas.microsoft.com/office/drawing/2014/main" id="{40366401-CAFC-498C-833A-CF55E8D5A497}"/>
                </a:ext>
              </a:extLst>
            </p:cNvPr>
            <p:cNvSpPr txBox="1"/>
            <p:nvPr/>
          </p:nvSpPr>
          <p:spPr>
            <a:xfrm>
              <a:off x="369209" y="330420"/>
              <a:ext cx="2218817" cy="527901"/>
            </a:xfrm>
            <a:prstGeom prst="rect">
              <a:avLst/>
            </a:prstGeom>
          </p:spPr>
          <p:txBody>
            <a:bodyPr wrap="square" lIns="0" tIns="0" rIns="0" bIns="0" rtlCol="0" anchor="t">
              <a:spAutoFit/>
            </a:bodyPr>
            <a:lstStyle/>
            <a:p>
              <a:pPr algn="ctr">
                <a:lnSpc>
                  <a:spcPct val="120000"/>
                </a:lnSpc>
              </a:pPr>
              <a:r>
                <a:rPr lang="en-US" sz="3200" b="1">
                  <a:solidFill>
                    <a:srgbClr val="0070C0"/>
                  </a:solidFill>
                  <a:latin typeface="UTM Daxline" panose="02040603050506020204" pitchFamily="18" charset="0"/>
                </a:rPr>
                <a:t>Thử thách 2</a:t>
              </a:r>
              <a:endParaRPr lang="en-US" sz="3200" b="1" dirty="0">
                <a:solidFill>
                  <a:srgbClr val="0070C0"/>
                </a:solidFill>
                <a:latin typeface="UTM Daxline" panose="02040603050506020204" pitchFamily="18" charset="0"/>
              </a:endParaRPr>
            </a:p>
          </p:txBody>
        </p:sp>
      </p:grpSp>
      <p:sp>
        <p:nvSpPr>
          <p:cNvPr id="12" name="TextBox 8">
            <a:extLst>
              <a:ext uri="{FF2B5EF4-FFF2-40B4-BE49-F238E27FC236}">
                <a16:creationId xmlns:a16="http://schemas.microsoft.com/office/drawing/2014/main" id="{DC8F86F1-5759-4098-87D6-24298BDC401F}"/>
              </a:ext>
            </a:extLst>
          </p:cNvPr>
          <p:cNvSpPr txBox="1"/>
          <p:nvPr/>
        </p:nvSpPr>
        <p:spPr>
          <a:xfrm>
            <a:off x="3038766" y="174800"/>
            <a:ext cx="6069216" cy="839140"/>
          </a:xfrm>
          <a:prstGeom prst="rect">
            <a:avLst/>
          </a:prstGeom>
        </p:spPr>
        <p:txBody>
          <a:bodyPr wrap="square" lIns="0" tIns="0" rIns="0" bIns="0" rtlCol="0" anchor="t">
            <a:spAutoFit/>
          </a:bodyPr>
          <a:lstStyle/>
          <a:p>
            <a:pPr algn="ctr">
              <a:lnSpc>
                <a:spcPct val="120000"/>
              </a:lnSpc>
            </a:pPr>
            <a:r>
              <a:rPr lang="en-US" sz="2400" b="1">
                <a:solidFill>
                  <a:srgbClr val="CB4D2F"/>
                </a:solidFill>
                <a:latin typeface="UTM Daxline" panose="02040603050506020204" pitchFamily="18" charset="0"/>
              </a:rPr>
              <a:t>Có thể đặt dấu hai chấm vào chỗ nào trong các khổ thơ, các câu văn dưới đây?</a:t>
            </a:r>
            <a:endParaRPr lang="en-US" sz="2400" b="1" dirty="0">
              <a:solidFill>
                <a:srgbClr val="CB4D2F"/>
              </a:solidFill>
              <a:latin typeface="UTM Daxline" panose="02040603050506020204" pitchFamily="18" charset="0"/>
            </a:endParaRPr>
          </a:p>
        </p:txBody>
      </p:sp>
      <p:sp>
        <p:nvSpPr>
          <p:cNvPr id="13" name="TextBox 8">
            <a:extLst>
              <a:ext uri="{FF2B5EF4-FFF2-40B4-BE49-F238E27FC236}">
                <a16:creationId xmlns:a16="http://schemas.microsoft.com/office/drawing/2014/main" id="{9432B9CA-998C-45BD-A191-6C836823A775}"/>
              </a:ext>
            </a:extLst>
          </p:cNvPr>
          <p:cNvSpPr txBox="1"/>
          <p:nvPr/>
        </p:nvSpPr>
        <p:spPr>
          <a:xfrm>
            <a:off x="-209895" y="121764"/>
            <a:ext cx="3784059" cy="5140446"/>
          </a:xfrm>
          <a:prstGeom prst="rect">
            <a:avLst/>
          </a:prstGeom>
        </p:spPr>
        <p:txBody>
          <a:bodyPr wrap="square" lIns="0" tIns="0" rIns="0" bIns="0" rtlCol="0" anchor="t">
            <a:spAutoFit/>
          </a:bodyPr>
          <a:lstStyle/>
          <a:p>
            <a:pPr lvl="1" algn="just">
              <a:lnSpc>
                <a:spcPct val="120000"/>
              </a:lnSpc>
            </a:pPr>
            <a:r>
              <a:rPr lang="en-US" sz="2000" b="1">
                <a:solidFill>
                  <a:srgbClr val="002060"/>
                </a:solidFill>
                <a:latin typeface="UTM Daxline" panose="02040603050506020204" pitchFamily="18" charset="0"/>
              </a:rPr>
              <a:t>a. 	Trận đánh đã bắt đầu</a:t>
            </a:r>
          </a:p>
          <a:p>
            <a:pPr algn="just">
              <a:lnSpc>
                <a:spcPct val="120000"/>
              </a:lnSpc>
            </a:pPr>
            <a:r>
              <a:rPr lang="en-US" sz="2000" b="1">
                <a:solidFill>
                  <a:srgbClr val="002060"/>
                </a:solidFill>
                <a:latin typeface="UTM Daxline" panose="02040603050506020204" pitchFamily="18" charset="0"/>
              </a:rPr>
              <a:t>	Quân ta ào lên trước</a:t>
            </a:r>
          </a:p>
          <a:p>
            <a:pPr algn="just">
              <a:lnSpc>
                <a:spcPct val="120000"/>
              </a:lnSpc>
            </a:pPr>
            <a:r>
              <a:rPr lang="en-US" sz="2000" b="1">
                <a:solidFill>
                  <a:srgbClr val="002060"/>
                </a:solidFill>
                <a:latin typeface="UTM Daxline" panose="02040603050506020204" pitchFamily="18" charset="0"/>
              </a:rPr>
              <a:t>	Một tên giặc ngã nhào</a:t>
            </a:r>
          </a:p>
          <a:p>
            <a:pPr algn="just">
              <a:lnSpc>
                <a:spcPct val="120000"/>
              </a:lnSpc>
            </a:pPr>
            <a:r>
              <a:rPr lang="en-US" sz="2000" b="1">
                <a:solidFill>
                  <a:srgbClr val="002060"/>
                </a:solidFill>
                <a:latin typeface="UTM Daxline" panose="02040603050506020204" pitchFamily="18" charset="0"/>
              </a:rPr>
              <a:t>	Chết rồi, không dậy được.</a:t>
            </a:r>
          </a:p>
          <a:p>
            <a:pPr algn="just">
              <a:lnSpc>
                <a:spcPct val="120000"/>
              </a:lnSpc>
            </a:pPr>
            <a:endParaRPr lang="en-US" sz="700" b="1">
              <a:solidFill>
                <a:srgbClr val="002060"/>
              </a:solidFill>
              <a:latin typeface="UTM Daxline" panose="02040603050506020204" pitchFamily="18" charset="0"/>
            </a:endParaRPr>
          </a:p>
          <a:p>
            <a:pPr algn="just">
              <a:lnSpc>
                <a:spcPct val="120000"/>
              </a:lnSpc>
            </a:pPr>
            <a:r>
              <a:rPr lang="en-US" sz="2000" b="1">
                <a:solidFill>
                  <a:srgbClr val="002060"/>
                </a:solidFill>
                <a:latin typeface="UTM Daxline" panose="02040603050506020204" pitchFamily="18" charset="0"/>
              </a:rPr>
              <a:t>	Chết là không nhúc nhích</a:t>
            </a:r>
          </a:p>
          <a:p>
            <a:pPr algn="just">
              <a:lnSpc>
                <a:spcPct val="120000"/>
              </a:lnSpc>
            </a:pPr>
            <a:r>
              <a:rPr lang="en-US" sz="2000" b="1">
                <a:solidFill>
                  <a:srgbClr val="002060"/>
                </a:solidFill>
                <a:latin typeface="UTM Daxline" panose="02040603050506020204" pitchFamily="18" charset="0"/>
              </a:rPr>
              <a:t>	Sao nó cứ lồm cồm?</a:t>
            </a:r>
          </a:p>
          <a:p>
            <a:pPr algn="just">
              <a:lnSpc>
                <a:spcPct val="120000"/>
              </a:lnSpc>
            </a:pPr>
            <a:r>
              <a:rPr lang="en-US" sz="2000" b="1">
                <a:solidFill>
                  <a:srgbClr val="002060"/>
                </a:solidFill>
                <a:latin typeface="UTM Daxline" panose="02040603050506020204" pitchFamily="18" charset="0"/>
              </a:rPr>
              <a:t>	Tính ăn gian chẳng thích</a:t>
            </a:r>
          </a:p>
          <a:p>
            <a:pPr algn="just">
              <a:lnSpc>
                <a:spcPct val="120000"/>
              </a:lnSpc>
            </a:pPr>
            <a:r>
              <a:rPr lang="en-US" sz="2000" b="1">
                <a:solidFill>
                  <a:srgbClr val="002060"/>
                </a:solidFill>
                <a:latin typeface="UTM Daxline" panose="02040603050506020204" pitchFamily="18" charset="0"/>
              </a:rPr>
              <a:t>	Chơi thật thà vui hơn.</a:t>
            </a:r>
          </a:p>
          <a:p>
            <a:pPr algn="just">
              <a:lnSpc>
                <a:spcPct val="120000"/>
              </a:lnSpc>
            </a:pPr>
            <a:endParaRPr lang="en-US" sz="500" b="1">
              <a:solidFill>
                <a:srgbClr val="002060"/>
              </a:solidFill>
              <a:latin typeface="UTM Daxline" panose="02040603050506020204" pitchFamily="18" charset="0"/>
            </a:endParaRPr>
          </a:p>
          <a:p>
            <a:pPr algn="just">
              <a:lnSpc>
                <a:spcPct val="120000"/>
              </a:lnSpc>
            </a:pPr>
            <a:r>
              <a:rPr lang="en-US" sz="2000" b="1">
                <a:solidFill>
                  <a:srgbClr val="002060"/>
                </a:solidFill>
                <a:latin typeface="UTM Daxline" panose="02040603050506020204" pitchFamily="18" charset="0"/>
              </a:rPr>
              <a:t>	Thằng giặc cuống cả chân</a:t>
            </a:r>
          </a:p>
          <a:p>
            <a:pPr algn="just">
              <a:lnSpc>
                <a:spcPct val="120000"/>
              </a:lnSpc>
            </a:pPr>
            <a:r>
              <a:rPr lang="en-US" sz="2000" b="1">
                <a:solidFill>
                  <a:srgbClr val="002060"/>
                </a:solidFill>
                <a:latin typeface="UTM Daxline" panose="02040603050506020204" pitchFamily="18" charset="0"/>
              </a:rPr>
              <a:t>	Nhăn nhó kêu rối rít</a:t>
            </a:r>
          </a:p>
          <a:p>
            <a:pPr algn="just">
              <a:lnSpc>
                <a:spcPct val="120000"/>
              </a:lnSpc>
            </a:pPr>
            <a:r>
              <a:rPr lang="en-US" sz="2000" b="1">
                <a:solidFill>
                  <a:srgbClr val="002060"/>
                </a:solidFill>
                <a:latin typeface="UTM Daxline" panose="02040603050506020204" pitchFamily="18" charset="0"/>
              </a:rPr>
              <a:t>	- Đồng ý là tao chết</a:t>
            </a:r>
          </a:p>
          <a:p>
            <a:pPr algn="just">
              <a:lnSpc>
                <a:spcPct val="120000"/>
              </a:lnSpc>
            </a:pPr>
            <a:r>
              <a:rPr lang="en-US" sz="2000" b="1">
                <a:solidFill>
                  <a:srgbClr val="002060"/>
                </a:solidFill>
                <a:latin typeface="UTM Daxline" panose="02040603050506020204" pitchFamily="18" charset="0"/>
              </a:rPr>
              <a:t>	Nhưng đây … tổ kiến vàng!</a:t>
            </a:r>
          </a:p>
          <a:p>
            <a:pPr algn="r">
              <a:lnSpc>
                <a:spcPct val="120000"/>
              </a:lnSpc>
            </a:pPr>
            <a:r>
              <a:rPr lang="en-US" sz="2000" b="1" i="1">
                <a:solidFill>
                  <a:srgbClr val="EB6100"/>
                </a:solidFill>
                <a:latin typeface="UTM Daxline" panose="02040603050506020204" pitchFamily="18" charset="0"/>
              </a:rPr>
              <a:t>	Định Hải</a:t>
            </a:r>
            <a:endParaRPr lang="en-US" sz="2000" b="1" i="1" dirty="0">
              <a:solidFill>
                <a:srgbClr val="EB6100"/>
              </a:solidFill>
              <a:latin typeface="UTM Daxline" panose="02040603050506020204" pitchFamily="18" charset="0"/>
            </a:endParaRPr>
          </a:p>
        </p:txBody>
      </p:sp>
      <p:sp>
        <p:nvSpPr>
          <p:cNvPr id="10" name="TextBox 8">
            <a:extLst>
              <a:ext uri="{FF2B5EF4-FFF2-40B4-BE49-F238E27FC236}">
                <a16:creationId xmlns:a16="http://schemas.microsoft.com/office/drawing/2014/main" id="{5D11CC0F-5DF1-4E3C-A439-C54E87B64E8B}"/>
              </a:ext>
            </a:extLst>
          </p:cNvPr>
          <p:cNvSpPr txBox="1"/>
          <p:nvPr/>
        </p:nvSpPr>
        <p:spPr>
          <a:xfrm>
            <a:off x="3675014" y="1169134"/>
            <a:ext cx="5346976" cy="1807226"/>
          </a:xfrm>
          <a:prstGeom prst="rect">
            <a:avLst/>
          </a:prstGeom>
        </p:spPr>
        <p:txBody>
          <a:bodyPr wrap="square" lIns="0" tIns="0" rIns="0" bIns="0" rtlCol="0" anchor="t">
            <a:spAutoFit/>
          </a:bodyPr>
          <a:lstStyle/>
          <a:p>
            <a:pPr algn="just">
              <a:lnSpc>
                <a:spcPct val="120000"/>
              </a:lnSpc>
            </a:pPr>
            <a:r>
              <a:rPr lang="en-US" sz="2000" b="1">
                <a:solidFill>
                  <a:srgbClr val="002060"/>
                </a:solidFill>
                <a:latin typeface="UTM Daxline" panose="02040603050506020204" pitchFamily="18" charset="0"/>
              </a:rPr>
              <a:t>b. Tôi đã ngửa cổ suốt một thời mới lớn để chờ đợi một nàng tiên áo xanh bay xuống từ trời và bao giờ cũng hi vọng khi tha thiết cầu xin “Bay đi, diều ơi! Bay đi”</a:t>
            </a:r>
          </a:p>
          <a:p>
            <a:pPr algn="r">
              <a:lnSpc>
                <a:spcPct val="120000"/>
              </a:lnSpc>
            </a:pPr>
            <a:r>
              <a:rPr lang="en-US" sz="2000" b="1" i="1">
                <a:solidFill>
                  <a:srgbClr val="EB6100"/>
                </a:solidFill>
                <a:latin typeface="UTM Daxline" panose="02040603050506020204" pitchFamily="18" charset="0"/>
              </a:rPr>
              <a:t>				Theo Tạ Duy Anh</a:t>
            </a:r>
            <a:endParaRPr lang="en-US" sz="2000" b="1" i="1" dirty="0">
              <a:solidFill>
                <a:srgbClr val="EB6100"/>
              </a:solidFill>
              <a:latin typeface="UTM Daxline" panose="02040603050506020204" pitchFamily="18" charset="0"/>
            </a:endParaRPr>
          </a:p>
        </p:txBody>
      </p:sp>
      <p:sp>
        <p:nvSpPr>
          <p:cNvPr id="16" name="TextBox 8">
            <a:extLst>
              <a:ext uri="{FF2B5EF4-FFF2-40B4-BE49-F238E27FC236}">
                <a16:creationId xmlns:a16="http://schemas.microsoft.com/office/drawing/2014/main" id="{F1E6CEEB-E973-4AC8-9E7D-6ED20DFAD777}"/>
              </a:ext>
            </a:extLst>
          </p:cNvPr>
          <p:cNvSpPr txBox="1"/>
          <p:nvPr/>
        </p:nvSpPr>
        <p:spPr>
          <a:xfrm>
            <a:off x="3658922" y="2985683"/>
            <a:ext cx="5346976" cy="2176558"/>
          </a:xfrm>
          <a:prstGeom prst="rect">
            <a:avLst/>
          </a:prstGeom>
        </p:spPr>
        <p:txBody>
          <a:bodyPr wrap="square" lIns="0" tIns="0" rIns="0" bIns="0" rtlCol="0" anchor="t">
            <a:spAutoFit/>
          </a:bodyPr>
          <a:lstStyle/>
          <a:p>
            <a:pPr algn="just">
              <a:lnSpc>
                <a:spcPct val="120000"/>
              </a:lnSpc>
            </a:pPr>
            <a:r>
              <a:rPr lang="en-US" sz="2000" b="1">
                <a:solidFill>
                  <a:srgbClr val="002060"/>
                </a:solidFill>
                <a:latin typeface="UTM Daxline" panose="02040603050506020204" pitchFamily="18" charset="0"/>
              </a:rPr>
              <a:t>c. Từ Đèo Ngang nhìn về hướng nam, ta bắt gặp một phong cảnh thiên nhiên kì vĩ phía tây là dãy Trường Sơn trùng điệp, phía đông là biển cả bao la, ở giữa là một vùng đồng bằng biếc xanh màu lục diệp.</a:t>
            </a:r>
          </a:p>
          <a:p>
            <a:pPr algn="r">
              <a:lnSpc>
                <a:spcPct val="120000"/>
              </a:lnSpc>
            </a:pPr>
            <a:r>
              <a:rPr lang="en-US" sz="2000" b="1" i="1">
                <a:solidFill>
                  <a:srgbClr val="EB6100"/>
                </a:solidFill>
                <a:latin typeface="UTM Daxline" panose="02040603050506020204" pitchFamily="18" charset="0"/>
              </a:rPr>
              <a:t>Theo Văn Nhĩ</a:t>
            </a:r>
            <a:endParaRPr lang="en-US" sz="2000" b="1" i="1" dirty="0">
              <a:solidFill>
                <a:srgbClr val="EB6100"/>
              </a:solidFill>
              <a:latin typeface="UTM Daxline" panose="02040603050506020204" pitchFamily="18" charset="0"/>
            </a:endParaRPr>
          </a:p>
        </p:txBody>
      </p:sp>
      <p:sp>
        <p:nvSpPr>
          <p:cNvPr id="17" name="Speech Bubble: Rectangle with Corners Rounded 16">
            <a:extLst>
              <a:ext uri="{FF2B5EF4-FFF2-40B4-BE49-F238E27FC236}">
                <a16:creationId xmlns:a16="http://schemas.microsoft.com/office/drawing/2014/main" id="{AE547811-CE9B-41B7-99D0-CA7F296A7BE9}"/>
              </a:ext>
            </a:extLst>
          </p:cNvPr>
          <p:cNvSpPr/>
          <p:nvPr/>
        </p:nvSpPr>
        <p:spPr>
          <a:xfrm>
            <a:off x="1322280" y="1119709"/>
            <a:ext cx="6063915" cy="1393223"/>
          </a:xfrm>
          <a:prstGeom prst="wedgeRoundRectCallout">
            <a:avLst>
              <a:gd name="adj1" fmla="val 49723"/>
              <a:gd name="adj2" fmla="val 88587"/>
              <a:gd name="adj3" fmla="val 16667"/>
            </a:avLst>
          </a:prstGeom>
          <a:solidFill>
            <a:srgbClr val="FFFF66"/>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8">
            <a:extLst>
              <a:ext uri="{FF2B5EF4-FFF2-40B4-BE49-F238E27FC236}">
                <a16:creationId xmlns:a16="http://schemas.microsoft.com/office/drawing/2014/main" id="{C165A3B9-C487-400B-A37F-B6B386764932}"/>
              </a:ext>
            </a:extLst>
          </p:cNvPr>
          <p:cNvSpPr txBox="1"/>
          <p:nvPr/>
        </p:nvSpPr>
        <p:spPr>
          <a:xfrm>
            <a:off x="1322280" y="1368954"/>
            <a:ext cx="6063915" cy="909031"/>
          </a:xfrm>
          <a:prstGeom prst="rect">
            <a:avLst/>
          </a:prstGeom>
        </p:spPr>
        <p:txBody>
          <a:bodyPr wrap="square" lIns="0" tIns="0" rIns="0" bIns="0" rtlCol="0" anchor="t">
            <a:spAutoFit/>
          </a:bodyPr>
          <a:lstStyle/>
          <a:p>
            <a:pPr algn="ctr">
              <a:lnSpc>
                <a:spcPct val="120000"/>
              </a:lnSpc>
            </a:pPr>
            <a:r>
              <a:rPr lang="en-US" sz="2600" b="1">
                <a:solidFill>
                  <a:srgbClr val="C00000"/>
                </a:solidFill>
                <a:latin typeface="UTM Daxline" panose="02040603050506020204" pitchFamily="18" charset="0"/>
              </a:rPr>
              <a:t>* Gợi ý: </a:t>
            </a:r>
            <a:r>
              <a:rPr lang="en-US" sz="2600" b="1">
                <a:solidFill>
                  <a:srgbClr val="0070C0"/>
                </a:solidFill>
                <a:latin typeface="UTM Daxline" panose="02040603050506020204" pitchFamily="18" charset="0"/>
              </a:rPr>
              <a:t>Hãy dựa vào tác dụng của mình để điền dấu hai chấm vào đúng vị trí nhé!</a:t>
            </a:r>
            <a:endParaRPr lang="en-US" sz="2600" b="1" dirty="0">
              <a:solidFill>
                <a:srgbClr val="0070C0"/>
              </a:solidFill>
              <a:latin typeface="UTM Daxline" panose="02040603050506020204" pitchFamily="18" charset="0"/>
            </a:endParaRPr>
          </a:p>
        </p:txBody>
      </p:sp>
      <p:grpSp>
        <p:nvGrpSpPr>
          <p:cNvPr id="19" name="Group 18">
            <a:extLst>
              <a:ext uri="{FF2B5EF4-FFF2-40B4-BE49-F238E27FC236}">
                <a16:creationId xmlns:a16="http://schemas.microsoft.com/office/drawing/2014/main" id="{8775B83F-B911-499B-A8FC-8D89E866654E}"/>
              </a:ext>
            </a:extLst>
          </p:cNvPr>
          <p:cNvGrpSpPr/>
          <p:nvPr/>
        </p:nvGrpSpPr>
        <p:grpSpPr>
          <a:xfrm>
            <a:off x="7660773" y="2685297"/>
            <a:ext cx="953512" cy="1987164"/>
            <a:chOff x="1573955" y="457173"/>
            <a:chExt cx="685154" cy="1427894"/>
          </a:xfrm>
        </p:grpSpPr>
        <p:pic>
          <p:nvPicPr>
            <p:cNvPr id="20" name="Picture 19">
              <a:extLst>
                <a:ext uri="{FF2B5EF4-FFF2-40B4-BE49-F238E27FC236}">
                  <a16:creationId xmlns:a16="http://schemas.microsoft.com/office/drawing/2014/main" id="{02D7B4FC-2311-4935-81B7-D340737116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3955" y="457173"/>
              <a:ext cx="685154" cy="685154"/>
            </a:xfrm>
            <a:prstGeom prst="rect">
              <a:avLst/>
            </a:prstGeom>
          </p:spPr>
        </p:pic>
        <p:sp>
          <p:nvSpPr>
            <p:cNvPr id="21" name="Oval 20">
              <a:extLst>
                <a:ext uri="{FF2B5EF4-FFF2-40B4-BE49-F238E27FC236}">
                  <a16:creationId xmlns:a16="http://schemas.microsoft.com/office/drawing/2014/main" id="{56338677-B76F-4643-9C29-4EC288337037}"/>
                </a:ext>
              </a:extLst>
            </p:cNvPr>
            <p:cNvSpPr/>
            <p:nvPr/>
          </p:nvSpPr>
          <p:spPr>
            <a:xfrm>
              <a:off x="1573955" y="1187762"/>
              <a:ext cx="674267" cy="697305"/>
            </a:xfrm>
            <a:prstGeom prst="ellipse">
              <a:avLst/>
            </a:prstGeom>
            <a:solidFill>
              <a:srgbClr val="F7B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DDF7DE85-2176-4536-83C3-8E06398391A4}"/>
              </a:ext>
            </a:extLst>
          </p:cNvPr>
          <p:cNvGrpSpPr/>
          <p:nvPr/>
        </p:nvGrpSpPr>
        <p:grpSpPr>
          <a:xfrm>
            <a:off x="1065206" y="2818350"/>
            <a:ext cx="3947118" cy="2019731"/>
            <a:chOff x="1065206" y="2818350"/>
            <a:chExt cx="3947118" cy="2019731"/>
          </a:xfrm>
        </p:grpSpPr>
        <p:pic>
          <p:nvPicPr>
            <p:cNvPr id="3" name="Picture 2">
              <a:extLst>
                <a:ext uri="{FF2B5EF4-FFF2-40B4-BE49-F238E27FC236}">
                  <a16:creationId xmlns:a16="http://schemas.microsoft.com/office/drawing/2014/main" id="{F56D593B-30B3-4478-B9FE-AF5E57590D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22280" y="2818350"/>
              <a:ext cx="3432971" cy="2019731"/>
            </a:xfrm>
            <a:prstGeom prst="rect">
              <a:avLst/>
            </a:prstGeom>
          </p:spPr>
        </p:pic>
        <p:sp>
          <p:nvSpPr>
            <p:cNvPr id="22" name="TextBox 21">
              <a:extLst>
                <a:ext uri="{FF2B5EF4-FFF2-40B4-BE49-F238E27FC236}">
                  <a16:creationId xmlns:a16="http://schemas.microsoft.com/office/drawing/2014/main" id="{BAE09827-0571-4EFD-A11E-24B3CB687A29}"/>
                </a:ext>
              </a:extLst>
            </p:cNvPr>
            <p:cNvSpPr txBox="1"/>
            <p:nvPr/>
          </p:nvSpPr>
          <p:spPr>
            <a:xfrm>
              <a:off x="1065206" y="3201258"/>
              <a:ext cx="3947118" cy="1446550"/>
            </a:xfrm>
            <a:prstGeom prst="rect">
              <a:avLst/>
            </a:prstGeom>
            <a:noFill/>
          </p:spPr>
          <p:txBody>
            <a:bodyPr wrap="square" rtlCol="0">
              <a:spAutoFit/>
            </a:bodyPr>
            <a:lstStyle/>
            <a:p>
              <a:pPr algn="ctr"/>
              <a:r>
                <a:rPr lang="en-US" sz="4400">
                  <a:solidFill>
                    <a:schemeClr val="bg1"/>
                  </a:solidFill>
                  <a:latin typeface="UVN Banh Mi" pitchFamily="2" charset="0"/>
                </a:rPr>
                <a:t>THẢO LUẬN NHÓM 4</a:t>
              </a:r>
            </a:p>
          </p:txBody>
        </p:sp>
      </p:grpSp>
    </p:spTree>
    <p:extLst>
      <p:ext uri="{BB962C8B-B14F-4D97-AF65-F5344CB8AC3E}">
        <p14:creationId xmlns:p14="http://schemas.microsoft.com/office/powerpoint/2010/main" val="17389071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10"/>
                                        </p:tgtEl>
                                      </p:cBhvr>
                                    </p:animEffect>
                                    <p:set>
                                      <p:cBhvr>
                                        <p:cTn id="40" dur="1" fill="hold">
                                          <p:stCondLst>
                                            <p:cond delay="499"/>
                                          </p:stCondLst>
                                        </p:cTn>
                                        <p:tgtEl>
                                          <p:spTgt spid="10"/>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16"/>
                                        </p:tgtEl>
                                      </p:cBhvr>
                                    </p:animEffect>
                                    <p:set>
                                      <p:cBhvr>
                                        <p:cTn id="43" dur="1" fill="hold">
                                          <p:stCondLst>
                                            <p:cond delay="499"/>
                                          </p:stCondLst>
                                        </p:cTn>
                                        <p:tgtEl>
                                          <p:spTgt spid="16"/>
                                        </p:tgtEl>
                                        <p:attrNameLst>
                                          <p:attrName>style.visibility</p:attrName>
                                        </p:attrNameLst>
                                      </p:cBhvr>
                                      <p:to>
                                        <p:strVal val="hidden"/>
                                      </p:to>
                                    </p:set>
                                  </p:childTnLst>
                                </p:cTn>
                              </p:par>
                              <p:par>
                                <p:cTn id="44" presetID="14" presetClass="entr" presetSubtype="1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randombar(horizontal)">
                                      <p:cBhvr>
                                        <p:cTn id="46" dur="500"/>
                                        <p:tgtEl>
                                          <p:spTgt spid="19"/>
                                        </p:tgtEl>
                                      </p:cBhvr>
                                    </p:animEffect>
                                  </p:childTnLst>
                                </p:cTn>
                              </p:par>
                            </p:childTnLst>
                          </p:cTn>
                        </p:par>
                        <p:par>
                          <p:cTn id="47" fill="hold">
                            <p:stCondLst>
                              <p:cond delay="500"/>
                            </p:stCondLst>
                            <p:childTnLst>
                              <p:par>
                                <p:cTn id="48" presetID="2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down)">
                                      <p:cBhvr>
                                        <p:cTn id="50" dur="500"/>
                                        <p:tgtEl>
                                          <p:spTgt spid="17"/>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32"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circle(out)">
                                      <p:cBhvr>
                                        <p:cTn id="5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3" grpId="1"/>
      <p:bldP spid="10" grpId="0"/>
      <p:bldP spid="10" grpId="1"/>
      <p:bldP spid="16" grpId="0"/>
      <p:bldP spid="16" grpId="1"/>
      <p:bldP spid="17" grpId="0" animBg="1"/>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8">
            <a:extLst>
              <a:ext uri="{FF2B5EF4-FFF2-40B4-BE49-F238E27FC236}">
                <a16:creationId xmlns:a16="http://schemas.microsoft.com/office/drawing/2014/main" id="{A7B42B28-3116-4F3F-AC5C-59246E54D902}"/>
              </a:ext>
            </a:extLst>
          </p:cNvPr>
          <p:cNvSpPr txBox="1"/>
          <p:nvPr/>
        </p:nvSpPr>
        <p:spPr>
          <a:xfrm>
            <a:off x="3900259" y="-81673"/>
            <a:ext cx="4381647" cy="2611933"/>
          </a:xfrm>
          <a:prstGeom prst="rect">
            <a:avLst/>
          </a:prstGeom>
        </p:spPr>
        <p:txBody>
          <a:bodyPr wrap="square" lIns="0" tIns="0" rIns="0" bIns="0" rtlCol="0" anchor="t">
            <a:spAutoFit/>
          </a:bodyPr>
          <a:lstStyle/>
          <a:p>
            <a:pPr algn="just">
              <a:lnSpc>
                <a:spcPct val="120000"/>
              </a:lnSpc>
            </a:pPr>
            <a:endParaRPr lang="en-US" sz="2400" b="1">
              <a:solidFill>
                <a:srgbClr val="002060"/>
              </a:solidFill>
              <a:latin typeface="UTM Daxline" panose="02040603050506020204" pitchFamily="18" charset="0"/>
            </a:endParaRPr>
          </a:p>
          <a:p>
            <a:pPr algn="just">
              <a:lnSpc>
                <a:spcPct val="120000"/>
              </a:lnSpc>
            </a:pPr>
            <a:r>
              <a:rPr lang="en-US" sz="2400" b="1">
                <a:solidFill>
                  <a:srgbClr val="002060"/>
                </a:solidFill>
                <a:latin typeface="UTM Daxline" panose="02040603050506020204" pitchFamily="18" charset="0"/>
              </a:rPr>
              <a:t>	Thằng giặc cuống cả chân</a:t>
            </a:r>
          </a:p>
          <a:p>
            <a:pPr algn="just">
              <a:lnSpc>
                <a:spcPct val="120000"/>
              </a:lnSpc>
            </a:pPr>
            <a:r>
              <a:rPr lang="en-US" sz="2400" b="1">
                <a:solidFill>
                  <a:srgbClr val="002060"/>
                </a:solidFill>
                <a:latin typeface="UTM Daxline" panose="02040603050506020204" pitchFamily="18" charset="0"/>
              </a:rPr>
              <a:t>	Nhăn nhó kêu rối rít</a:t>
            </a:r>
          </a:p>
          <a:p>
            <a:pPr algn="just">
              <a:lnSpc>
                <a:spcPct val="120000"/>
              </a:lnSpc>
            </a:pPr>
            <a:r>
              <a:rPr lang="en-US" sz="2400" b="1">
                <a:solidFill>
                  <a:srgbClr val="002060"/>
                </a:solidFill>
                <a:latin typeface="UTM Daxline" panose="02040603050506020204" pitchFamily="18" charset="0"/>
              </a:rPr>
              <a:t>	- Đồng ý là tao chết</a:t>
            </a:r>
          </a:p>
          <a:p>
            <a:pPr algn="just">
              <a:lnSpc>
                <a:spcPct val="120000"/>
              </a:lnSpc>
            </a:pPr>
            <a:r>
              <a:rPr lang="en-US" sz="2400" b="1">
                <a:solidFill>
                  <a:srgbClr val="002060"/>
                </a:solidFill>
                <a:latin typeface="UTM Daxline" panose="02040603050506020204" pitchFamily="18" charset="0"/>
              </a:rPr>
              <a:t>	Nhưng đây … tổ kiến vàng!</a:t>
            </a:r>
          </a:p>
          <a:p>
            <a:pPr algn="just">
              <a:lnSpc>
                <a:spcPct val="120000"/>
              </a:lnSpc>
            </a:pPr>
            <a:r>
              <a:rPr lang="en-US" sz="2400" b="1" i="1">
                <a:solidFill>
                  <a:srgbClr val="002060"/>
                </a:solidFill>
                <a:latin typeface="UTM Daxline" panose="02040603050506020204" pitchFamily="18" charset="0"/>
              </a:rPr>
              <a:t>			       </a:t>
            </a:r>
            <a:r>
              <a:rPr lang="en-US" sz="2400" b="1" i="1">
                <a:solidFill>
                  <a:srgbClr val="EB6100"/>
                </a:solidFill>
                <a:latin typeface="UTM Daxline" panose="02040603050506020204" pitchFamily="18" charset="0"/>
              </a:rPr>
              <a:t>Định Hải</a:t>
            </a:r>
            <a:endParaRPr lang="en-US" sz="2400" b="1" i="1" dirty="0">
              <a:solidFill>
                <a:srgbClr val="EB6100"/>
              </a:solidFill>
              <a:latin typeface="UTM Daxline" panose="02040603050506020204" pitchFamily="18" charset="0"/>
            </a:endParaRPr>
          </a:p>
        </p:txBody>
      </p:sp>
      <p:sp>
        <p:nvSpPr>
          <p:cNvPr id="11" name="TextBox 8">
            <a:extLst>
              <a:ext uri="{FF2B5EF4-FFF2-40B4-BE49-F238E27FC236}">
                <a16:creationId xmlns:a16="http://schemas.microsoft.com/office/drawing/2014/main" id="{702461A0-F42F-4D4E-BE1C-D37EB056FBE6}"/>
              </a:ext>
            </a:extLst>
          </p:cNvPr>
          <p:cNvSpPr txBox="1"/>
          <p:nvPr/>
        </p:nvSpPr>
        <p:spPr>
          <a:xfrm>
            <a:off x="-27247" y="315575"/>
            <a:ext cx="4145229" cy="4827925"/>
          </a:xfrm>
          <a:prstGeom prst="rect">
            <a:avLst/>
          </a:prstGeom>
        </p:spPr>
        <p:txBody>
          <a:bodyPr wrap="square" lIns="0" tIns="0" rIns="0" bIns="0" rtlCol="0" anchor="t">
            <a:spAutoFit/>
          </a:bodyPr>
          <a:lstStyle/>
          <a:p>
            <a:pPr lvl="1" algn="just">
              <a:lnSpc>
                <a:spcPct val="120000"/>
              </a:lnSpc>
            </a:pPr>
            <a:r>
              <a:rPr lang="en-US" sz="2400" b="1">
                <a:solidFill>
                  <a:srgbClr val="002060"/>
                </a:solidFill>
                <a:latin typeface="UTM Daxline" panose="02040603050506020204" pitchFamily="18" charset="0"/>
              </a:rPr>
              <a:t>a. 	Trận đánh đã bắt đầu</a:t>
            </a:r>
          </a:p>
          <a:p>
            <a:pPr algn="just">
              <a:lnSpc>
                <a:spcPct val="120000"/>
              </a:lnSpc>
            </a:pPr>
            <a:r>
              <a:rPr lang="en-US" sz="2400" b="1">
                <a:solidFill>
                  <a:srgbClr val="002060"/>
                </a:solidFill>
                <a:latin typeface="UTM Daxline" panose="02040603050506020204" pitchFamily="18" charset="0"/>
              </a:rPr>
              <a:t>	Quân ta ào lên trước</a:t>
            </a:r>
          </a:p>
          <a:p>
            <a:pPr algn="just">
              <a:lnSpc>
                <a:spcPct val="120000"/>
              </a:lnSpc>
            </a:pPr>
            <a:r>
              <a:rPr lang="en-US" sz="2400" b="1">
                <a:solidFill>
                  <a:srgbClr val="002060"/>
                </a:solidFill>
                <a:latin typeface="UTM Daxline" panose="02040603050506020204" pitchFamily="18" charset="0"/>
              </a:rPr>
              <a:t>	Một tên giặc ngã nhào</a:t>
            </a:r>
          </a:p>
          <a:p>
            <a:pPr algn="just">
              <a:lnSpc>
                <a:spcPct val="120000"/>
              </a:lnSpc>
            </a:pPr>
            <a:r>
              <a:rPr lang="en-US" sz="2400" b="1">
                <a:solidFill>
                  <a:srgbClr val="002060"/>
                </a:solidFill>
                <a:latin typeface="UTM Daxline" panose="02040603050506020204" pitchFamily="18" charset="0"/>
              </a:rPr>
              <a:t>	Chết rồi, không dậy được.</a:t>
            </a:r>
          </a:p>
          <a:p>
            <a:pPr algn="just">
              <a:lnSpc>
                <a:spcPct val="120000"/>
              </a:lnSpc>
            </a:pPr>
            <a:endParaRPr lang="en-US" sz="2400" b="1">
              <a:solidFill>
                <a:srgbClr val="002060"/>
              </a:solidFill>
              <a:latin typeface="UTM Daxline" panose="02040603050506020204" pitchFamily="18" charset="0"/>
            </a:endParaRPr>
          </a:p>
          <a:p>
            <a:pPr algn="just">
              <a:lnSpc>
                <a:spcPct val="120000"/>
              </a:lnSpc>
            </a:pPr>
            <a:r>
              <a:rPr lang="en-US" sz="2400" b="1">
                <a:solidFill>
                  <a:srgbClr val="002060"/>
                </a:solidFill>
                <a:latin typeface="UTM Daxline" panose="02040603050506020204" pitchFamily="18" charset="0"/>
              </a:rPr>
              <a:t>	Chết là không nhúc nhích</a:t>
            </a:r>
          </a:p>
          <a:p>
            <a:pPr algn="just">
              <a:lnSpc>
                <a:spcPct val="120000"/>
              </a:lnSpc>
            </a:pPr>
            <a:r>
              <a:rPr lang="en-US" sz="2400" b="1">
                <a:solidFill>
                  <a:srgbClr val="002060"/>
                </a:solidFill>
                <a:latin typeface="UTM Daxline" panose="02040603050506020204" pitchFamily="18" charset="0"/>
              </a:rPr>
              <a:t>	Sao nó cứ lồm cồm?</a:t>
            </a:r>
          </a:p>
          <a:p>
            <a:pPr algn="just">
              <a:lnSpc>
                <a:spcPct val="120000"/>
              </a:lnSpc>
            </a:pPr>
            <a:r>
              <a:rPr lang="en-US" sz="2400" b="1">
                <a:solidFill>
                  <a:srgbClr val="002060"/>
                </a:solidFill>
                <a:latin typeface="UTM Daxline" panose="02040603050506020204" pitchFamily="18" charset="0"/>
              </a:rPr>
              <a:t>	Tính ăn gian chẳng thích</a:t>
            </a:r>
          </a:p>
          <a:p>
            <a:pPr algn="just">
              <a:lnSpc>
                <a:spcPct val="120000"/>
              </a:lnSpc>
            </a:pPr>
            <a:r>
              <a:rPr lang="en-US" sz="2400" b="1">
                <a:solidFill>
                  <a:srgbClr val="002060"/>
                </a:solidFill>
                <a:latin typeface="UTM Daxline" panose="02040603050506020204" pitchFamily="18" charset="0"/>
              </a:rPr>
              <a:t>	Chơi thật thà vui hơn.</a:t>
            </a:r>
          </a:p>
          <a:p>
            <a:pPr algn="just">
              <a:lnSpc>
                <a:spcPct val="120000"/>
              </a:lnSpc>
            </a:pPr>
            <a:endParaRPr lang="en-US" sz="2400" b="1">
              <a:solidFill>
                <a:srgbClr val="002060"/>
              </a:solidFill>
              <a:latin typeface="UTM Daxline" panose="02040603050506020204" pitchFamily="18" charset="0"/>
            </a:endParaRPr>
          </a:p>
          <a:p>
            <a:pPr algn="just">
              <a:lnSpc>
                <a:spcPct val="120000"/>
              </a:lnSpc>
            </a:pPr>
            <a:r>
              <a:rPr lang="en-US" sz="2400" b="1">
                <a:solidFill>
                  <a:srgbClr val="002060"/>
                </a:solidFill>
                <a:latin typeface="UTM Daxline" panose="02040603050506020204" pitchFamily="18" charset="0"/>
              </a:rPr>
              <a:t>	</a:t>
            </a:r>
            <a:endParaRPr lang="en-US" sz="2400" b="1" i="1" dirty="0">
              <a:solidFill>
                <a:srgbClr val="EB6100"/>
              </a:solidFill>
              <a:latin typeface="UTM Daxline" panose="02040603050506020204" pitchFamily="18" charset="0"/>
            </a:endParaRPr>
          </a:p>
        </p:txBody>
      </p:sp>
      <p:sp>
        <p:nvSpPr>
          <p:cNvPr id="12" name="TextBox 8">
            <a:extLst>
              <a:ext uri="{FF2B5EF4-FFF2-40B4-BE49-F238E27FC236}">
                <a16:creationId xmlns:a16="http://schemas.microsoft.com/office/drawing/2014/main" id="{88E55491-A364-4237-B356-76176DDEEF9A}"/>
              </a:ext>
            </a:extLst>
          </p:cNvPr>
          <p:cNvSpPr txBox="1"/>
          <p:nvPr/>
        </p:nvSpPr>
        <p:spPr>
          <a:xfrm>
            <a:off x="6912935" y="788955"/>
            <a:ext cx="546422" cy="395942"/>
          </a:xfrm>
          <a:prstGeom prst="rect">
            <a:avLst/>
          </a:prstGeom>
        </p:spPr>
        <p:txBody>
          <a:bodyPr wrap="square" lIns="0" tIns="0" rIns="0" bIns="0" rtlCol="0" anchor="t">
            <a:spAutoFit/>
          </a:bodyPr>
          <a:lstStyle/>
          <a:p>
            <a:pPr algn="ctr">
              <a:lnSpc>
                <a:spcPct val="120000"/>
              </a:lnSpc>
            </a:pPr>
            <a:r>
              <a:rPr lang="en-US" sz="2400" b="1">
                <a:solidFill>
                  <a:srgbClr val="CB4D2F"/>
                </a:solidFill>
                <a:latin typeface="UTM Daxline" panose="02040603050506020204" pitchFamily="18" charset="0"/>
              </a:rPr>
              <a:t>:</a:t>
            </a:r>
            <a:endParaRPr lang="en-US" sz="2400" b="1" dirty="0">
              <a:solidFill>
                <a:srgbClr val="CB4D2F"/>
              </a:solidFill>
              <a:latin typeface="UTM Daxline" panose="02040603050506020204" pitchFamily="18" charset="0"/>
            </a:endParaRPr>
          </a:p>
        </p:txBody>
      </p:sp>
      <p:sp>
        <p:nvSpPr>
          <p:cNvPr id="13" name="TextBox 8">
            <a:extLst>
              <a:ext uri="{FF2B5EF4-FFF2-40B4-BE49-F238E27FC236}">
                <a16:creationId xmlns:a16="http://schemas.microsoft.com/office/drawing/2014/main" id="{B4F52ED0-D772-4C3F-ADD8-F9A604DF6BDE}"/>
              </a:ext>
            </a:extLst>
          </p:cNvPr>
          <p:cNvSpPr txBox="1"/>
          <p:nvPr/>
        </p:nvSpPr>
        <p:spPr>
          <a:xfrm>
            <a:off x="3608923" y="2597023"/>
            <a:ext cx="5052343" cy="401392"/>
          </a:xfrm>
          <a:prstGeom prst="rect">
            <a:avLst/>
          </a:prstGeom>
        </p:spPr>
        <p:txBody>
          <a:bodyPr wrap="square" lIns="0" tIns="0" rIns="0" bIns="0" rtlCol="0" anchor="t">
            <a:spAutoFit/>
          </a:bodyPr>
          <a:lstStyle/>
          <a:p>
            <a:pPr algn="ctr">
              <a:lnSpc>
                <a:spcPct val="120000"/>
              </a:lnSpc>
            </a:pPr>
            <a:r>
              <a:rPr lang="en-US" sz="2400" b="1">
                <a:solidFill>
                  <a:srgbClr val="C00000"/>
                </a:solidFill>
                <a:latin typeface="UTM Daxline" panose="02040603050506020204" pitchFamily="18" charset="0"/>
                <a:sym typeface="Wingdings" panose="05000000000000000000" pitchFamily="2" charset="2"/>
              </a:rPr>
              <a:t> là lời nói trực tiếp của nhân vật </a:t>
            </a:r>
            <a:endParaRPr lang="en-US" sz="2400" b="1" dirty="0">
              <a:solidFill>
                <a:srgbClr val="0070C0"/>
              </a:solidFill>
              <a:latin typeface="UTM Daxline" panose="02040603050506020204" pitchFamily="18" charset="0"/>
            </a:endParaRPr>
          </a:p>
        </p:txBody>
      </p:sp>
      <p:cxnSp>
        <p:nvCxnSpPr>
          <p:cNvPr id="14" name="Straight Connector 13">
            <a:extLst>
              <a:ext uri="{FF2B5EF4-FFF2-40B4-BE49-F238E27FC236}">
                <a16:creationId xmlns:a16="http://schemas.microsoft.com/office/drawing/2014/main" id="{33151E3A-AA54-436E-B26F-B910198EE268}"/>
              </a:ext>
            </a:extLst>
          </p:cNvPr>
          <p:cNvCxnSpPr>
            <a:cxnSpLocks/>
          </p:cNvCxnSpPr>
          <p:nvPr/>
        </p:nvCxnSpPr>
        <p:spPr>
          <a:xfrm>
            <a:off x="4749915" y="1664334"/>
            <a:ext cx="2348717" cy="0"/>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sp>
        <p:nvSpPr>
          <p:cNvPr id="18" name="TextBox 8">
            <a:extLst>
              <a:ext uri="{FF2B5EF4-FFF2-40B4-BE49-F238E27FC236}">
                <a16:creationId xmlns:a16="http://schemas.microsoft.com/office/drawing/2014/main" id="{428D13D7-2F3A-4E7B-988D-7409515C3F2E}"/>
              </a:ext>
            </a:extLst>
          </p:cNvPr>
          <p:cNvSpPr txBox="1"/>
          <p:nvPr/>
        </p:nvSpPr>
        <p:spPr>
          <a:xfrm>
            <a:off x="3870368" y="3277977"/>
            <a:ext cx="5052343" cy="839140"/>
          </a:xfrm>
          <a:prstGeom prst="rect">
            <a:avLst/>
          </a:prstGeom>
        </p:spPr>
        <p:txBody>
          <a:bodyPr wrap="square" lIns="0" tIns="0" rIns="0" bIns="0" rtlCol="0" anchor="t">
            <a:spAutoFit/>
          </a:bodyPr>
          <a:lstStyle/>
          <a:p>
            <a:pPr algn="ctr">
              <a:lnSpc>
                <a:spcPct val="120000"/>
              </a:lnSpc>
            </a:pPr>
            <a:r>
              <a:rPr lang="en-US" sz="2400" b="1">
                <a:solidFill>
                  <a:srgbClr val="C00000"/>
                </a:solidFill>
                <a:latin typeface="UTM Daxline" panose="02040603050506020204" pitchFamily="18" charset="0"/>
                <a:sym typeface="Wingdings" panose="05000000000000000000" pitchFamily="2" charset="2"/>
              </a:rPr>
              <a:t> dấu hai chấm được đặt trước lời nói trực tiếp của nhân vật</a:t>
            </a:r>
            <a:endParaRPr lang="en-US" sz="2400" b="1" dirty="0">
              <a:solidFill>
                <a:srgbClr val="0070C0"/>
              </a:solidFill>
              <a:latin typeface="UTM Daxline" panose="02040603050506020204" pitchFamily="18" charset="0"/>
            </a:endParaRPr>
          </a:p>
        </p:txBody>
      </p:sp>
      <p:cxnSp>
        <p:nvCxnSpPr>
          <p:cNvPr id="26" name="Straight Connector 25">
            <a:extLst>
              <a:ext uri="{FF2B5EF4-FFF2-40B4-BE49-F238E27FC236}">
                <a16:creationId xmlns:a16="http://schemas.microsoft.com/office/drawing/2014/main" id="{87FAE2A2-FDD0-4A11-A42F-AF5DB2E31CEC}"/>
              </a:ext>
            </a:extLst>
          </p:cNvPr>
          <p:cNvCxnSpPr>
            <a:cxnSpLocks/>
          </p:cNvCxnSpPr>
          <p:nvPr/>
        </p:nvCxnSpPr>
        <p:spPr>
          <a:xfrm>
            <a:off x="4636407" y="2121534"/>
            <a:ext cx="3208182" cy="0"/>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7719677"/>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3"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2000" fill="hold"/>
                                        <p:tgtEl>
                                          <p:spTgt spid="12"/>
                                        </p:tgtEl>
                                        <p:attrNameLst>
                                          <p:attrName>ppt_x</p:attrName>
                                        </p:attrNameLst>
                                      </p:cBhvr>
                                      <p:tavLst>
                                        <p:tav tm="0">
                                          <p:val>
                                            <p:strVal val="1+#ppt_w/2"/>
                                          </p:val>
                                        </p:tav>
                                        <p:tav tm="100000">
                                          <p:val>
                                            <p:strVal val="#ppt_x"/>
                                          </p:val>
                                        </p:tav>
                                      </p:tavLst>
                                    </p:anim>
                                    <p:anim calcmode="lin" valueType="num">
                                      <p:cBhvr additive="base">
                                        <p:cTn id="31" dur="20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p:bldP spid="12" grpId="0"/>
      <p:bldP spid="13"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D524B82-9A0B-4B6E-B2BF-D0E3D7C612D0}"/>
              </a:ext>
            </a:extLst>
          </p:cNvPr>
          <p:cNvSpPr txBox="1"/>
          <p:nvPr/>
        </p:nvSpPr>
        <p:spPr>
          <a:xfrm>
            <a:off x="108283" y="2426037"/>
            <a:ext cx="8927431" cy="1725537"/>
          </a:xfrm>
          <a:prstGeom prst="rect">
            <a:avLst/>
          </a:prstGeom>
        </p:spPr>
        <p:txBody>
          <a:bodyPr wrap="square" lIns="0" tIns="0" rIns="0" bIns="0" rtlCol="0" anchor="t">
            <a:spAutoFit/>
          </a:bodyPr>
          <a:lstStyle/>
          <a:p>
            <a:pPr algn="just">
              <a:lnSpc>
                <a:spcPct val="120000"/>
              </a:lnSpc>
            </a:pPr>
            <a:r>
              <a:rPr lang="en-US" sz="2400" b="1">
                <a:solidFill>
                  <a:srgbClr val="002060"/>
                </a:solidFill>
                <a:latin typeface="UTM Daxline" panose="02040603050506020204" pitchFamily="18" charset="0"/>
              </a:rPr>
              <a:t>c. Từ Đèo Ngang nhìn về hướng nam, ta bắt gặp một phong cảnh thiên nhiên kì vĩ   phía tây là dãy Trường Sơn trùng điệp, phía đông là biển cả bao la, ở giữa là một vùng đồng bằng biếc xanh màu lục diệp.</a:t>
            </a:r>
          </a:p>
          <a:p>
            <a:pPr algn="r">
              <a:lnSpc>
                <a:spcPct val="120000"/>
              </a:lnSpc>
            </a:pPr>
            <a:r>
              <a:rPr lang="en-US" sz="2400" b="1" i="1">
                <a:solidFill>
                  <a:srgbClr val="EB6100"/>
                </a:solidFill>
                <a:latin typeface="UTM Daxline" panose="02040603050506020204" pitchFamily="18" charset="0"/>
              </a:rPr>
              <a:t>Theo Văn Nhĩ</a:t>
            </a:r>
            <a:endParaRPr lang="en-US" sz="2400" b="1" i="1" dirty="0">
              <a:solidFill>
                <a:srgbClr val="EB6100"/>
              </a:solidFill>
              <a:latin typeface="UTM Daxline" panose="02040603050506020204" pitchFamily="18" charset="0"/>
            </a:endParaRPr>
          </a:p>
        </p:txBody>
      </p:sp>
      <p:sp>
        <p:nvSpPr>
          <p:cNvPr id="7" name="TextBox 8">
            <a:extLst>
              <a:ext uri="{FF2B5EF4-FFF2-40B4-BE49-F238E27FC236}">
                <a16:creationId xmlns:a16="http://schemas.microsoft.com/office/drawing/2014/main" id="{D431CA1B-B48E-456C-AA29-1473110FDEBE}"/>
              </a:ext>
            </a:extLst>
          </p:cNvPr>
          <p:cNvSpPr txBox="1"/>
          <p:nvPr/>
        </p:nvSpPr>
        <p:spPr>
          <a:xfrm>
            <a:off x="216568" y="197653"/>
            <a:ext cx="8710863" cy="1725537"/>
          </a:xfrm>
          <a:prstGeom prst="rect">
            <a:avLst/>
          </a:prstGeom>
        </p:spPr>
        <p:txBody>
          <a:bodyPr wrap="square" lIns="0" tIns="0" rIns="0" bIns="0" rtlCol="0" anchor="t">
            <a:spAutoFit/>
          </a:bodyPr>
          <a:lstStyle/>
          <a:p>
            <a:pPr algn="just">
              <a:lnSpc>
                <a:spcPct val="120000"/>
              </a:lnSpc>
            </a:pPr>
            <a:r>
              <a:rPr lang="en-US" sz="2400" b="1">
                <a:solidFill>
                  <a:srgbClr val="002060"/>
                </a:solidFill>
                <a:latin typeface="UTM Daxline" panose="02040603050506020204" pitchFamily="18" charset="0"/>
              </a:rPr>
              <a:t>b. Tôi đã ngửa cổ suốt một thời mới lớn để chờ đợi một nàng tiên áo xanh bay xuống từ trời và bao giờ cũng hi vọng khi tha thiết cầu xin “Bay đi, diều ơi! Bay đi”</a:t>
            </a:r>
          </a:p>
          <a:p>
            <a:pPr algn="r">
              <a:lnSpc>
                <a:spcPct val="120000"/>
              </a:lnSpc>
            </a:pPr>
            <a:r>
              <a:rPr lang="en-US" sz="2400" b="1" i="1">
                <a:solidFill>
                  <a:srgbClr val="EB6100"/>
                </a:solidFill>
                <a:latin typeface="UTM Daxline" panose="02040603050506020204" pitchFamily="18" charset="0"/>
              </a:rPr>
              <a:t>				Theo Tạ Duy Anh</a:t>
            </a:r>
            <a:endParaRPr lang="en-US" sz="2400" b="1" i="1" dirty="0">
              <a:solidFill>
                <a:srgbClr val="EB6100"/>
              </a:solidFill>
              <a:latin typeface="UTM Daxline" panose="02040603050506020204" pitchFamily="18" charset="0"/>
            </a:endParaRPr>
          </a:p>
        </p:txBody>
      </p:sp>
      <p:sp>
        <p:nvSpPr>
          <p:cNvPr id="12" name="TextBox 8">
            <a:extLst>
              <a:ext uri="{FF2B5EF4-FFF2-40B4-BE49-F238E27FC236}">
                <a16:creationId xmlns:a16="http://schemas.microsoft.com/office/drawing/2014/main" id="{88E55491-A364-4237-B356-76176DDEEF9A}"/>
              </a:ext>
            </a:extLst>
          </p:cNvPr>
          <p:cNvSpPr txBox="1"/>
          <p:nvPr/>
        </p:nvSpPr>
        <p:spPr>
          <a:xfrm>
            <a:off x="8698830" y="629952"/>
            <a:ext cx="546422" cy="395942"/>
          </a:xfrm>
          <a:prstGeom prst="rect">
            <a:avLst/>
          </a:prstGeom>
        </p:spPr>
        <p:txBody>
          <a:bodyPr wrap="square" lIns="0" tIns="0" rIns="0" bIns="0" rtlCol="0" anchor="t">
            <a:spAutoFit/>
          </a:bodyPr>
          <a:lstStyle/>
          <a:p>
            <a:pPr algn="ctr">
              <a:lnSpc>
                <a:spcPct val="120000"/>
              </a:lnSpc>
            </a:pPr>
            <a:r>
              <a:rPr lang="en-US" sz="2400" b="1">
                <a:solidFill>
                  <a:srgbClr val="CB4D2F"/>
                </a:solidFill>
                <a:latin typeface="UTM Daxline" panose="02040603050506020204" pitchFamily="18" charset="0"/>
              </a:rPr>
              <a:t>:</a:t>
            </a:r>
            <a:endParaRPr lang="en-US" sz="2400" b="1" dirty="0">
              <a:solidFill>
                <a:srgbClr val="CB4D2F"/>
              </a:solidFill>
              <a:latin typeface="UTM Daxline" panose="02040603050506020204" pitchFamily="18" charset="0"/>
            </a:endParaRPr>
          </a:p>
        </p:txBody>
      </p:sp>
      <p:cxnSp>
        <p:nvCxnSpPr>
          <p:cNvPr id="14" name="Straight Connector 13">
            <a:extLst>
              <a:ext uri="{FF2B5EF4-FFF2-40B4-BE49-F238E27FC236}">
                <a16:creationId xmlns:a16="http://schemas.microsoft.com/office/drawing/2014/main" id="{33151E3A-AA54-436E-B26F-B910198EE268}"/>
              </a:ext>
            </a:extLst>
          </p:cNvPr>
          <p:cNvCxnSpPr>
            <a:cxnSpLocks/>
          </p:cNvCxnSpPr>
          <p:nvPr/>
        </p:nvCxnSpPr>
        <p:spPr>
          <a:xfrm>
            <a:off x="293004" y="1519953"/>
            <a:ext cx="2883330" cy="0"/>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sp>
        <p:nvSpPr>
          <p:cNvPr id="10" name="TextBox 8">
            <a:extLst>
              <a:ext uri="{FF2B5EF4-FFF2-40B4-BE49-F238E27FC236}">
                <a16:creationId xmlns:a16="http://schemas.microsoft.com/office/drawing/2014/main" id="{20849E59-60B9-446B-BD86-C4BEFD9A3286}"/>
              </a:ext>
            </a:extLst>
          </p:cNvPr>
          <p:cNvSpPr txBox="1"/>
          <p:nvPr/>
        </p:nvSpPr>
        <p:spPr>
          <a:xfrm>
            <a:off x="2018801" y="2866360"/>
            <a:ext cx="546422" cy="395942"/>
          </a:xfrm>
          <a:prstGeom prst="rect">
            <a:avLst/>
          </a:prstGeom>
        </p:spPr>
        <p:txBody>
          <a:bodyPr wrap="square" lIns="0" tIns="0" rIns="0" bIns="0" rtlCol="0" anchor="t">
            <a:spAutoFit/>
          </a:bodyPr>
          <a:lstStyle/>
          <a:p>
            <a:pPr algn="ctr">
              <a:lnSpc>
                <a:spcPct val="120000"/>
              </a:lnSpc>
            </a:pPr>
            <a:r>
              <a:rPr lang="en-US" sz="2400" b="1">
                <a:solidFill>
                  <a:srgbClr val="CB4D2F"/>
                </a:solidFill>
                <a:latin typeface="UTM Daxline" panose="02040603050506020204" pitchFamily="18" charset="0"/>
              </a:rPr>
              <a:t>:</a:t>
            </a:r>
            <a:endParaRPr lang="en-US" sz="2400" b="1" dirty="0">
              <a:solidFill>
                <a:srgbClr val="CB4D2F"/>
              </a:solidFill>
              <a:latin typeface="UTM Daxline" panose="02040603050506020204" pitchFamily="18" charset="0"/>
            </a:endParaRPr>
          </a:p>
        </p:txBody>
      </p:sp>
      <p:sp>
        <p:nvSpPr>
          <p:cNvPr id="15" name="TextBox 8">
            <a:extLst>
              <a:ext uri="{FF2B5EF4-FFF2-40B4-BE49-F238E27FC236}">
                <a16:creationId xmlns:a16="http://schemas.microsoft.com/office/drawing/2014/main" id="{0F13C0A7-88AF-4B32-A8C1-738510D5A5F4}"/>
              </a:ext>
            </a:extLst>
          </p:cNvPr>
          <p:cNvSpPr txBox="1"/>
          <p:nvPr/>
        </p:nvSpPr>
        <p:spPr>
          <a:xfrm>
            <a:off x="3061482" y="1085412"/>
            <a:ext cx="5052343" cy="401392"/>
          </a:xfrm>
          <a:prstGeom prst="rect">
            <a:avLst/>
          </a:prstGeom>
        </p:spPr>
        <p:txBody>
          <a:bodyPr wrap="square" lIns="0" tIns="0" rIns="0" bIns="0" rtlCol="0" anchor="t">
            <a:spAutoFit/>
          </a:bodyPr>
          <a:lstStyle/>
          <a:p>
            <a:pPr algn="ctr">
              <a:lnSpc>
                <a:spcPct val="120000"/>
              </a:lnSpc>
            </a:pPr>
            <a:r>
              <a:rPr lang="en-US" sz="2400" b="1">
                <a:solidFill>
                  <a:srgbClr val="C00000"/>
                </a:solidFill>
                <a:latin typeface="UTM Daxline" panose="02040603050506020204" pitchFamily="18" charset="0"/>
                <a:sym typeface="Wingdings" panose="05000000000000000000" pitchFamily="2" charset="2"/>
              </a:rPr>
              <a:t> là lời nói trực tiếp của nhân vật </a:t>
            </a:r>
            <a:endParaRPr lang="en-US" sz="2400" b="1" dirty="0">
              <a:solidFill>
                <a:srgbClr val="0070C0"/>
              </a:solidFill>
              <a:latin typeface="UTM Daxline" panose="02040603050506020204" pitchFamily="18" charset="0"/>
            </a:endParaRPr>
          </a:p>
        </p:txBody>
      </p:sp>
      <p:sp>
        <p:nvSpPr>
          <p:cNvPr id="16" name="TextBox 8">
            <a:extLst>
              <a:ext uri="{FF2B5EF4-FFF2-40B4-BE49-F238E27FC236}">
                <a16:creationId xmlns:a16="http://schemas.microsoft.com/office/drawing/2014/main" id="{7D4880E3-F105-483C-8582-55443CB148F3}"/>
              </a:ext>
            </a:extLst>
          </p:cNvPr>
          <p:cNvSpPr txBox="1"/>
          <p:nvPr/>
        </p:nvSpPr>
        <p:spPr>
          <a:xfrm>
            <a:off x="0" y="1889686"/>
            <a:ext cx="8410074" cy="401392"/>
          </a:xfrm>
          <a:prstGeom prst="rect">
            <a:avLst/>
          </a:prstGeom>
        </p:spPr>
        <p:txBody>
          <a:bodyPr wrap="square" lIns="0" tIns="0" rIns="0" bIns="0" rtlCol="0" anchor="t">
            <a:spAutoFit/>
          </a:bodyPr>
          <a:lstStyle/>
          <a:p>
            <a:pPr algn="ctr">
              <a:lnSpc>
                <a:spcPct val="120000"/>
              </a:lnSpc>
            </a:pPr>
            <a:r>
              <a:rPr lang="en-US" sz="2400" b="1">
                <a:solidFill>
                  <a:srgbClr val="7030A0"/>
                </a:solidFill>
                <a:latin typeface="UTM Daxline" panose="02040603050506020204" pitchFamily="18" charset="0"/>
                <a:sym typeface="Wingdings" panose="05000000000000000000" pitchFamily="2" charset="2"/>
              </a:rPr>
              <a:t> dấu hai chấm được đặt trước lời nói trực tiếp của nhân vật</a:t>
            </a:r>
            <a:endParaRPr lang="en-US" sz="2400" b="1" dirty="0">
              <a:solidFill>
                <a:srgbClr val="7030A0"/>
              </a:solidFill>
              <a:latin typeface="UTM Daxline" panose="02040603050506020204" pitchFamily="18" charset="0"/>
            </a:endParaRPr>
          </a:p>
        </p:txBody>
      </p:sp>
      <p:cxnSp>
        <p:nvCxnSpPr>
          <p:cNvPr id="17" name="Straight Connector 16">
            <a:extLst>
              <a:ext uri="{FF2B5EF4-FFF2-40B4-BE49-F238E27FC236}">
                <a16:creationId xmlns:a16="http://schemas.microsoft.com/office/drawing/2014/main" id="{8B473AF3-941A-45FC-B279-E57607483720}"/>
              </a:ext>
            </a:extLst>
          </p:cNvPr>
          <p:cNvCxnSpPr>
            <a:cxnSpLocks/>
          </p:cNvCxnSpPr>
          <p:nvPr/>
        </p:nvCxnSpPr>
        <p:spPr>
          <a:xfrm>
            <a:off x="7495674" y="2865331"/>
            <a:ext cx="1431757" cy="0"/>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F2A3DC5-ECD3-46CD-A8FF-DCC662F85C84}"/>
              </a:ext>
            </a:extLst>
          </p:cNvPr>
          <p:cNvCxnSpPr>
            <a:cxnSpLocks/>
          </p:cNvCxnSpPr>
          <p:nvPr/>
        </p:nvCxnSpPr>
        <p:spPr>
          <a:xfrm flipV="1">
            <a:off x="108283" y="3285337"/>
            <a:ext cx="2129591" cy="1"/>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B373A31-EEF4-43EE-8293-1383DEB397AE}"/>
              </a:ext>
            </a:extLst>
          </p:cNvPr>
          <p:cNvCxnSpPr>
            <a:cxnSpLocks/>
            <a:endCxn id="9" idx="3"/>
          </p:cNvCxnSpPr>
          <p:nvPr/>
        </p:nvCxnSpPr>
        <p:spPr>
          <a:xfrm>
            <a:off x="2442407" y="3285338"/>
            <a:ext cx="6593307" cy="3468"/>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CDBAA75-AAAD-4DEF-908A-48D2AF601B1C}"/>
              </a:ext>
            </a:extLst>
          </p:cNvPr>
          <p:cNvCxnSpPr>
            <a:cxnSpLocks/>
          </p:cNvCxnSpPr>
          <p:nvPr/>
        </p:nvCxnSpPr>
        <p:spPr>
          <a:xfrm>
            <a:off x="138361" y="3747637"/>
            <a:ext cx="8608597" cy="0"/>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sp>
        <p:nvSpPr>
          <p:cNvPr id="22" name="TextBox 8">
            <a:extLst>
              <a:ext uri="{FF2B5EF4-FFF2-40B4-BE49-F238E27FC236}">
                <a16:creationId xmlns:a16="http://schemas.microsoft.com/office/drawing/2014/main" id="{7C3A3358-A195-4A54-B090-9983A4486756}"/>
              </a:ext>
            </a:extLst>
          </p:cNvPr>
          <p:cNvSpPr txBox="1"/>
          <p:nvPr/>
        </p:nvSpPr>
        <p:spPr>
          <a:xfrm>
            <a:off x="0" y="4164032"/>
            <a:ext cx="8410074" cy="401392"/>
          </a:xfrm>
          <a:prstGeom prst="rect">
            <a:avLst/>
          </a:prstGeom>
        </p:spPr>
        <p:txBody>
          <a:bodyPr wrap="square" lIns="0" tIns="0" rIns="0" bIns="0" rtlCol="0" anchor="t">
            <a:spAutoFit/>
          </a:bodyPr>
          <a:lstStyle/>
          <a:p>
            <a:pPr algn="ctr">
              <a:lnSpc>
                <a:spcPct val="120000"/>
              </a:lnSpc>
            </a:pPr>
            <a:r>
              <a:rPr lang="en-US" sz="2400" b="1">
                <a:solidFill>
                  <a:srgbClr val="7030A0"/>
                </a:solidFill>
                <a:latin typeface="UTM Daxline" panose="02040603050506020204" pitchFamily="18" charset="0"/>
                <a:sym typeface="Wingdings" panose="05000000000000000000" pitchFamily="2" charset="2"/>
              </a:rPr>
              <a:t> bộ phận phía sau là lời giải thích cho bộ phận đứng trước</a:t>
            </a:r>
            <a:endParaRPr lang="en-US" sz="2400" b="1" dirty="0">
              <a:solidFill>
                <a:srgbClr val="7030A0"/>
              </a:solidFill>
              <a:latin typeface="UTM Daxline" panose="02040603050506020204" pitchFamily="18" charset="0"/>
            </a:endParaRPr>
          </a:p>
        </p:txBody>
      </p:sp>
    </p:spTree>
    <p:extLst>
      <p:ext uri="{BB962C8B-B14F-4D97-AF65-F5344CB8AC3E}">
        <p14:creationId xmlns:p14="http://schemas.microsoft.com/office/powerpoint/2010/main" val="3171326629"/>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2000" fill="hold"/>
                                        <p:tgtEl>
                                          <p:spTgt spid="12"/>
                                        </p:tgtEl>
                                        <p:attrNameLst>
                                          <p:attrName>ppt_x</p:attrName>
                                        </p:attrNameLst>
                                      </p:cBhvr>
                                      <p:tavLst>
                                        <p:tav tm="0">
                                          <p:val>
                                            <p:strVal val="#ppt_x"/>
                                          </p:val>
                                        </p:tav>
                                        <p:tav tm="100000">
                                          <p:val>
                                            <p:strVal val="#ppt_x"/>
                                          </p:val>
                                        </p:tav>
                                      </p:tavLst>
                                    </p:anim>
                                    <p:anim calcmode="lin" valueType="num">
                                      <p:cBhvr additive="base">
                                        <p:cTn id="23"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par>
                          <p:cTn id="43" fill="hold">
                            <p:stCondLst>
                              <p:cond delay="1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1500"/>
                            </p:stCondLst>
                            <p:childTnLst>
                              <p:par>
                                <p:cTn id="48" presetID="22" presetClass="entr" presetSubtype="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2000" fill="hold"/>
                                        <p:tgtEl>
                                          <p:spTgt spid="10"/>
                                        </p:tgtEl>
                                        <p:attrNameLst>
                                          <p:attrName>ppt_x</p:attrName>
                                        </p:attrNameLst>
                                      </p:cBhvr>
                                      <p:tavLst>
                                        <p:tav tm="0">
                                          <p:val>
                                            <p:strVal val="#ppt_x"/>
                                          </p:val>
                                        </p:tav>
                                        <p:tav tm="100000">
                                          <p:val>
                                            <p:strVal val="#ppt_x"/>
                                          </p:val>
                                        </p:tav>
                                      </p:tavLst>
                                    </p:anim>
                                    <p:anim calcmode="lin" valueType="num">
                                      <p:cBhvr additive="base">
                                        <p:cTn id="56"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12" grpId="0"/>
      <p:bldP spid="10" grpId="0"/>
      <p:bldP spid="15" grpId="0"/>
      <p:bldP spid="16"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FBEE9B9-59C6-482E-864D-0731E84AFBB0}"/>
              </a:ext>
            </a:extLst>
          </p:cNvPr>
          <p:cNvGrpSpPr/>
          <p:nvPr/>
        </p:nvGrpSpPr>
        <p:grpSpPr>
          <a:xfrm>
            <a:off x="3011851" y="-352357"/>
            <a:ext cx="3120298" cy="1563128"/>
            <a:chOff x="3011851" y="-352357"/>
            <a:chExt cx="3120298" cy="1563128"/>
          </a:xfrm>
        </p:grpSpPr>
        <p:pic>
          <p:nvPicPr>
            <p:cNvPr id="4" name="Picture 3">
              <a:extLst>
                <a:ext uri="{FF2B5EF4-FFF2-40B4-BE49-F238E27FC236}">
                  <a16:creationId xmlns:a16="http://schemas.microsoft.com/office/drawing/2014/main" id="{1D51A63B-8CC4-4415-A488-2BA9B2CB8CB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0000" b="72784"/>
            <a:stretch/>
          </p:blipFill>
          <p:spPr>
            <a:xfrm>
              <a:off x="3011851" y="-352357"/>
              <a:ext cx="3120298" cy="1563128"/>
            </a:xfrm>
            <a:prstGeom prst="rect">
              <a:avLst/>
            </a:prstGeom>
          </p:spPr>
        </p:pic>
        <p:sp>
          <p:nvSpPr>
            <p:cNvPr id="11" name="TextBox 8">
              <a:extLst>
                <a:ext uri="{FF2B5EF4-FFF2-40B4-BE49-F238E27FC236}">
                  <a16:creationId xmlns:a16="http://schemas.microsoft.com/office/drawing/2014/main" id="{40366401-CAFC-498C-833A-CF55E8D5A497}"/>
                </a:ext>
              </a:extLst>
            </p:cNvPr>
            <p:cNvSpPr txBox="1"/>
            <p:nvPr/>
          </p:nvSpPr>
          <p:spPr>
            <a:xfrm>
              <a:off x="3462591" y="362664"/>
              <a:ext cx="2218817" cy="527901"/>
            </a:xfrm>
            <a:prstGeom prst="rect">
              <a:avLst/>
            </a:prstGeom>
          </p:spPr>
          <p:txBody>
            <a:bodyPr wrap="square" lIns="0" tIns="0" rIns="0" bIns="0" rtlCol="0" anchor="t">
              <a:spAutoFit/>
            </a:bodyPr>
            <a:lstStyle/>
            <a:p>
              <a:pPr algn="ctr">
                <a:lnSpc>
                  <a:spcPct val="120000"/>
                </a:lnSpc>
              </a:pPr>
              <a:r>
                <a:rPr lang="en-US" sz="3200" b="1">
                  <a:solidFill>
                    <a:srgbClr val="0070C0"/>
                  </a:solidFill>
                  <a:latin typeface="UTM Daxline" panose="02040603050506020204" pitchFamily="18" charset="0"/>
                </a:rPr>
                <a:t>Thử thách 3</a:t>
              </a:r>
              <a:endParaRPr lang="en-US" sz="3200" b="1" dirty="0">
                <a:solidFill>
                  <a:srgbClr val="0070C0"/>
                </a:solidFill>
                <a:latin typeface="UTM Daxline" panose="02040603050506020204" pitchFamily="18" charset="0"/>
              </a:endParaRPr>
            </a:p>
          </p:txBody>
        </p:sp>
      </p:grpSp>
      <p:sp>
        <p:nvSpPr>
          <p:cNvPr id="12" name="TextBox 8">
            <a:extLst>
              <a:ext uri="{FF2B5EF4-FFF2-40B4-BE49-F238E27FC236}">
                <a16:creationId xmlns:a16="http://schemas.microsoft.com/office/drawing/2014/main" id="{DC8F86F1-5759-4098-87D6-24298BDC401F}"/>
              </a:ext>
            </a:extLst>
          </p:cNvPr>
          <p:cNvSpPr txBox="1"/>
          <p:nvPr/>
        </p:nvSpPr>
        <p:spPr>
          <a:xfrm>
            <a:off x="50664" y="86166"/>
            <a:ext cx="8999621" cy="1175450"/>
          </a:xfrm>
          <a:prstGeom prst="rect">
            <a:avLst/>
          </a:prstGeom>
        </p:spPr>
        <p:txBody>
          <a:bodyPr wrap="square" lIns="0" tIns="0" rIns="0" bIns="0" rtlCol="0" anchor="t">
            <a:spAutoFit/>
          </a:bodyPr>
          <a:lstStyle/>
          <a:p>
            <a:pPr algn="just">
              <a:lnSpc>
                <a:spcPct val="120000"/>
              </a:lnSpc>
            </a:pPr>
            <a:r>
              <a:rPr lang="en-US" sz="2200" b="1">
                <a:solidFill>
                  <a:srgbClr val="CB4D2F"/>
                </a:solidFill>
                <a:latin typeface="UTM Daxline" panose="02040603050506020204" pitchFamily="18" charset="0"/>
              </a:rPr>
              <a:t>	Trong mẩu chuyện vui dưới đây, người bán hàng hiểu lầm ý của khách như thế nào? Để người bán hang khỏi hiểu lầm, ông khách cần thêm dấu gì vào tin nhắn của mình, dấu đó đặt sau chữ nào?</a:t>
            </a:r>
            <a:endParaRPr lang="en-US" sz="2200" b="1" dirty="0">
              <a:solidFill>
                <a:srgbClr val="CB4D2F"/>
              </a:solidFill>
              <a:latin typeface="UTM Daxline" panose="02040603050506020204" pitchFamily="18" charset="0"/>
            </a:endParaRPr>
          </a:p>
        </p:txBody>
      </p:sp>
      <p:sp>
        <p:nvSpPr>
          <p:cNvPr id="13" name="TextBox 8">
            <a:extLst>
              <a:ext uri="{FF2B5EF4-FFF2-40B4-BE49-F238E27FC236}">
                <a16:creationId xmlns:a16="http://schemas.microsoft.com/office/drawing/2014/main" id="{9432B9CA-998C-45BD-A191-6C836823A775}"/>
              </a:ext>
            </a:extLst>
          </p:cNvPr>
          <p:cNvSpPr txBox="1"/>
          <p:nvPr/>
        </p:nvSpPr>
        <p:spPr>
          <a:xfrm>
            <a:off x="93715" y="1261616"/>
            <a:ext cx="8884375" cy="3836628"/>
          </a:xfrm>
          <a:prstGeom prst="rect">
            <a:avLst/>
          </a:prstGeom>
        </p:spPr>
        <p:txBody>
          <a:bodyPr wrap="square" lIns="0" tIns="0" rIns="0" bIns="0" rtlCol="0" anchor="t">
            <a:spAutoFit/>
          </a:bodyPr>
          <a:lstStyle/>
          <a:p>
            <a:pPr algn="ctr">
              <a:lnSpc>
                <a:spcPct val="120000"/>
              </a:lnSpc>
            </a:pPr>
            <a:r>
              <a:rPr lang="en-US" sz="2100" b="1">
                <a:solidFill>
                  <a:srgbClr val="7030A0"/>
                </a:solidFill>
                <a:latin typeface="UTM Daxline" panose="02040603050506020204" pitchFamily="18" charset="0"/>
              </a:rPr>
              <a:t>Chỉ vì quên một dấu câu</a:t>
            </a:r>
          </a:p>
          <a:p>
            <a:pPr algn="just">
              <a:lnSpc>
                <a:spcPct val="120000"/>
              </a:lnSpc>
            </a:pPr>
            <a:r>
              <a:rPr lang="en-US" sz="2100" b="1" i="1">
                <a:solidFill>
                  <a:srgbClr val="002060"/>
                </a:solidFill>
                <a:latin typeface="UTM Daxline" panose="02040603050506020204" pitchFamily="18" charset="0"/>
              </a:rPr>
              <a:t>	</a:t>
            </a:r>
            <a:r>
              <a:rPr lang="en-US" sz="2100" b="1">
                <a:solidFill>
                  <a:srgbClr val="002060"/>
                </a:solidFill>
                <a:latin typeface="UTM Daxline" panose="02040603050506020204" pitchFamily="18" charset="0"/>
              </a:rPr>
              <a:t>Có ông khác nọ đến cửa hàng đặt vòng hoa viếng bạn. Ông dặn người bán hàng ghi lên băng tang: “Kính viếng bác X.” Nhưng về đến nhà, nghĩ lại, thấy lời phúng còn đơn giản quá, ông bèn sai con chuyển cho người bán hàng một tin nhắn, lời lẽ như sau: “Xin ông làm ơn ghi thêm nếu còn chỗ linh hồn bác sẽ được lên thiên đàng.”</a:t>
            </a:r>
          </a:p>
          <a:p>
            <a:pPr algn="just">
              <a:lnSpc>
                <a:spcPct val="120000"/>
              </a:lnSpc>
            </a:pPr>
            <a:r>
              <a:rPr lang="en-US" sz="2100" b="1">
                <a:solidFill>
                  <a:srgbClr val="002060"/>
                </a:solidFill>
                <a:latin typeface="UTM Daxline" panose="02040603050506020204" pitchFamily="18" charset="0"/>
              </a:rPr>
              <a:t>	Lúc vòng hoa được đem tới đám tang, ông khách mới giật mình. Trên vòng hoa cài một dải băng đen với dòng chữ thật là nắn nót: “Kính viếng bác X. Nếu còn chỗ, linh hồn bác sẽ được lên thiên đàng.”</a:t>
            </a:r>
          </a:p>
          <a:p>
            <a:pPr algn="just">
              <a:lnSpc>
                <a:spcPct val="120000"/>
              </a:lnSpc>
            </a:pPr>
            <a:r>
              <a:rPr lang="en-US" sz="2100" b="1" i="1">
                <a:solidFill>
                  <a:srgbClr val="002060"/>
                </a:solidFill>
                <a:latin typeface="UTM Daxline" panose="02040603050506020204" pitchFamily="18" charset="0"/>
              </a:rPr>
              <a:t>								</a:t>
            </a:r>
            <a:r>
              <a:rPr lang="en-US" sz="2100" b="1" i="1">
                <a:solidFill>
                  <a:srgbClr val="EB6100"/>
                </a:solidFill>
                <a:latin typeface="UTM Daxline" panose="02040603050506020204" pitchFamily="18" charset="0"/>
              </a:rPr>
              <a:t>Theo tạp chí Ngôn ngữ</a:t>
            </a:r>
            <a:endParaRPr lang="en-US" sz="2100" b="1" i="1" dirty="0">
              <a:solidFill>
                <a:srgbClr val="EB6100"/>
              </a:solidFill>
              <a:latin typeface="UTM Daxline" panose="02040603050506020204" pitchFamily="18" charset="0"/>
            </a:endParaRPr>
          </a:p>
        </p:txBody>
      </p:sp>
    </p:spTree>
    <p:extLst>
      <p:ext uri="{BB962C8B-B14F-4D97-AF65-F5344CB8AC3E}">
        <p14:creationId xmlns:p14="http://schemas.microsoft.com/office/powerpoint/2010/main" val="39826812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childTnLst>
                          </p:cTn>
                        </p:par>
                        <p:par>
                          <p:cTn id="15" fill="hold">
                            <p:stCondLst>
                              <p:cond delay="500"/>
                            </p:stCondLst>
                            <p:childTnLst>
                              <p:par>
                                <p:cTn id="16" presetID="16" presetClass="entr" presetSubtype="37"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out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wipe(left)">
                                      <p:cBhvr>
                                        <p:cTn id="23" dur="500"/>
                                        <p:tgtEl>
                                          <p:spTgt spid="13">
                                            <p:txEl>
                                              <p:pRg st="0" end="0"/>
                                            </p:txEl>
                                          </p:spTgt>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wipe(left)">
                                      <p:cBhvr>
                                        <p:cTn id="27" dur="500"/>
                                        <p:tgtEl>
                                          <p:spTgt spid="13">
                                            <p:txEl>
                                              <p:pRg st="1" end="1"/>
                                            </p:txEl>
                                          </p:spTgt>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animEffect transition="in" filter="wipe(left)">
                                      <p:cBhvr>
                                        <p:cTn id="31" dur="500"/>
                                        <p:tgtEl>
                                          <p:spTgt spid="13">
                                            <p:txEl>
                                              <p:pRg st="2" end="2"/>
                                            </p:txEl>
                                          </p:spTgt>
                                        </p:tgtEl>
                                      </p:cBhvr>
                                    </p:animEffect>
                                  </p:childTnLst>
                                </p:cTn>
                              </p:par>
                            </p:childTnLst>
                          </p:cTn>
                        </p:par>
                        <p:par>
                          <p:cTn id="32" fill="hold">
                            <p:stCondLst>
                              <p:cond delay="1500"/>
                            </p:stCondLst>
                            <p:childTnLst>
                              <p:par>
                                <p:cTn id="33" presetID="22" presetClass="entr" presetSubtype="8" fill="hold" grpId="0" nodeType="afterEffect">
                                  <p:stCondLst>
                                    <p:cond delay="0"/>
                                  </p:stCondLst>
                                  <p:childTnLst>
                                    <p:set>
                                      <p:cBhvr>
                                        <p:cTn id="34" dur="1" fill="hold">
                                          <p:stCondLst>
                                            <p:cond delay="0"/>
                                          </p:stCondLst>
                                        </p:cTn>
                                        <p:tgtEl>
                                          <p:spTgt spid="13">
                                            <p:txEl>
                                              <p:pRg st="3" end="3"/>
                                            </p:txEl>
                                          </p:spTgt>
                                        </p:tgtEl>
                                        <p:attrNameLst>
                                          <p:attrName>style.visibility</p:attrName>
                                        </p:attrNameLst>
                                      </p:cBhvr>
                                      <p:to>
                                        <p:strVal val="visible"/>
                                      </p:to>
                                    </p:set>
                                    <p:animEffect transition="in" filter="wipe(left)">
                                      <p:cBhvr>
                                        <p:cTn id="35"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8">
            <a:extLst>
              <a:ext uri="{FF2B5EF4-FFF2-40B4-BE49-F238E27FC236}">
                <a16:creationId xmlns:a16="http://schemas.microsoft.com/office/drawing/2014/main" id="{DC8F86F1-5759-4098-87D6-24298BDC401F}"/>
              </a:ext>
            </a:extLst>
          </p:cNvPr>
          <p:cNvSpPr txBox="1"/>
          <p:nvPr/>
        </p:nvSpPr>
        <p:spPr>
          <a:xfrm>
            <a:off x="156411" y="121179"/>
            <a:ext cx="5293895" cy="395942"/>
          </a:xfrm>
          <a:prstGeom prst="rect">
            <a:avLst/>
          </a:prstGeom>
        </p:spPr>
        <p:txBody>
          <a:bodyPr wrap="square" lIns="0" tIns="0" rIns="0" bIns="0" rtlCol="0" anchor="t">
            <a:spAutoFit/>
          </a:bodyPr>
          <a:lstStyle/>
          <a:p>
            <a:pPr marL="342900" indent="-342900" algn="just">
              <a:lnSpc>
                <a:spcPct val="120000"/>
              </a:lnSpc>
              <a:buFont typeface="Wingdings" panose="05000000000000000000" pitchFamily="2" charset="2"/>
              <a:buChar char="Ø"/>
            </a:pPr>
            <a:r>
              <a:rPr lang="en-US" sz="2400" b="1">
                <a:solidFill>
                  <a:srgbClr val="CB4D2F"/>
                </a:solidFill>
                <a:latin typeface="UTM Daxline" panose="02040603050506020204" pitchFamily="18" charset="0"/>
              </a:rPr>
              <a:t>Tin nhắn của ông khách là gì?</a:t>
            </a:r>
            <a:endParaRPr lang="en-US" sz="2400" b="1" dirty="0">
              <a:solidFill>
                <a:srgbClr val="CB4D2F"/>
              </a:solidFill>
              <a:latin typeface="UTM Daxline" panose="02040603050506020204" pitchFamily="18" charset="0"/>
            </a:endParaRPr>
          </a:p>
        </p:txBody>
      </p:sp>
      <p:sp>
        <p:nvSpPr>
          <p:cNvPr id="7" name="TextBox 8">
            <a:extLst>
              <a:ext uri="{FF2B5EF4-FFF2-40B4-BE49-F238E27FC236}">
                <a16:creationId xmlns:a16="http://schemas.microsoft.com/office/drawing/2014/main" id="{0F11F95D-C7DE-4544-A65F-8E3952FA00B6}"/>
              </a:ext>
            </a:extLst>
          </p:cNvPr>
          <p:cNvSpPr txBox="1"/>
          <p:nvPr/>
        </p:nvSpPr>
        <p:spPr>
          <a:xfrm>
            <a:off x="445165" y="572323"/>
            <a:ext cx="8626642" cy="839140"/>
          </a:xfrm>
          <a:prstGeom prst="rect">
            <a:avLst/>
          </a:prstGeom>
        </p:spPr>
        <p:txBody>
          <a:bodyPr wrap="square" lIns="0" tIns="0" rIns="0" bIns="0" rtlCol="0" anchor="t">
            <a:spAutoFit/>
          </a:bodyPr>
          <a:lstStyle/>
          <a:p>
            <a:pPr algn="just">
              <a:lnSpc>
                <a:spcPct val="120000"/>
              </a:lnSpc>
            </a:pPr>
            <a:r>
              <a:rPr lang="en-US" sz="2400" b="1">
                <a:solidFill>
                  <a:srgbClr val="002060"/>
                </a:solidFill>
                <a:latin typeface="UTM Daxline" panose="02040603050506020204" pitchFamily="18" charset="0"/>
                <a:sym typeface="Wingdings" panose="05000000000000000000" pitchFamily="2" charset="2"/>
              </a:rPr>
              <a:t> </a:t>
            </a:r>
            <a:r>
              <a:rPr lang="en-US" sz="2400" b="1">
                <a:solidFill>
                  <a:srgbClr val="002060"/>
                </a:solidFill>
                <a:latin typeface="UTM Daxline" panose="02040603050506020204" pitchFamily="18" charset="0"/>
              </a:rPr>
              <a:t>Xin ông làm ơn ghi thêm nếu còn chỗ linh hồn bác sẽ được lên thiên đàng. (hiểu là nếu còn chỗ viết trên băng tang)</a:t>
            </a:r>
            <a:endParaRPr lang="en-US" sz="2400" b="1" dirty="0">
              <a:solidFill>
                <a:srgbClr val="CB4D2F"/>
              </a:solidFill>
              <a:latin typeface="UTM Daxline" panose="02040603050506020204" pitchFamily="18" charset="0"/>
            </a:endParaRPr>
          </a:p>
        </p:txBody>
      </p:sp>
      <p:sp>
        <p:nvSpPr>
          <p:cNvPr id="8" name="TextBox 8">
            <a:extLst>
              <a:ext uri="{FF2B5EF4-FFF2-40B4-BE49-F238E27FC236}">
                <a16:creationId xmlns:a16="http://schemas.microsoft.com/office/drawing/2014/main" id="{B4885521-F1BC-4BC7-885F-2833FB960340}"/>
              </a:ext>
            </a:extLst>
          </p:cNvPr>
          <p:cNvSpPr txBox="1"/>
          <p:nvPr/>
        </p:nvSpPr>
        <p:spPr>
          <a:xfrm>
            <a:off x="156411" y="1485993"/>
            <a:ext cx="8915396" cy="395942"/>
          </a:xfrm>
          <a:prstGeom prst="rect">
            <a:avLst/>
          </a:prstGeom>
        </p:spPr>
        <p:txBody>
          <a:bodyPr wrap="square" lIns="0" tIns="0" rIns="0" bIns="0" rtlCol="0" anchor="t">
            <a:spAutoFit/>
          </a:bodyPr>
          <a:lstStyle/>
          <a:p>
            <a:pPr marL="342900" indent="-342900" algn="just">
              <a:lnSpc>
                <a:spcPct val="120000"/>
              </a:lnSpc>
              <a:buFont typeface="Wingdings" panose="05000000000000000000" pitchFamily="2" charset="2"/>
              <a:buChar char="Ø"/>
            </a:pPr>
            <a:r>
              <a:rPr lang="en-US" sz="2400" b="1">
                <a:solidFill>
                  <a:srgbClr val="CB4D2F"/>
                </a:solidFill>
                <a:latin typeface="UTM Daxline" panose="02040603050506020204" pitchFamily="18" charset="0"/>
              </a:rPr>
              <a:t>Người bán hàng hiểu lầm ý của ông khách như thế nào?</a:t>
            </a:r>
            <a:endParaRPr lang="en-US" sz="2400" b="1" dirty="0">
              <a:solidFill>
                <a:srgbClr val="CB4D2F"/>
              </a:solidFill>
              <a:latin typeface="UTM Daxline" panose="02040603050506020204" pitchFamily="18" charset="0"/>
            </a:endParaRPr>
          </a:p>
        </p:txBody>
      </p:sp>
      <p:sp>
        <p:nvSpPr>
          <p:cNvPr id="9" name="TextBox 8">
            <a:extLst>
              <a:ext uri="{FF2B5EF4-FFF2-40B4-BE49-F238E27FC236}">
                <a16:creationId xmlns:a16="http://schemas.microsoft.com/office/drawing/2014/main" id="{A21961D5-C77D-4835-B714-B95A9FA932C1}"/>
              </a:ext>
            </a:extLst>
          </p:cNvPr>
          <p:cNvSpPr txBox="1"/>
          <p:nvPr/>
        </p:nvSpPr>
        <p:spPr>
          <a:xfrm>
            <a:off x="445165" y="1956465"/>
            <a:ext cx="8626642" cy="839140"/>
          </a:xfrm>
          <a:prstGeom prst="rect">
            <a:avLst/>
          </a:prstGeom>
        </p:spPr>
        <p:txBody>
          <a:bodyPr wrap="square" lIns="0" tIns="0" rIns="0" bIns="0" rtlCol="0" anchor="t">
            <a:spAutoFit/>
          </a:bodyPr>
          <a:lstStyle/>
          <a:p>
            <a:pPr algn="just">
              <a:lnSpc>
                <a:spcPct val="120000"/>
              </a:lnSpc>
            </a:pPr>
            <a:r>
              <a:rPr lang="en-US" sz="2400" b="1">
                <a:solidFill>
                  <a:srgbClr val="002060"/>
                </a:solidFill>
                <a:latin typeface="UTM Daxline" panose="02040603050506020204" pitchFamily="18" charset="0"/>
                <a:sym typeface="Wingdings" panose="05000000000000000000" pitchFamily="2" charset="2"/>
              </a:rPr>
              <a:t> Kính viếng bác X. N</a:t>
            </a:r>
            <a:r>
              <a:rPr lang="en-US" sz="2400" b="1">
                <a:solidFill>
                  <a:srgbClr val="002060"/>
                </a:solidFill>
                <a:latin typeface="UTM Daxline" panose="02040603050506020204" pitchFamily="18" charset="0"/>
              </a:rPr>
              <a:t>ếu còn chỗ linh hồn bác sẽ được lên thiên đàng. </a:t>
            </a:r>
            <a:endParaRPr lang="en-US" sz="2400" b="1" dirty="0">
              <a:solidFill>
                <a:srgbClr val="CB4D2F"/>
              </a:solidFill>
              <a:latin typeface="UTM Daxline" panose="02040603050506020204" pitchFamily="18" charset="0"/>
            </a:endParaRPr>
          </a:p>
        </p:txBody>
      </p:sp>
      <p:sp>
        <p:nvSpPr>
          <p:cNvPr id="14" name="TextBox 8">
            <a:extLst>
              <a:ext uri="{FF2B5EF4-FFF2-40B4-BE49-F238E27FC236}">
                <a16:creationId xmlns:a16="http://schemas.microsoft.com/office/drawing/2014/main" id="{2AEF0B19-88C9-4974-B335-2AF6A70D5EC2}"/>
              </a:ext>
            </a:extLst>
          </p:cNvPr>
          <p:cNvSpPr txBox="1"/>
          <p:nvPr/>
        </p:nvSpPr>
        <p:spPr>
          <a:xfrm>
            <a:off x="114302" y="2870135"/>
            <a:ext cx="8915396" cy="839140"/>
          </a:xfrm>
          <a:prstGeom prst="rect">
            <a:avLst/>
          </a:prstGeom>
        </p:spPr>
        <p:txBody>
          <a:bodyPr wrap="square" lIns="0" tIns="0" rIns="0" bIns="0" rtlCol="0" anchor="t">
            <a:spAutoFit/>
          </a:bodyPr>
          <a:lstStyle/>
          <a:p>
            <a:pPr marL="342900" indent="-342900" algn="just">
              <a:lnSpc>
                <a:spcPct val="120000"/>
              </a:lnSpc>
              <a:buFont typeface="Wingdings" panose="05000000000000000000" pitchFamily="2" charset="2"/>
              <a:buChar char="Ø"/>
            </a:pPr>
            <a:r>
              <a:rPr lang="en-US" sz="2400" b="1">
                <a:solidFill>
                  <a:srgbClr val="CB4D2F"/>
                </a:solidFill>
                <a:latin typeface="UTM Daxline" panose="02040603050506020204" pitchFamily="18" charset="0"/>
              </a:rPr>
              <a:t>Để người bán hàng khỏi hiểu lầm, ông khách cần đặt thêm dấu gì vào tin nhắn của mình, dấu đó đặt sau chữ nào?</a:t>
            </a:r>
            <a:endParaRPr lang="en-US" sz="2400" b="1" dirty="0">
              <a:solidFill>
                <a:srgbClr val="CB4D2F"/>
              </a:solidFill>
              <a:latin typeface="UTM Daxline" panose="02040603050506020204" pitchFamily="18" charset="0"/>
            </a:endParaRPr>
          </a:p>
        </p:txBody>
      </p:sp>
      <p:sp>
        <p:nvSpPr>
          <p:cNvPr id="15" name="TextBox 8">
            <a:extLst>
              <a:ext uri="{FF2B5EF4-FFF2-40B4-BE49-F238E27FC236}">
                <a16:creationId xmlns:a16="http://schemas.microsoft.com/office/drawing/2014/main" id="{7C108AFA-CE09-4399-8064-0117AE7BF11B}"/>
              </a:ext>
            </a:extLst>
          </p:cNvPr>
          <p:cNvSpPr txBox="1"/>
          <p:nvPr/>
        </p:nvSpPr>
        <p:spPr>
          <a:xfrm>
            <a:off x="445165" y="3747837"/>
            <a:ext cx="8626642" cy="839140"/>
          </a:xfrm>
          <a:prstGeom prst="rect">
            <a:avLst/>
          </a:prstGeom>
        </p:spPr>
        <p:txBody>
          <a:bodyPr wrap="square" lIns="0" tIns="0" rIns="0" bIns="0" rtlCol="0" anchor="t">
            <a:spAutoFit/>
          </a:bodyPr>
          <a:lstStyle/>
          <a:p>
            <a:pPr algn="just">
              <a:lnSpc>
                <a:spcPct val="120000"/>
              </a:lnSpc>
            </a:pPr>
            <a:r>
              <a:rPr lang="en-US" sz="2400" b="1">
                <a:solidFill>
                  <a:srgbClr val="002060"/>
                </a:solidFill>
                <a:latin typeface="UTM Daxline" panose="02040603050506020204" pitchFamily="18" charset="0"/>
                <a:sym typeface="Wingdings" panose="05000000000000000000" pitchFamily="2" charset="2"/>
              </a:rPr>
              <a:t> </a:t>
            </a:r>
            <a:r>
              <a:rPr lang="en-US" sz="2400" b="1">
                <a:solidFill>
                  <a:srgbClr val="002060"/>
                </a:solidFill>
                <a:latin typeface="UTM Daxline" panose="02040603050506020204" pitchFamily="18" charset="0"/>
              </a:rPr>
              <a:t>Xin ông làm ơn ghi thêm nếu còn chỗ  linh hồn bác sẽ được lên thiên đàng. </a:t>
            </a:r>
            <a:endParaRPr lang="en-US" sz="2400" b="1" dirty="0">
              <a:solidFill>
                <a:srgbClr val="CB4D2F"/>
              </a:solidFill>
              <a:latin typeface="UTM Daxline" panose="02040603050506020204" pitchFamily="18" charset="0"/>
            </a:endParaRPr>
          </a:p>
        </p:txBody>
      </p:sp>
      <p:sp>
        <p:nvSpPr>
          <p:cNvPr id="16" name="TextBox 8">
            <a:extLst>
              <a:ext uri="{FF2B5EF4-FFF2-40B4-BE49-F238E27FC236}">
                <a16:creationId xmlns:a16="http://schemas.microsoft.com/office/drawing/2014/main" id="{B43D477B-CD1C-4D75-AF08-4C7A8599E606}"/>
              </a:ext>
            </a:extLst>
          </p:cNvPr>
          <p:cNvSpPr txBox="1"/>
          <p:nvPr/>
        </p:nvSpPr>
        <p:spPr>
          <a:xfrm>
            <a:off x="5498434" y="3735805"/>
            <a:ext cx="546422" cy="395942"/>
          </a:xfrm>
          <a:prstGeom prst="rect">
            <a:avLst/>
          </a:prstGeom>
        </p:spPr>
        <p:txBody>
          <a:bodyPr wrap="square" lIns="0" tIns="0" rIns="0" bIns="0" rtlCol="0" anchor="t">
            <a:spAutoFit/>
          </a:bodyPr>
          <a:lstStyle/>
          <a:p>
            <a:pPr algn="ctr">
              <a:lnSpc>
                <a:spcPct val="120000"/>
              </a:lnSpc>
            </a:pPr>
            <a:r>
              <a:rPr lang="en-US" sz="2400" b="1">
                <a:solidFill>
                  <a:srgbClr val="CB4D2F"/>
                </a:solidFill>
                <a:latin typeface="UTM Daxline" panose="02040603050506020204" pitchFamily="18" charset="0"/>
              </a:rPr>
              <a:t>:</a:t>
            </a:r>
            <a:endParaRPr lang="en-US" sz="2400" b="1" dirty="0">
              <a:solidFill>
                <a:srgbClr val="CB4D2F"/>
              </a:solidFill>
              <a:latin typeface="UTM Daxline" panose="02040603050506020204" pitchFamily="18" charset="0"/>
            </a:endParaRPr>
          </a:p>
        </p:txBody>
      </p:sp>
      <p:cxnSp>
        <p:nvCxnSpPr>
          <p:cNvPr id="17" name="Straight Connector 16">
            <a:extLst>
              <a:ext uri="{FF2B5EF4-FFF2-40B4-BE49-F238E27FC236}">
                <a16:creationId xmlns:a16="http://schemas.microsoft.com/office/drawing/2014/main" id="{E0527E63-2D5C-43A8-9B83-504881700B5B}"/>
              </a:ext>
            </a:extLst>
          </p:cNvPr>
          <p:cNvCxnSpPr>
            <a:cxnSpLocks/>
          </p:cNvCxnSpPr>
          <p:nvPr/>
        </p:nvCxnSpPr>
        <p:spPr>
          <a:xfrm>
            <a:off x="5907505" y="4240931"/>
            <a:ext cx="3122193" cy="0"/>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55CA2DF-038C-4B10-A539-A200DE57427F}"/>
              </a:ext>
            </a:extLst>
          </p:cNvPr>
          <p:cNvCxnSpPr>
            <a:cxnSpLocks/>
          </p:cNvCxnSpPr>
          <p:nvPr/>
        </p:nvCxnSpPr>
        <p:spPr>
          <a:xfrm>
            <a:off x="445165" y="4611041"/>
            <a:ext cx="1455824" cy="0"/>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891C7B9-9AA3-4A08-BAEF-F7DA2BB15B6D}"/>
              </a:ext>
            </a:extLst>
          </p:cNvPr>
          <p:cNvSpPr txBox="1"/>
          <p:nvPr/>
        </p:nvSpPr>
        <p:spPr>
          <a:xfrm>
            <a:off x="4463712" y="4401038"/>
            <a:ext cx="4680288" cy="395942"/>
          </a:xfrm>
          <a:prstGeom prst="rect">
            <a:avLst/>
          </a:prstGeom>
          <a:solidFill>
            <a:srgbClr val="FFFF66"/>
          </a:solidFill>
        </p:spPr>
        <p:txBody>
          <a:bodyPr wrap="square" lIns="0" tIns="0" rIns="0" bIns="0" rtlCol="0" anchor="t">
            <a:spAutoFit/>
          </a:bodyPr>
          <a:lstStyle/>
          <a:p>
            <a:pPr algn="ctr">
              <a:lnSpc>
                <a:spcPct val="120000"/>
              </a:lnSpc>
            </a:pPr>
            <a:r>
              <a:rPr lang="en-US" sz="2400" b="1">
                <a:solidFill>
                  <a:srgbClr val="7030A0"/>
                </a:solidFill>
                <a:latin typeface="UTM Daxline" panose="02040603050506020204" pitchFamily="18" charset="0"/>
                <a:sym typeface="Wingdings" panose="05000000000000000000" pitchFamily="2" charset="2"/>
              </a:rPr>
              <a:t>Đây là câu cần viết trên băng tang.</a:t>
            </a:r>
            <a:endParaRPr lang="en-US" sz="2400" b="1" dirty="0">
              <a:solidFill>
                <a:srgbClr val="7030A0"/>
              </a:solidFill>
              <a:latin typeface="UTM Daxline" panose="02040603050506020204" pitchFamily="18" charset="0"/>
            </a:endParaRPr>
          </a:p>
        </p:txBody>
      </p:sp>
      <p:cxnSp>
        <p:nvCxnSpPr>
          <p:cNvPr id="20" name="Straight Connector 19">
            <a:extLst>
              <a:ext uri="{FF2B5EF4-FFF2-40B4-BE49-F238E27FC236}">
                <a16:creationId xmlns:a16="http://schemas.microsoft.com/office/drawing/2014/main" id="{C7ED913B-FA20-478B-B049-55DF6B485F9C}"/>
              </a:ext>
            </a:extLst>
          </p:cNvPr>
          <p:cNvCxnSpPr>
            <a:cxnSpLocks/>
            <a:endCxn id="7" idx="3"/>
          </p:cNvCxnSpPr>
          <p:nvPr/>
        </p:nvCxnSpPr>
        <p:spPr>
          <a:xfrm flipV="1">
            <a:off x="4247147" y="991893"/>
            <a:ext cx="4824660" cy="12544"/>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20A0DDC-633F-43B8-A1BC-79F4B55818A2}"/>
              </a:ext>
            </a:extLst>
          </p:cNvPr>
          <p:cNvCxnSpPr>
            <a:cxnSpLocks/>
          </p:cNvCxnSpPr>
          <p:nvPr/>
        </p:nvCxnSpPr>
        <p:spPr>
          <a:xfrm flipV="1">
            <a:off x="445165" y="1430867"/>
            <a:ext cx="1455824" cy="6272"/>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26151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up)">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up)">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2000" fill="hold"/>
                                        <p:tgtEl>
                                          <p:spTgt spid="16"/>
                                        </p:tgtEl>
                                        <p:attrNameLst>
                                          <p:attrName>ppt_x</p:attrName>
                                        </p:attrNameLst>
                                      </p:cBhvr>
                                      <p:tavLst>
                                        <p:tav tm="0">
                                          <p:val>
                                            <p:strVal val="#ppt_x"/>
                                          </p:val>
                                        </p:tav>
                                        <p:tav tm="100000">
                                          <p:val>
                                            <p:strVal val="#ppt_x"/>
                                          </p:val>
                                        </p:tav>
                                      </p:tavLst>
                                    </p:anim>
                                    <p:anim calcmode="lin" valueType="num">
                                      <p:cBhvr additive="base">
                                        <p:cTn id="47" dur="2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00"/>
                            </p:stCondLst>
                            <p:childTnLst>
                              <p:par>
                                <p:cTn id="54" presetID="22" presetClass="entr" presetSubtype="8"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8" grpId="0"/>
      <p:bldP spid="9" grpId="0"/>
      <p:bldP spid="14" grpId="0"/>
      <p:bldP spid="15" grpId="0"/>
      <p:bldP spid="16" grpId="0"/>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8775B83F-B911-499B-A8FC-8D89E866654E}"/>
              </a:ext>
            </a:extLst>
          </p:cNvPr>
          <p:cNvGrpSpPr/>
          <p:nvPr/>
        </p:nvGrpSpPr>
        <p:grpSpPr>
          <a:xfrm>
            <a:off x="642876" y="2556189"/>
            <a:ext cx="953512" cy="1987164"/>
            <a:chOff x="1573955" y="457173"/>
            <a:chExt cx="685154" cy="1427894"/>
          </a:xfrm>
        </p:grpSpPr>
        <p:pic>
          <p:nvPicPr>
            <p:cNvPr id="20" name="Picture 19">
              <a:extLst>
                <a:ext uri="{FF2B5EF4-FFF2-40B4-BE49-F238E27FC236}">
                  <a16:creationId xmlns:a16="http://schemas.microsoft.com/office/drawing/2014/main" id="{02D7B4FC-2311-4935-81B7-D340737116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3955" y="457173"/>
              <a:ext cx="685154" cy="685154"/>
            </a:xfrm>
            <a:prstGeom prst="rect">
              <a:avLst/>
            </a:prstGeom>
          </p:spPr>
        </p:pic>
        <p:sp>
          <p:nvSpPr>
            <p:cNvPr id="21" name="Oval 20">
              <a:extLst>
                <a:ext uri="{FF2B5EF4-FFF2-40B4-BE49-F238E27FC236}">
                  <a16:creationId xmlns:a16="http://schemas.microsoft.com/office/drawing/2014/main" id="{56338677-B76F-4643-9C29-4EC288337037}"/>
                </a:ext>
              </a:extLst>
            </p:cNvPr>
            <p:cNvSpPr/>
            <p:nvPr/>
          </p:nvSpPr>
          <p:spPr>
            <a:xfrm>
              <a:off x="1573955" y="1187762"/>
              <a:ext cx="674267" cy="697305"/>
            </a:xfrm>
            <a:prstGeom prst="ellipse">
              <a:avLst/>
            </a:prstGeom>
            <a:solidFill>
              <a:srgbClr val="F7B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Speech Bubble: Rectangle with Corners Rounded 10">
            <a:extLst>
              <a:ext uri="{FF2B5EF4-FFF2-40B4-BE49-F238E27FC236}">
                <a16:creationId xmlns:a16="http://schemas.microsoft.com/office/drawing/2014/main" id="{02347BE8-C036-4667-BF82-2A1B710A1CBE}"/>
              </a:ext>
            </a:extLst>
          </p:cNvPr>
          <p:cNvSpPr/>
          <p:nvPr/>
        </p:nvSpPr>
        <p:spPr>
          <a:xfrm>
            <a:off x="1697647" y="549687"/>
            <a:ext cx="6880869" cy="2253671"/>
          </a:xfrm>
          <a:prstGeom prst="wedgeRoundRectCallout">
            <a:avLst>
              <a:gd name="adj1" fmla="val -47147"/>
              <a:gd name="adj2" fmla="val 73639"/>
              <a:gd name="adj3" fmla="val 16667"/>
            </a:avLst>
          </a:prstGeom>
          <a:solidFill>
            <a:srgbClr val="FFFF66"/>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8">
            <a:extLst>
              <a:ext uri="{FF2B5EF4-FFF2-40B4-BE49-F238E27FC236}">
                <a16:creationId xmlns:a16="http://schemas.microsoft.com/office/drawing/2014/main" id="{8D3AB17F-7097-4836-A48E-A031CE1E92B7}"/>
              </a:ext>
            </a:extLst>
          </p:cNvPr>
          <p:cNvSpPr txBox="1"/>
          <p:nvPr/>
        </p:nvSpPr>
        <p:spPr>
          <a:xfrm>
            <a:off x="1964154" y="669996"/>
            <a:ext cx="6347854" cy="2013052"/>
          </a:xfrm>
          <a:prstGeom prst="rect">
            <a:avLst/>
          </a:prstGeom>
        </p:spPr>
        <p:txBody>
          <a:bodyPr wrap="square" lIns="0" tIns="0" rIns="0" bIns="0" rtlCol="0" anchor="t">
            <a:spAutoFit/>
          </a:bodyPr>
          <a:lstStyle/>
          <a:p>
            <a:pPr algn="just">
              <a:lnSpc>
                <a:spcPct val="120000"/>
              </a:lnSpc>
            </a:pPr>
            <a:r>
              <a:rPr lang="en-US" sz="2800" b="1">
                <a:solidFill>
                  <a:srgbClr val="C00000"/>
                </a:solidFill>
                <a:latin typeface="UTM Daxline" panose="02040603050506020204" pitchFamily="18" charset="0"/>
              </a:rPr>
              <a:t>Các bạn thấy không, chỉ vì thiếu tớ mà mọi người hiểu sai ý nhau. Các bạn hãy nhớ những tác dụng của tớ để sử dụng đúng cách nhé!  </a:t>
            </a:r>
            <a:endParaRPr lang="en-US" sz="2800" b="1" dirty="0">
              <a:solidFill>
                <a:srgbClr val="0070C0"/>
              </a:solidFill>
              <a:latin typeface="UTM Daxline" panose="02040603050506020204" pitchFamily="18" charset="0"/>
            </a:endParaRPr>
          </a:p>
        </p:txBody>
      </p:sp>
    </p:spTree>
    <p:extLst>
      <p:ext uri="{BB962C8B-B14F-4D97-AF65-F5344CB8AC3E}">
        <p14:creationId xmlns:p14="http://schemas.microsoft.com/office/powerpoint/2010/main" val="8602203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66065" y="-19337522"/>
            <a:ext cx="6023504" cy="3600000"/>
          </a:xfrm>
          <a:prstGeom prst="rect">
            <a:avLst/>
          </a:prstGeom>
        </p:spPr>
      </p:pic>
      <p:grpSp>
        <p:nvGrpSpPr>
          <p:cNvPr id="4" name="Group 3">
            <a:extLst>
              <a:ext uri="{FF2B5EF4-FFF2-40B4-BE49-F238E27FC236}">
                <a16:creationId xmlns:a16="http://schemas.microsoft.com/office/drawing/2014/main" id="{C540D172-353C-4F66-BAF3-326D38CF9E07}"/>
              </a:ext>
            </a:extLst>
          </p:cNvPr>
          <p:cNvGrpSpPr/>
          <p:nvPr/>
        </p:nvGrpSpPr>
        <p:grpSpPr>
          <a:xfrm>
            <a:off x="2375011" y="866276"/>
            <a:ext cx="4220615" cy="2269862"/>
            <a:chOff x="2321671" y="1719716"/>
            <a:chExt cx="4220615" cy="2269862"/>
          </a:xfrm>
        </p:grpSpPr>
        <p:pic>
          <p:nvPicPr>
            <p:cNvPr id="3" name="图片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1671" y="1719716"/>
              <a:ext cx="4220615" cy="2269862"/>
            </a:xfrm>
            <a:prstGeom prst="rect">
              <a:avLst/>
            </a:prstGeom>
          </p:spPr>
        </p:pic>
        <p:sp>
          <p:nvSpPr>
            <p:cNvPr id="5" name="TextBox 4">
              <a:extLst>
                <a:ext uri="{FF2B5EF4-FFF2-40B4-BE49-F238E27FC236}">
                  <a16:creationId xmlns:a16="http://schemas.microsoft.com/office/drawing/2014/main" id="{2A252598-7833-4063-A1C8-B02A92D653FF}"/>
                </a:ext>
              </a:extLst>
            </p:cNvPr>
            <p:cNvSpPr txBox="1"/>
            <p:nvPr/>
          </p:nvSpPr>
          <p:spPr>
            <a:xfrm>
              <a:off x="2458419" y="2793433"/>
              <a:ext cx="3947118" cy="923330"/>
            </a:xfrm>
            <a:prstGeom prst="rect">
              <a:avLst/>
            </a:prstGeom>
            <a:noFill/>
          </p:spPr>
          <p:txBody>
            <a:bodyPr wrap="square" rtlCol="0">
              <a:spAutoFit/>
            </a:bodyPr>
            <a:lstStyle/>
            <a:p>
              <a:pPr algn="ctr"/>
              <a:r>
                <a:rPr lang="en-US" sz="5400">
                  <a:solidFill>
                    <a:srgbClr val="C00000"/>
                  </a:solidFill>
                  <a:latin typeface="UVN Banh Mi" pitchFamily="2" charset="0"/>
                </a:rPr>
                <a:t>VẬN DỤNG</a:t>
              </a:r>
            </a:p>
          </p:txBody>
        </p:sp>
      </p:grpSp>
    </p:spTree>
    <p:extLst>
      <p:ext uri="{BB962C8B-B14F-4D97-AF65-F5344CB8AC3E}">
        <p14:creationId xmlns:p14="http://schemas.microsoft.com/office/powerpoint/2010/main" val="29456926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peech Bubble: Rectangle with Corners Rounded 10">
            <a:extLst>
              <a:ext uri="{FF2B5EF4-FFF2-40B4-BE49-F238E27FC236}">
                <a16:creationId xmlns:a16="http://schemas.microsoft.com/office/drawing/2014/main" id="{02347BE8-C036-4667-BF82-2A1B710A1CBE}"/>
              </a:ext>
            </a:extLst>
          </p:cNvPr>
          <p:cNvSpPr/>
          <p:nvPr/>
        </p:nvSpPr>
        <p:spPr>
          <a:xfrm>
            <a:off x="1697647" y="549687"/>
            <a:ext cx="6880869" cy="2746966"/>
          </a:xfrm>
          <a:prstGeom prst="wedgeRoundRectCallout">
            <a:avLst>
              <a:gd name="adj1" fmla="val -47147"/>
              <a:gd name="adj2" fmla="val 73639"/>
              <a:gd name="adj3" fmla="val 16667"/>
            </a:avLst>
          </a:prstGeom>
          <a:solidFill>
            <a:srgbClr val="FFFF66"/>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8">
            <a:extLst>
              <a:ext uri="{FF2B5EF4-FFF2-40B4-BE49-F238E27FC236}">
                <a16:creationId xmlns:a16="http://schemas.microsoft.com/office/drawing/2014/main" id="{8D3AB17F-7097-4836-A48E-A031CE1E92B7}"/>
              </a:ext>
            </a:extLst>
          </p:cNvPr>
          <p:cNvSpPr txBox="1"/>
          <p:nvPr/>
        </p:nvSpPr>
        <p:spPr>
          <a:xfrm>
            <a:off x="1964154" y="669996"/>
            <a:ext cx="6347854" cy="2530116"/>
          </a:xfrm>
          <a:prstGeom prst="rect">
            <a:avLst/>
          </a:prstGeom>
        </p:spPr>
        <p:txBody>
          <a:bodyPr wrap="square" lIns="0" tIns="0" rIns="0" bIns="0" rtlCol="0" anchor="t">
            <a:spAutoFit/>
          </a:bodyPr>
          <a:lstStyle/>
          <a:p>
            <a:pPr algn="just">
              <a:lnSpc>
                <a:spcPct val="120000"/>
              </a:lnSpc>
            </a:pPr>
            <a:r>
              <a:rPr lang="en-US" sz="2800" b="1">
                <a:solidFill>
                  <a:srgbClr val="C00000"/>
                </a:solidFill>
                <a:latin typeface="UTM Daxline" panose="02040603050506020204" pitchFamily="18" charset="0"/>
              </a:rPr>
              <a:t>Viết một đoạn văn hoặc một đoạn hội thoại nói về việc học tập của mình trong đó có sử dụng dấu hai chấm. Nêu tác dụng của từng dấu hai chấm trong đoạn văn hoặc đoạn hội thoại đó.</a:t>
            </a:r>
            <a:endParaRPr lang="en-US" sz="2800" b="1" dirty="0">
              <a:solidFill>
                <a:srgbClr val="0070C0"/>
              </a:solidFill>
              <a:latin typeface="UTM Daxline" panose="02040603050506020204" pitchFamily="18" charset="0"/>
            </a:endParaRPr>
          </a:p>
        </p:txBody>
      </p:sp>
    </p:spTree>
    <p:extLst>
      <p:ext uri="{BB962C8B-B14F-4D97-AF65-F5344CB8AC3E}">
        <p14:creationId xmlns:p14="http://schemas.microsoft.com/office/powerpoint/2010/main" val="29754980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8">
            <a:extLst>
              <a:ext uri="{FF2B5EF4-FFF2-40B4-BE49-F238E27FC236}">
                <a16:creationId xmlns:a16="http://schemas.microsoft.com/office/drawing/2014/main" id="{A82FFED8-E02F-4C10-B4CE-BFD7D12FC7A7}"/>
              </a:ext>
            </a:extLst>
          </p:cNvPr>
          <p:cNvSpPr txBox="1"/>
          <p:nvPr/>
        </p:nvSpPr>
        <p:spPr>
          <a:xfrm>
            <a:off x="1629551" y="178241"/>
            <a:ext cx="6315585" cy="461858"/>
          </a:xfrm>
          <a:prstGeom prst="rect">
            <a:avLst/>
          </a:prstGeom>
        </p:spPr>
        <p:txBody>
          <a:bodyPr wrap="square" lIns="0" tIns="0" rIns="0" bIns="0" rtlCol="0" anchor="t">
            <a:spAutoFit/>
          </a:bodyPr>
          <a:lstStyle/>
          <a:p>
            <a:pPr algn="ctr">
              <a:lnSpc>
                <a:spcPct val="120000"/>
              </a:lnSpc>
            </a:pPr>
            <a:r>
              <a:rPr lang="en-US" sz="2800" b="1">
                <a:solidFill>
                  <a:srgbClr val="CB4D2F"/>
                </a:solidFill>
                <a:latin typeface="UTM Daxline" panose="02040603050506020204" pitchFamily="18" charset="0"/>
              </a:rPr>
              <a:t>Dấu phẩy trong câu sau có tác dụng gì?</a:t>
            </a:r>
            <a:endParaRPr lang="en-US" sz="2800" b="1" dirty="0">
              <a:solidFill>
                <a:srgbClr val="CB4D2F"/>
              </a:solidFill>
              <a:latin typeface="UTM Daxline" panose="02040603050506020204" pitchFamily="18" charset="0"/>
            </a:endParaRPr>
          </a:p>
        </p:txBody>
      </p:sp>
      <p:sp>
        <p:nvSpPr>
          <p:cNvPr id="21" name="TextBox 8">
            <a:extLst>
              <a:ext uri="{FF2B5EF4-FFF2-40B4-BE49-F238E27FC236}">
                <a16:creationId xmlns:a16="http://schemas.microsoft.com/office/drawing/2014/main" id="{CEFD7C08-13C2-417B-A6EA-79C6C7D703BE}"/>
              </a:ext>
            </a:extLst>
          </p:cNvPr>
          <p:cNvSpPr txBox="1"/>
          <p:nvPr/>
        </p:nvSpPr>
        <p:spPr>
          <a:xfrm>
            <a:off x="1010125" y="581469"/>
            <a:ext cx="7345598" cy="461858"/>
          </a:xfrm>
          <a:prstGeom prst="rect">
            <a:avLst/>
          </a:prstGeom>
        </p:spPr>
        <p:txBody>
          <a:bodyPr wrap="square" lIns="0" tIns="0" rIns="0" bIns="0" rtlCol="0" anchor="t">
            <a:spAutoFit/>
          </a:bodyPr>
          <a:lstStyle/>
          <a:p>
            <a:pPr algn="ctr">
              <a:lnSpc>
                <a:spcPct val="120000"/>
              </a:lnSpc>
            </a:pPr>
            <a:r>
              <a:rPr lang="en-US" sz="2800" b="1">
                <a:solidFill>
                  <a:srgbClr val="0070C0"/>
                </a:solidFill>
                <a:latin typeface="UTM Daxline" panose="02040603050506020204" pitchFamily="18" charset="0"/>
              </a:rPr>
              <a:t>Mấy năm nay, đoạn đường này thường có sự cố.</a:t>
            </a:r>
            <a:endParaRPr lang="en-US" sz="2800" b="1" dirty="0">
              <a:solidFill>
                <a:srgbClr val="0070C0"/>
              </a:solidFill>
              <a:latin typeface="UTM Daxline" panose="02040603050506020204" pitchFamily="18" charset="0"/>
            </a:endParaRPr>
          </a:p>
        </p:txBody>
      </p:sp>
      <p:grpSp>
        <p:nvGrpSpPr>
          <p:cNvPr id="23" name="Group 22">
            <a:extLst>
              <a:ext uri="{FF2B5EF4-FFF2-40B4-BE49-F238E27FC236}">
                <a16:creationId xmlns:a16="http://schemas.microsoft.com/office/drawing/2014/main" id="{CCF68FB1-275A-4DB6-8E37-77E9BA977C6C}"/>
              </a:ext>
            </a:extLst>
          </p:cNvPr>
          <p:cNvGrpSpPr/>
          <p:nvPr/>
        </p:nvGrpSpPr>
        <p:grpSpPr>
          <a:xfrm>
            <a:off x="331452" y="1238683"/>
            <a:ext cx="8338458" cy="1239188"/>
            <a:chOff x="402771" y="1224563"/>
            <a:chExt cx="8338458" cy="1239188"/>
          </a:xfrm>
        </p:grpSpPr>
        <p:pic>
          <p:nvPicPr>
            <p:cNvPr id="13" name="Picture 12">
              <a:extLst>
                <a:ext uri="{FF2B5EF4-FFF2-40B4-BE49-F238E27FC236}">
                  <a16:creationId xmlns:a16="http://schemas.microsoft.com/office/drawing/2014/main" id="{DC532747-D6A8-4336-9DBF-1CA8CB19A28D}"/>
                </a:ext>
              </a:extLst>
            </p:cNvPr>
            <p:cNvPicPr>
              <a:picLocks noChangeAspect="1"/>
            </p:cNvPicPr>
            <p:nvPr/>
          </p:nvPicPr>
          <p:blipFill rotWithShape="1">
            <a:blip r:embed="rId4">
              <a:extLst>
                <a:ext uri="{28A0092B-C50C-407E-A947-70E740481C1C}">
                  <a14:useLocalDpi xmlns:a14="http://schemas.microsoft.com/office/drawing/2010/main" val="0"/>
                </a:ext>
              </a:extLst>
            </a:blip>
            <a:srcRect l="13295" t="7134" r="14664" b="71415"/>
            <a:stretch/>
          </p:blipFill>
          <p:spPr>
            <a:xfrm>
              <a:off x="402771" y="1224563"/>
              <a:ext cx="8338458" cy="1239188"/>
            </a:xfrm>
            <a:prstGeom prst="rect">
              <a:avLst/>
            </a:prstGeom>
          </p:spPr>
        </p:pic>
        <p:sp>
          <p:nvSpPr>
            <p:cNvPr id="24" name="TextBox 23">
              <a:extLst>
                <a:ext uri="{FF2B5EF4-FFF2-40B4-BE49-F238E27FC236}">
                  <a16:creationId xmlns:a16="http://schemas.microsoft.com/office/drawing/2014/main" id="{D8F8FAC7-4D28-498F-8CAF-FD745BFC4016}"/>
                </a:ext>
              </a:extLst>
            </p:cNvPr>
            <p:cNvSpPr txBox="1"/>
            <p:nvPr/>
          </p:nvSpPr>
          <p:spPr>
            <a:xfrm>
              <a:off x="1336694" y="1725087"/>
              <a:ext cx="6762275" cy="492443"/>
            </a:xfrm>
            <a:prstGeom prst="rect">
              <a:avLst/>
            </a:prstGeom>
            <a:noFill/>
          </p:spPr>
          <p:txBody>
            <a:bodyPr wrap="square">
              <a:spAutoFit/>
            </a:bodyPr>
            <a:lstStyle/>
            <a:p>
              <a:r>
                <a:rPr lang="en-US" sz="2600" b="1">
                  <a:solidFill>
                    <a:srgbClr val="EC6100"/>
                  </a:solidFill>
                  <a:latin typeface="UTM Daxline" panose="02040603050506020204" pitchFamily="18" charset="0"/>
                </a:rPr>
                <a:t>Ngăn cách các bộ phận cùng chức vụ trong câu</a:t>
              </a:r>
            </a:p>
          </p:txBody>
        </p:sp>
      </p:grpSp>
      <p:grpSp>
        <p:nvGrpSpPr>
          <p:cNvPr id="33" name="Group 32">
            <a:extLst>
              <a:ext uri="{FF2B5EF4-FFF2-40B4-BE49-F238E27FC236}">
                <a16:creationId xmlns:a16="http://schemas.microsoft.com/office/drawing/2014/main" id="{F8A3B9B3-4DC0-4B27-AE35-C55856326980}"/>
              </a:ext>
            </a:extLst>
          </p:cNvPr>
          <p:cNvGrpSpPr/>
          <p:nvPr/>
        </p:nvGrpSpPr>
        <p:grpSpPr>
          <a:xfrm>
            <a:off x="805542" y="2491992"/>
            <a:ext cx="8338458" cy="1239188"/>
            <a:chOff x="342338" y="2507293"/>
            <a:chExt cx="8338458" cy="1239188"/>
          </a:xfrm>
        </p:grpSpPr>
        <p:pic>
          <p:nvPicPr>
            <p:cNvPr id="31" name="Picture 30">
              <a:extLst>
                <a:ext uri="{FF2B5EF4-FFF2-40B4-BE49-F238E27FC236}">
                  <a16:creationId xmlns:a16="http://schemas.microsoft.com/office/drawing/2014/main" id="{FC245825-ECEE-4D43-9097-E04A6548CFA5}"/>
                </a:ext>
              </a:extLst>
            </p:cNvPr>
            <p:cNvPicPr>
              <a:picLocks noChangeAspect="1"/>
            </p:cNvPicPr>
            <p:nvPr/>
          </p:nvPicPr>
          <p:blipFill rotWithShape="1">
            <a:blip r:embed="rId4">
              <a:extLst>
                <a:ext uri="{28A0092B-C50C-407E-A947-70E740481C1C}">
                  <a14:useLocalDpi xmlns:a14="http://schemas.microsoft.com/office/drawing/2010/main" val="0"/>
                </a:ext>
              </a:extLst>
            </a:blip>
            <a:srcRect l="13021" t="28804" r="14938" b="49745"/>
            <a:stretch/>
          </p:blipFill>
          <p:spPr>
            <a:xfrm>
              <a:off x="342338" y="2507293"/>
              <a:ext cx="8338458" cy="1239188"/>
            </a:xfrm>
            <a:prstGeom prst="rect">
              <a:avLst/>
            </a:prstGeom>
          </p:spPr>
        </p:pic>
        <p:sp>
          <p:nvSpPr>
            <p:cNvPr id="26" name="TextBox 25">
              <a:extLst>
                <a:ext uri="{FF2B5EF4-FFF2-40B4-BE49-F238E27FC236}">
                  <a16:creationId xmlns:a16="http://schemas.microsoft.com/office/drawing/2014/main" id="{2FBA217C-0B70-469E-AAE6-C48EA98FA538}"/>
                </a:ext>
              </a:extLst>
            </p:cNvPr>
            <p:cNvSpPr txBox="1"/>
            <p:nvPr/>
          </p:nvSpPr>
          <p:spPr>
            <a:xfrm>
              <a:off x="1479333" y="2967134"/>
              <a:ext cx="6185333" cy="492443"/>
            </a:xfrm>
            <a:prstGeom prst="rect">
              <a:avLst/>
            </a:prstGeom>
            <a:noFill/>
          </p:spPr>
          <p:txBody>
            <a:bodyPr wrap="square">
              <a:spAutoFit/>
            </a:bodyPr>
            <a:lstStyle/>
            <a:p>
              <a:r>
                <a:rPr lang="en-US" sz="2600" b="1">
                  <a:solidFill>
                    <a:srgbClr val="F1A544"/>
                  </a:solidFill>
                  <a:latin typeface="UTM Daxline" panose="02040603050506020204" pitchFamily="18" charset="0"/>
                </a:rPr>
                <a:t>Ngăn cách trạng ngữ với chủ ngữ và vị ngữ</a:t>
              </a:r>
            </a:p>
          </p:txBody>
        </p:sp>
      </p:grpSp>
      <p:grpSp>
        <p:nvGrpSpPr>
          <p:cNvPr id="34" name="Group 33">
            <a:extLst>
              <a:ext uri="{FF2B5EF4-FFF2-40B4-BE49-F238E27FC236}">
                <a16:creationId xmlns:a16="http://schemas.microsoft.com/office/drawing/2014/main" id="{768541F9-E891-4653-85D4-0906FE50C264}"/>
              </a:ext>
            </a:extLst>
          </p:cNvPr>
          <p:cNvGrpSpPr/>
          <p:nvPr/>
        </p:nvGrpSpPr>
        <p:grpSpPr>
          <a:xfrm>
            <a:off x="331452" y="3831486"/>
            <a:ext cx="8338458" cy="1239188"/>
            <a:chOff x="331452" y="3831486"/>
            <a:chExt cx="8338458" cy="1239188"/>
          </a:xfrm>
        </p:grpSpPr>
        <p:pic>
          <p:nvPicPr>
            <p:cNvPr id="32" name="Picture 31">
              <a:extLst>
                <a:ext uri="{FF2B5EF4-FFF2-40B4-BE49-F238E27FC236}">
                  <a16:creationId xmlns:a16="http://schemas.microsoft.com/office/drawing/2014/main" id="{66113112-1A94-4C6B-865C-FFACC5AFB16E}"/>
                </a:ext>
              </a:extLst>
            </p:cNvPr>
            <p:cNvPicPr>
              <a:picLocks noChangeAspect="1"/>
            </p:cNvPicPr>
            <p:nvPr/>
          </p:nvPicPr>
          <p:blipFill rotWithShape="1">
            <a:blip r:embed="rId4">
              <a:extLst>
                <a:ext uri="{28A0092B-C50C-407E-A947-70E740481C1C}">
                  <a14:useLocalDpi xmlns:a14="http://schemas.microsoft.com/office/drawing/2010/main" val="0"/>
                </a:ext>
              </a:extLst>
            </a:blip>
            <a:srcRect l="13364" t="51472" r="14595" b="27077"/>
            <a:stretch/>
          </p:blipFill>
          <p:spPr>
            <a:xfrm>
              <a:off x="331452" y="3831486"/>
              <a:ext cx="8338458" cy="1239188"/>
            </a:xfrm>
            <a:prstGeom prst="rect">
              <a:avLst/>
            </a:prstGeom>
          </p:spPr>
        </p:pic>
        <p:sp>
          <p:nvSpPr>
            <p:cNvPr id="27" name="TextBox 26">
              <a:extLst>
                <a:ext uri="{FF2B5EF4-FFF2-40B4-BE49-F238E27FC236}">
                  <a16:creationId xmlns:a16="http://schemas.microsoft.com/office/drawing/2014/main" id="{6D18CC56-66C9-43F6-A807-48B8ADE2CFCA}"/>
                </a:ext>
              </a:extLst>
            </p:cNvPr>
            <p:cNvSpPr txBox="1"/>
            <p:nvPr/>
          </p:nvSpPr>
          <p:spPr>
            <a:xfrm>
              <a:off x="2016490" y="4224066"/>
              <a:ext cx="5402684" cy="492443"/>
            </a:xfrm>
            <a:prstGeom prst="rect">
              <a:avLst/>
            </a:prstGeom>
            <a:noFill/>
          </p:spPr>
          <p:txBody>
            <a:bodyPr wrap="square">
              <a:spAutoFit/>
            </a:bodyPr>
            <a:lstStyle/>
            <a:p>
              <a:r>
                <a:rPr lang="en-US" sz="2600" b="1">
                  <a:solidFill>
                    <a:srgbClr val="E60012"/>
                  </a:solidFill>
                  <a:latin typeface="UTM Daxline" panose="02040603050506020204" pitchFamily="18" charset="0"/>
                </a:rPr>
                <a:t>Ngăn cách các vế câu trong câu ghép</a:t>
              </a:r>
            </a:p>
          </p:txBody>
        </p:sp>
      </p:grpSp>
      <p:pic>
        <p:nvPicPr>
          <p:cNvPr id="22" name="Picture 21">
            <a:extLst>
              <a:ext uri="{FF2B5EF4-FFF2-40B4-BE49-F238E27FC236}">
                <a16:creationId xmlns:a16="http://schemas.microsoft.com/office/drawing/2014/main" id="{EB7483A7-19BA-444E-9193-9A13BC3357DF}"/>
              </a:ext>
            </a:extLst>
          </p:cNvPr>
          <p:cNvPicPr>
            <a:picLocks noChangeAspect="1"/>
          </p:cNvPicPr>
          <p:nvPr/>
        </p:nvPicPr>
        <p:blipFill>
          <a:blip r:embed="rId5">
            <a:duotone>
              <a:prstClr val="black"/>
              <a:srgbClr val="CB4D2F">
                <a:tint val="45000"/>
                <a:satMod val="400000"/>
              </a:srgbClr>
            </a:duotone>
            <a:extLst>
              <a:ext uri="{28A0092B-C50C-407E-A947-70E740481C1C}">
                <a14:useLocalDpi xmlns:a14="http://schemas.microsoft.com/office/drawing/2010/main" val="0"/>
              </a:ext>
            </a:extLst>
          </a:blip>
          <a:stretch>
            <a:fillRect/>
          </a:stretch>
        </p:blipFill>
        <p:spPr>
          <a:xfrm>
            <a:off x="331452" y="2463750"/>
            <a:ext cx="1219200" cy="1219200"/>
          </a:xfrm>
          <a:prstGeom prst="rect">
            <a:avLst/>
          </a:prstGeom>
        </p:spPr>
      </p:pic>
    </p:spTree>
    <p:extLst>
      <p:ext uri="{BB962C8B-B14F-4D97-AF65-F5344CB8AC3E}">
        <p14:creationId xmlns:p14="http://schemas.microsoft.com/office/powerpoint/2010/main" val="4052038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right)">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left)">
                                      <p:cBhvr>
                                        <p:cTn id="26" dur="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par>
                                <p:cTn id="32" presetID="10" presetClass="exit" presetSubtype="0" fill="hold" nodeType="withEffect">
                                  <p:stCondLst>
                                    <p:cond delay="0"/>
                                  </p:stCondLst>
                                  <p:childTnLst>
                                    <p:animEffect transition="out" filter="fade">
                                      <p:cBhvr>
                                        <p:cTn id="33" dur="500"/>
                                        <p:tgtEl>
                                          <p:spTgt spid="23"/>
                                        </p:tgtEl>
                                      </p:cBhvr>
                                    </p:animEffect>
                                    <p:set>
                                      <p:cBhvr>
                                        <p:cTn id="34" dur="1" fill="hold">
                                          <p:stCondLst>
                                            <p:cond delay="499"/>
                                          </p:stCondLst>
                                        </p:cTn>
                                        <p:tgtEl>
                                          <p:spTgt spid="23"/>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34"/>
                                        </p:tgtEl>
                                      </p:cBhvr>
                                    </p:animEffect>
                                    <p:set>
                                      <p:cBhvr>
                                        <p:cTn id="37"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2847BCD-065B-452F-846A-B5A477540672}"/>
              </a:ext>
            </a:extLst>
          </p:cNvPr>
          <p:cNvPicPr>
            <a:picLocks noChangeAspect="1"/>
          </p:cNvPicPr>
          <p:nvPr/>
        </p:nvPicPr>
        <p:blipFill rotWithShape="1">
          <a:blip r:embed="rId4">
            <a:extLst>
              <a:ext uri="{28A0092B-C50C-407E-A947-70E740481C1C}">
                <a14:useLocalDpi xmlns:a14="http://schemas.microsoft.com/office/drawing/2010/main" val="0"/>
              </a:ext>
            </a:extLst>
          </a:blip>
          <a:srcRect t="6816" r="46995" b="68532"/>
          <a:stretch/>
        </p:blipFill>
        <p:spPr>
          <a:xfrm>
            <a:off x="923231" y="1787407"/>
            <a:ext cx="5635231" cy="3164157"/>
          </a:xfrm>
          <a:prstGeom prst="rect">
            <a:avLst/>
          </a:prstGeom>
        </p:spPr>
      </p:pic>
      <p:sp>
        <p:nvSpPr>
          <p:cNvPr id="19" name="文本框 6">
            <a:extLst>
              <a:ext uri="{FF2B5EF4-FFF2-40B4-BE49-F238E27FC236}">
                <a16:creationId xmlns:a16="http://schemas.microsoft.com/office/drawing/2014/main" id="{459B3FA9-7128-4665-8951-97EED598FBA0}"/>
              </a:ext>
            </a:extLst>
          </p:cNvPr>
          <p:cNvSpPr txBox="1"/>
          <p:nvPr/>
        </p:nvSpPr>
        <p:spPr>
          <a:xfrm>
            <a:off x="696853" y="345309"/>
            <a:ext cx="4043315" cy="1099673"/>
          </a:xfrm>
          <a:prstGeom prst="rect">
            <a:avLst/>
          </a:prstGeom>
          <a:noFill/>
        </p:spPr>
        <p:txBody>
          <a:bodyPr wrap="square" rtlCol="0">
            <a:prstTxWarp prst="textDoubleWave1">
              <a:avLst/>
            </a:prstTxWarp>
            <a:spAutoFit/>
          </a:bodyPr>
          <a:lstStyle/>
          <a:p>
            <a:pPr algn="ctr"/>
            <a:r>
              <a:rPr lang="en-US" altLang="zh-CN" sz="4000">
                <a:ln w="19050">
                  <a:solidFill>
                    <a:schemeClr val="bg1"/>
                  </a:solidFill>
                </a:ln>
                <a:effectLst>
                  <a:outerShdw blurRad="38100" dist="38100" dir="2700000" algn="tl">
                    <a:srgbClr val="000000">
                      <a:alpha val="43137"/>
                    </a:srgbClr>
                  </a:outerShdw>
                </a:effectLst>
                <a:latin typeface="UTM Flamenco" panose="02040603050506020204" pitchFamily="18" charset="0"/>
                <a:ea typeface="inpin heiti" charset="-122"/>
              </a:rPr>
              <a:t>Mục tiêu bài học</a:t>
            </a:r>
            <a:endParaRPr lang="zh-CN" altLang="en-US" sz="4000" dirty="0">
              <a:ln w="19050">
                <a:solidFill>
                  <a:schemeClr val="bg1"/>
                </a:solidFill>
              </a:ln>
              <a:effectLst>
                <a:outerShdw blurRad="38100" dist="38100" dir="2700000" algn="tl">
                  <a:srgbClr val="000000">
                    <a:alpha val="43137"/>
                  </a:srgbClr>
                </a:outerShdw>
              </a:effectLst>
              <a:latin typeface="UTM Flamenco" panose="02040603050506020204" pitchFamily="18" charset="0"/>
              <a:ea typeface="inpin heiti" charset="-122"/>
            </a:endParaRPr>
          </a:p>
        </p:txBody>
      </p:sp>
      <p:pic>
        <p:nvPicPr>
          <p:cNvPr id="25" name="Picture 24">
            <a:extLst>
              <a:ext uri="{FF2B5EF4-FFF2-40B4-BE49-F238E27FC236}">
                <a16:creationId xmlns:a16="http://schemas.microsoft.com/office/drawing/2014/main" id="{D398442F-6526-4F66-A28F-2164DC29F2D0}"/>
              </a:ext>
            </a:extLst>
          </p:cNvPr>
          <p:cNvPicPr>
            <a:picLocks noChangeAspect="1"/>
          </p:cNvPicPr>
          <p:nvPr/>
        </p:nvPicPr>
        <p:blipFill rotWithShape="1">
          <a:blip r:embed="rId4">
            <a:extLst>
              <a:ext uri="{28A0092B-C50C-407E-A947-70E740481C1C}">
                <a14:useLocalDpi xmlns:a14="http://schemas.microsoft.com/office/drawing/2010/main" val="0"/>
              </a:ext>
            </a:extLst>
          </a:blip>
          <a:srcRect l="52060" t="8064" r="-337" b="70091"/>
          <a:stretch/>
        </p:blipFill>
        <p:spPr>
          <a:xfrm>
            <a:off x="4835536" y="127723"/>
            <a:ext cx="4770713" cy="2747108"/>
          </a:xfrm>
          <a:prstGeom prst="rect">
            <a:avLst/>
          </a:prstGeom>
        </p:spPr>
      </p:pic>
      <p:sp>
        <p:nvSpPr>
          <p:cNvPr id="28" name="TextBox 8">
            <a:extLst>
              <a:ext uri="{FF2B5EF4-FFF2-40B4-BE49-F238E27FC236}">
                <a16:creationId xmlns:a16="http://schemas.microsoft.com/office/drawing/2014/main" id="{D088EF33-9B05-4176-BD48-C6EA0F8F7511}"/>
              </a:ext>
            </a:extLst>
          </p:cNvPr>
          <p:cNvSpPr txBox="1"/>
          <p:nvPr/>
        </p:nvSpPr>
        <p:spPr>
          <a:xfrm>
            <a:off x="5477022" y="1040865"/>
            <a:ext cx="2970125" cy="1005340"/>
          </a:xfrm>
          <a:prstGeom prst="rect">
            <a:avLst/>
          </a:prstGeom>
        </p:spPr>
        <p:txBody>
          <a:bodyPr wrap="square" lIns="0" tIns="0" rIns="0" bIns="0" rtlCol="0" anchor="t">
            <a:spAutoFit/>
          </a:bodyPr>
          <a:lstStyle/>
          <a:p>
            <a:pPr algn="ctr">
              <a:lnSpc>
                <a:spcPct val="120000"/>
              </a:lnSpc>
            </a:pPr>
            <a:r>
              <a:rPr lang="en-US" sz="2800" b="1">
                <a:solidFill>
                  <a:srgbClr val="CB4D2F"/>
                </a:solidFill>
                <a:latin typeface="UTM Duepuntozero" panose="02040603050506020204" pitchFamily="18" charset="0"/>
              </a:rPr>
              <a:t>Hiểu được tác dụng của dấu hai chấm.</a:t>
            </a:r>
            <a:endParaRPr lang="en-US" sz="2800" b="1" dirty="0">
              <a:solidFill>
                <a:srgbClr val="CB4D2F"/>
              </a:solidFill>
              <a:latin typeface="UTM Duepuntozero" panose="02040603050506020204" pitchFamily="18" charset="0"/>
            </a:endParaRPr>
          </a:p>
        </p:txBody>
      </p:sp>
      <p:sp>
        <p:nvSpPr>
          <p:cNvPr id="30" name="TextBox 8">
            <a:extLst>
              <a:ext uri="{FF2B5EF4-FFF2-40B4-BE49-F238E27FC236}">
                <a16:creationId xmlns:a16="http://schemas.microsoft.com/office/drawing/2014/main" id="{12A03EEE-7F50-4019-A710-DE763B526E58}"/>
              </a:ext>
            </a:extLst>
          </p:cNvPr>
          <p:cNvSpPr txBox="1"/>
          <p:nvPr/>
        </p:nvSpPr>
        <p:spPr>
          <a:xfrm>
            <a:off x="2014504" y="2748127"/>
            <a:ext cx="4113027" cy="1003031"/>
          </a:xfrm>
          <a:prstGeom prst="rect">
            <a:avLst/>
          </a:prstGeom>
        </p:spPr>
        <p:txBody>
          <a:bodyPr wrap="square" lIns="0" tIns="0" rIns="0" bIns="0" rtlCol="0" anchor="t">
            <a:spAutoFit/>
          </a:bodyPr>
          <a:lstStyle/>
          <a:p>
            <a:pPr algn="ctr">
              <a:lnSpc>
                <a:spcPct val="120000"/>
              </a:lnSpc>
            </a:pPr>
            <a:r>
              <a:rPr lang="en-US" sz="2800" b="1">
                <a:solidFill>
                  <a:srgbClr val="CB4D2F"/>
                </a:solidFill>
                <a:latin typeface="UTM Duepuntozero" panose="02040603050506020204" pitchFamily="18" charset="0"/>
              </a:rPr>
              <a:t>Biết cách sử dụng dấu hai chấm trong câu văn, đoạn văn.</a:t>
            </a:r>
            <a:endParaRPr lang="en-US" sz="2800" b="1" dirty="0">
              <a:solidFill>
                <a:srgbClr val="CB4D2F"/>
              </a:solidFill>
              <a:latin typeface="UTM Duepuntozero" panose="02040603050506020204" pitchFamily="18" charset="0"/>
            </a:endParaRPr>
          </a:p>
        </p:txBody>
      </p:sp>
      <p:pic>
        <p:nvPicPr>
          <p:cNvPr id="12" name="Picture 11">
            <a:extLst>
              <a:ext uri="{FF2B5EF4-FFF2-40B4-BE49-F238E27FC236}">
                <a16:creationId xmlns:a16="http://schemas.microsoft.com/office/drawing/2014/main" id="{10A6C31C-2961-4202-A3A6-9A0539257DAB}"/>
              </a:ext>
            </a:extLst>
          </p:cNvPr>
          <p:cNvPicPr>
            <a:picLocks noChangeAspect="1"/>
          </p:cNvPicPr>
          <p:nvPr/>
        </p:nvPicPr>
        <p:blipFill>
          <a:blip r:embed="rId5">
            <a:duotone>
              <a:prstClr val="black"/>
              <a:srgbClr val="CB4D2F">
                <a:tint val="45000"/>
                <a:satMod val="400000"/>
              </a:srgbClr>
            </a:duotone>
            <a:extLst>
              <a:ext uri="{28A0092B-C50C-407E-A947-70E740481C1C}">
                <a14:useLocalDpi xmlns:a14="http://schemas.microsoft.com/office/drawing/2010/main" val="0"/>
              </a:ext>
            </a:extLst>
          </a:blip>
          <a:stretch>
            <a:fillRect/>
          </a:stretch>
        </p:blipFill>
        <p:spPr>
          <a:xfrm>
            <a:off x="6352484" y="-178849"/>
            <a:ext cx="1219200" cy="1219200"/>
          </a:xfrm>
          <a:prstGeom prst="rect">
            <a:avLst/>
          </a:prstGeom>
        </p:spPr>
      </p:pic>
      <p:pic>
        <p:nvPicPr>
          <p:cNvPr id="13" name="Picture 12">
            <a:extLst>
              <a:ext uri="{FF2B5EF4-FFF2-40B4-BE49-F238E27FC236}">
                <a16:creationId xmlns:a16="http://schemas.microsoft.com/office/drawing/2014/main" id="{4ADB1AA8-77D4-4B9A-8AD6-C9251297AC42}"/>
              </a:ext>
            </a:extLst>
          </p:cNvPr>
          <p:cNvPicPr>
            <a:picLocks noChangeAspect="1"/>
          </p:cNvPicPr>
          <p:nvPr/>
        </p:nvPicPr>
        <p:blipFill>
          <a:blip r:embed="rId5">
            <a:duotone>
              <a:prstClr val="black"/>
              <a:srgbClr val="CB4D2F">
                <a:tint val="45000"/>
                <a:satMod val="400000"/>
              </a:srgbClr>
            </a:duotone>
            <a:extLst>
              <a:ext uri="{28A0092B-C50C-407E-A947-70E740481C1C}">
                <a14:useLocalDpi xmlns:a14="http://schemas.microsoft.com/office/drawing/2010/main" val="0"/>
              </a:ext>
            </a:extLst>
          </a:blip>
          <a:stretch>
            <a:fillRect/>
          </a:stretch>
        </p:blipFill>
        <p:spPr>
          <a:xfrm>
            <a:off x="3327479" y="1616778"/>
            <a:ext cx="1219200" cy="1219200"/>
          </a:xfrm>
          <a:prstGeom prst="rect">
            <a:avLst/>
          </a:prstGeom>
        </p:spPr>
      </p:pic>
    </p:spTree>
    <p:extLst>
      <p:ext uri="{BB962C8B-B14F-4D97-AF65-F5344CB8AC3E}">
        <p14:creationId xmlns:p14="http://schemas.microsoft.com/office/powerpoint/2010/main" val="30081539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2847BCD-065B-452F-846A-B5A477540672}"/>
              </a:ext>
            </a:extLst>
          </p:cNvPr>
          <p:cNvPicPr>
            <a:picLocks noChangeAspect="1"/>
          </p:cNvPicPr>
          <p:nvPr/>
        </p:nvPicPr>
        <p:blipFill rotWithShape="1">
          <a:blip r:embed="rId3">
            <a:extLst>
              <a:ext uri="{28A0092B-C50C-407E-A947-70E740481C1C}">
                <a14:useLocalDpi xmlns:a14="http://schemas.microsoft.com/office/drawing/2010/main" val="0"/>
              </a:ext>
            </a:extLst>
          </a:blip>
          <a:srcRect t="6816" r="46995" b="68532"/>
          <a:stretch/>
        </p:blipFill>
        <p:spPr>
          <a:xfrm>
            <a:off x="923231" y="1787407"/>
            <a:ext cx="5635231" cy="3164157"/>
          </a:xfrm>
          <a:prstGeom prst="rect">
            <a:avLst/>
          </a:prstGeom>
        </p:spPr>
      </p:pic>
      <p:pic>
        <p:nvPicPr>
          <p:cNvPr id="14" name="图片 13">
            <a:extLst>
              <a:ext uri="{FF2B5EF4-FFF2-40B4-BE49-F238E27FC236}">
                <a16:creationId xmlns:a16="http://schemas.microsoft.com/office/drawing/2014/main" id="{2F9162C4-C651-4EE6-9331-43ACC6B1A95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pic>
        <p:nvPicPr>
          <p:cNvPr id="7" name="图片 6">
            <a:extLst>
              <a:ext uri="{FF2B5EF4-FFF2-40B4-BE49-F238E27FC236}">
                <a16:creationId xmlns:a16="http://schemas.microsoft.com/office/drawing/2014/main" id="{CDCE7F16-F9E7-4167-868D-F73125A105F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73018" y="1512495"/>
            <a:ext cx="1464153" cy="1365446"/>
          </a:xfrm>
          <a:prstGeom prst="rect">
            <a:avLst/>
          </a:prstGeom>
        </p:spPr>
      </p:pic>
      <p:pic>
        <p:nvPicPr>
          <p:cNvPr id="29" name="图片 28">
            <a:extLst>
              <a:ext uri="{FF2B5EF4-FFF2-40B4-BE49-F238E27FC236}">
                <a16:creationId xmlns:a16="http://schemas.microsoft.com/office/drawing/2014/main" id="{877984A8-82DC-44F8-B578-8795C6842A4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04313" y="2817569"/>
            <a:ext cx="2218817" cy="1572956"/>
          </a:xfrm>
          <a:prstGeom prst="rect">
            <a:avLst/>
          </a:prstGeom>
        </p:spPr>
      </p:pic>
      <p:sp>
        <p:nvSpPr>
          <p:cNvPr id="19" name="文本框 6">
            <a:extLst>
              <a:ext uri="{FF2B5EF4-FFF2-40B4-BE49-F238E27FC236}">
                <a16:creationId xmlns:a16="http://schemas.microsoft.com/office/drawing/2014/main" id="{459B3FA9-7128-4665-8951-97EED598FBA0}"/>
              </a:ext>
            </a:extLst>
          </p:cNvPr>
          <p:cNvSpPr txBox="1"/>
          <p:nvPr/>
        </p:nvSpPr>
        <p:spPr>
          <a:xfrm>
            <a:off x="696853" y="345309"/>
            <a:ext cx="4043315" cy="1099673"/>
          </a:xfrm>
          <a:prstGeom prst="rect">
            <a:avLst/>
          </a:prstGeom>
          <a:noFill/>
        </p:spPr>
        <p:txBody>
          <a:bodyPr wrap="square" rtlCol="0">
            <a:prstTxWarp prst="textDoubleWave1">
              <a:avLst/>
            </a:prstTxWarp>
            <a:spAutoFit/>
          </a:bodyPr>
          <a:lstStyle/>
          <a:p>
            <a:pPr algn="ctr"/>
            <a:r>
              <a:rPr lang="en-US" altLang="zh-CN" sz="4000">
                <a:ln w="19050">
                  <a:solidFill>
                    <a:schemeClr val="bg1"/>
                  </a:solidFill>
                </a:ln>
                <a:solidFill>
                  <a:srgbClr val="0070C0"/>
                </a:solidFill>
                <a:effectLst>
                  <a:outerShdw blurRad="38100" dist="38100" dir="2700000" algn="tl">
                    <a:srgbClr val="000000">
                      <a:alpha val="43137"/>
                    </a:srgbClr>
                  </a:outerShdw>
                </a:effectLst>
                <a:latin typeface="UTM Flamenco" panose="02040603050506020204" pitchFamily="18" charset="0"/>
                <a:ea typeface="inpin heiti" charset="-122"/>
              </a:rPr>
              <a:t>Dặn dò</a:t>
            </a:r>
            <a:endParaRPr lang="zh-CN" altLang="en-US" sz="4000" dirty="0">
              <a:ln w="19050">
                <a:solidFill>
                  <a:schemeClr val="bg1"/>
                </a:solidFill>
              </a:ln>
              <a:solidFill>
                <a:srgbClr val="0070C0"/>
              </a:solidFill>
              <a:effectLst>
                <a:outerShdw blurRad="38100" dist="38100" dir="2700000" algn="tl">
                  <a:srgbClr val="000000">
                    <a:alpha val="43137"/>
                  </a:srgbClr>
                </a:outerShdw>
              </a:effectLst>
              <a:latin typeface="UTM Flamenco" panose="02040603050506020204" pitchFamily="18" charset="0"/>
              <a:ea typeface="inpin heiti" charset="-122"/>
            </a:endParaRPr>
          </a:p>
        </p:txBody>
      </p:sp>
      <p:pic>
        <p:nvPicPr>
          <p:cNvPr id="25" name="Picture 24">
            <a:extLst>
              <a:ext uri="{FF2B5EF4-FFF2-40B4-BE49-F238E27FC236}">
                <a16:creationId xmlns:a16="http://schemas.microsoft.com/office/drawing/2014/main" id="{D398442F-6526-4F66-A28F-2164DC29F2D0}"/>
              </a:ext>
            </a:extLst>
          </p:cNvPr>
          <p:cNvPicPr>
            <a:picLocks noChangeAspect="1"/>
          </p:cNvPicPr>
          <p:nvPr/>
        </p:nvPicPr>
        <p:blipFill rotWithShape="1">
          <a:blip r:embed="rId3">
            <a:extLst>
              <a:ext uri="{28A0092B-C50C-407E-A947-70E740481C1C}">
                <a14:useLocalDpi xmlns:a14="http://schemas.microsoft.com/office/drawing/2010/main" val="0"/>
              </a:ext>
            </a:extLst>
          </a:blip>
          <a:srcRect l="52060" t="8064" r="-337" b="70091"/>
          <a:stretch/>
        </p:blipFill>
        <p:spPr>
          <a:xfrm>
            <a:off x="4835536" y="127723"/>
            <a:ext cx="4770713" cy="2747108"/>
          </a:xfrm>
          <a:prstGeom prst="rect">
            <a:avLst/>
          </a:prstGeom>
        </p:spPr>
      </p:pic>
      <p:sp>
        <p:nvSpPr>
          <p:cNvPr id="28" name="TextBox 8">
            <a:extLst>
              <a:ext uri="{FF2B5EF4-FFF2-40B4-BE49-F238E27FC236}">
                <a16:creationId xmlns:a16="http://schemas.microsoft.com/office/drawing/2014/main" id="{D088EF33-9B05-4176-BD48-C6EA0F8F7511}"/>
              </a:ext>
            </a:extLst>
          </p:cNvPr>
          <p:cNvSpPr txBox="1"/>
          <p:nvPr/>
        </p:nvSpPr>
        <p:spPr>
          <a:xfrm>
            <a:off x="5477022" y="1004770"/>
            <a:ext cx="2970125" cy="1289584"/>
          </a:xfrm>
          <a:prstGeom prst="rect">
            <a:avLst/>
          </a:prstGeom>
        </p:spPr>
        <p:txBody>
          <a:bodyPr wrap="square" lIns="0" tIns="0" rIns="0" bIns="0" rtlCol="0" anchor="t">
            <a:spAutoFit/>
          </a:bodyPr>
          <a:lstStyle/>
          <a:p>
            <a:pPr algn="ctr">
              <a:lnSpc>
                <a:spcPct val="120000"/>
              </a:lnSpc>
            </a:pPr>
            <a:r>
              <a:rPr lang="en-US" sz="3600" b="1">
                <a:solidFill>
                  <a:srgbClr val="CB4D2F"/>
                </a:solidFill>
                <a:latin typeface="UTM Duepuntozero" panose="02040603050506020204" pitchFamily="18" charset="0"/>
              </a:rPr>
              <a:t>Xem lại nội dung bài học.</a:t>
            </a:r>
            <a:endParaRPr lang="en-US" sz="3600" b="1" dirty="0">
              <a:solidFill>
                <a:srgbClr val="CB4D2F"/>
              </a:solidFill>
              <a:latin typeface="UTM Duepuntozero" panose="02040603050506020204" pitchFamily="18" charset="0"/>
            </a:endParaRPr>
          </a:p>
        </p:txBody>
      </p:sp>
      <p:sp>
        <p:nvSpPr>
          <p:cNvPr id="30" name="TextBox 8">
            <a:extLst>
              <a:ext uri="{FF2B5EF4-FFF2-40B4-BE49-F238E27FC236}">
                <a16:creationId xmlns:a16="http://schemas.microsoft.com/office/drawing/2014/main" id="{12A03EEE-7F50-4019-A710-DE763B526E58}"/>
              </a:ext>
            </a:extLst>
          </p:cNvPr>
          <p:cNvSpPr txBox="1"/>
          <p:nvPr/>
        </p:nvSpPr>
        <p:spPr>
          <a:xfrm>
            <a:off x="1912815" y="2679724"/>
            <a:ext cx="4113027" cy="1289584"/>
          </a:xfrm>
          <a:prstGeom prst="rect">
            <a:avLst/>
          </a:prstGeom>
        </p:spPr>
        <p:txBody>
          <a:bodyPr wrap="square" lIns="0" tIns="0" rIns="0" bIns="0" rtlCol="0" anchor="t">
            <a:spAutoFit/>
          </a:bodyPr>
          <a:lstStyle/>
          <a:p>
            <a:pPr algn="ctr">
              <a:lnSpc>
                <a:spcPct val="120000"/>
              </a:lnSpc>
            </a:pPr>
            <a:r>
              <a:rPr lang="en-US" sz="3500" b="1">
                <a:solidFill>
                  <a:srgbClr val="CB4D2F"/>
                </a:solidFill>
                <a:latin typeface="UTM Duepuntozero" panose="02040603050506020204" pitchFamily="18" charset="0"/>
              </a:rPr>
              <a:t>Chuẩn bị bài sau: </a:t>
            </a:r>
          </a:p>
          <a:p>
            <a:pPr algn="ctr">
              <a:lnSpc>
                <a:spcPct val="120000"/>
              </a:lnSpc>
            </a:pPr>
            <a:r>
              <a:rPr lang="en-US" sz="3500" b="1">
                <a:solidFill>
                  <a:srgbClr val="CB4D2F"/>
                </a:solidFill>
                <a:latin typeface="UTM Duepuntozero" panose="02040603050506020204" pitchFamily="18" charset="0"/>
              </a:rPr>
              <a:t>Mở rộng vốn từ: Trẻ em</a:t>
            </a:r>
            <a:endParaRPr lang="en-US" sz="3500" b="1" dirty="0">
              <a:solidFill>
                <a:srgbClr val="CB4D2F"/>
              </a:solidFill>
              <a:latin typeface="UTM Duepuntozero" panose="02040603050506020204" pitchFamily="18" charset="0"/>
            </a:endParaRPr>
          </a:p>
        </p:txBody>
      </p:sp>
    </p:spTree>
    <p:extLst>
      <p:ext uri="{BB962C8B-B14F-4D97-AF65-F5344CB8AC3E}">
        <p14:creationId xmlns:p14="http://schemas.microsoft.com/office/powerpoint/2010/main" val="11683755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circle(out)">
                                      <p:cBhvr>
                                        <p:cTn id="12" dur="2000"/>
                                        <p:tgtEl>
                                          <p:spTgt spid="25"/>
                                        </p:tgtEl>
                                      </p:cBhvr>
                                    </p:animEffect>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down)">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32"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circle(out)">
                                      <p:cBhvr>
                                        <p:cTn id="21" dur="2000"/>
                                        <p:tgtEl>
                                          <p:spTgt spid="15"/>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down)">
                                      <p:cBhvr>
                                        <p:cTn id="2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8"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3AF79C7-B94F-4DC0-AE45-A1979B914E24}"/>
              </a:ext>
            </a:extLst>
          </p:cNvPr>
          <p:cNvGrpSpPr/>
          <p:nvPr/>
        </p:nvGrpSpPr>
        <p:grpSpPr>
          <a:xfrm>
            <a:off x="1411592" y="-32487"/>
            <a:ext cx="5969113" cy="2417197"/>
            <a:chOff x="1411592" y="-32487"/>
            <a:chExt cx="5969113" cy="2417197"/>
          </a:xfrm>
        </p:grpSpPr>
        <p:pic>
          <p:nvPicPr>
            <p:cNvPr id="5" name="Picture 4">
              <a:extLst>
                <a:ext uri="{FF2B5EF4-FFF2-40B4-BE49-F238E27FC236}">
                  <a16:creationId xmlns:a16="http://schemas.microsoft.com/office/drawing/2014/main" id="{91797EC3-80A3-4B32-933A-F8EF5FB5EFC9}"/>
                </a:ext>
              </a:extLst>
            </p:cNvPr>
            <p:cNvPicPr>
              <a:picLocks noChangeAspect="1"/>
            </p:cNvPicPr>
            <p:nvPr/>
          </p:nvPicPr>
          <p:blipFill rotWithShape="1">
            <a:blip r:embed="rId4">
              <a:extLst>
                <a:ext uri="{28A0092B-C50C-407E-A947-70E740481C1C}">
                  <a14:useLocalDpi xmlns:a14="http://schemas.microsoft.com/office/drawing/2010/main" val="0"/>
                </a:ext>
              </a:extLst>
            </a:blip>
            <a:srcRect l="59932" t="64984" r="6597" b="24878"/>
            <a:stretch/>
          </p:blipFill>
          <p:spPr>
            <a:xfrm rot="10800000">
              <a:off x="1411592" y="-32487"/>
              <a:ext cx="5969113" cy="2417197"/>
            </a:xfrm>
            <a:prstGeom prst="rect">
              <a:avLst/>
            </a:prstGeom>
          </p:spPr>
        </p:pic>
        <p:sp>
          <p:nvSpPr>
            <p:cNvPr id="20" name="TextBox 8">
              <a:extLst>
                <a:ext uri="{FF2B5EF4-FFF2-40B4-BE49-F238E27FC236}">
                  <a16:creationId xmlns:a16="http://schemas.microsoft.com/office/drawing/2014/main" id="{A82FFED8-E02F-4C10-B4CE-BFD7D12FC7A7}"/>
                </a:ext>
              </a:extLst>
            </p:cNvPr>
            <p:cNvSpPr txBox="1"/>
            <p:nvPr/>
          </p:nvSpPr>
          <p:spPr>
            <a:xfrm>
              <a:off x="2164079" y="555904"/>
              <a:ext cx="4907281" cy="999633"/>
            </a:xfrm>
            <a:prstGeom prst="rect">
              <a:avLst/>
            </a:prstGeom>
          </p:spPr>
          <p:txBody>
            <a:bodyPr wrap="square" lIns="0" tIns="0" rIns="0" bIns="0" rtlCol="0" anchor="t">
              <a:spAutoFit/>
            </a:bodyPr>
            <a:lstStyle/>
            <a:p>
              <a:pPr algn="ctr">
                <a:lnSpc>
                  <a:spcPct val="120000"/>
                </a:lnSpc>
              </a:pPr>
              <a:r>
                <a:rPr lang="en-US" sz="2800" b="1">
                  <a:latin typeface="UTM Daxline" panose="02040603050506020204" pitchFamily="18" charset="0"/>
                </a:rPr>
                <a:t>Đặt dấu phẩy vào chỗ thích hợp trong câu sau:</a:t>
              </a:r>
              <a:endParaRPr lang="en-US" sz="2800" b="1" dirty="0">
                <a:latin typeface="UTM Daxline" panose="02040603050506020204" pitchFamily="18" charset="0"/>
              </a:endParaRPr>
            </a:p>
          </p:txBody>
        </p:sp>
      </p:grpSp>
      <p:grpSp>
        <p:nvGrpSpPr>
          <p:cNvPr id="3" name="Group 2">
            <a:extLst>
              <a:ext uri="{FF2B5EF4-FFF2-40B4-BE49-F238E27FC236}">
                <a16:creationId xmlns:a16="http://schemas.microsoft.com/office/drawing/2014/main" id="{11B1C81E-8CF8-44D0-87D5-2DA43B04F5D2}"/>
              </a:ext>
            </a:extLst>
          </p:cNvPr>
          <p:cNvGrpSpPr/>
          <p:nvPr/>
        </p:nvGrpSpPr>
        <p:grpSpPr>
          <a:xfrm>
            <a:off x="1117932" y="1759757"/>
            <a:ext cx="7359032" cy="2981342"/>
            <a:chOff x="1117932" y="1759757"/>
            <a:chExt cx="7359032" cy="2981342"/>
          </a:xfrm>
        </p:grpSpPr>
        <p:pic>
          <p:nvPicPr>
            <p:cNvPr id="25" name="Picture 24">
              <a:extLst>
                <a:ext uri="{FF2B5EF4-FFF2-40B4-BE49-F238E27FC236}">
                  <a16:creationId xmlns:a16="http://schemas.microsoft.com/office/drawing/2014/main" id="{F408D97D-66AF-494E-8391-03F56A82DAA8}"/>
                </a:ext>
              </a:extLst>
            </p:cNvPr>
            <p:cNvPicPr>
              <a:picLocks noChangeAspect="1"/>
            </p:cNvPicPr>
            <p:nvPr/>
          </p:nvPicPr>
          <p:blipFill rotWithShape="1">
            <a:blip r:embed="rId4">
              <a:extLst>
                <a:ext uri="{28A0092B-C50C-407E-A947-70E740481C1C}">
                  <a14:useLocalDpi xmlns:a14="http://schemas.microsoft.com/office/drawing/2010/main" val="0"/>
                </a:ext>
              </a:extLst>
            </a:blip>
            <a:srcRect l="57053" t="74095" r="6348" b="13401"/>
            <a:stretch/>
          </p:blipFill>
          <p:spPr>
            <a:xfrm rot="10800000">
              <a:off x="1117932" y="1759757"/>
              <a:ext cx="7359032" cy="2981342"/>
            </a:xfrm>
            <a:prstGeom prst="rect">
              <a:avLst/>
            </a:prstGeom>
          </p:spPr>
        </p:pic>
        <p:sp>
          <p:nvSpPr>
            <p:cNvPr id="21" name="TextBox 8">
              <a:extLst>
                <a:ext uri="{FF2B5EF4-FFF2-40B4-BE49-F238E27FC236}">
                  <a16:creationId xmlns:a16="http://schemas.microsoft.com/office/drawing/2014/main" id="{CEFD7C08-13C2-417B-A6EA-79C6C7D703BE}"/>
                </a:ext>
              </a:extLst>
            </p:cNvPr>
            <p:cNvSpPr txBox="1"/>
            <p:nvPr/>
          </p:nvSpPr>
          <p:spPr>
            <a:xfrm>
              <a:off x="2014502" y="2826186"/>
              <a:ext cx="6038952" cy="999633"/>
            </a:xfrm>
            <a:prstGeom prst="rect">
              <a:avLst/>
            </a:prstGeom>
          </p:spPr>
          <p:txBody>
            <a:bodyPr wrap="square" lIns="0" tIns="0" rIns="0" bIns="0" rtlCol="0" anchor="t">
              <a:spAutoFit/>
            </a:bodyPr>
            <a:lstStyle/>
            <a:p>
              <a:pPr algn="ctr">
                <a:lnSpc>
                  <a:spcPct val="120000"/>
                </a:lnSpc>
              </a:pPr>
              <a:r>
                <a:rPr lang="en-US" sz="2800" b="1">
                  <a:latin typeface="UTM Daxline" panose="02040603050506020204" pitchFamily="18" charset="0"/>
                </a:rPr>
                <a:t>Sáng nay trên đường từ nhà đến trường tôi đã gặp một chú mèo rất dễ thương.</a:t>
              </a:r>
              <a:endParaRPr lang="en-US" sz="2800" b="1" dirty="0">
                <a:latin typeface="UTM Daxline" panose="02040603050506020204" pitchFamily="18" charset="0"/>
              </a:endParaRPr>
            </a:p>
          </p:txBody>
        </p:sp>
      </p:grpSp>
      <p:sp>
        <p:nvSpPr>
          <p:cNvPr id="17" name="TextBox 8">
            <a:extLst>
              <a:ext uri="{FF2B5EF4-FFF2-40B4-BE49-F238E27FC236}">
                <a16:creationId xmlns:a16="http://schemas.microsoft.com/office/drawing/2014/main" id="{3024CB8E-6CFA-49E3-A4F2-91209CEAAA11}"/>
              </a:ext>
            </a:extLst>
          </p:cNvPr>
          <p:cNvSpPr txBox="1"/>
          <p:nvPr/>
        </p:nvSpPr>
        <p:spPr>
          <a:xfrm>
            <a:off x="7830569" y="2853789"/>
            <a:ext cx="445769" cy="461858"/>
          </a:xfrm>
          <a:prstGeom prst="rect">
            <a:avLst/>
          </a:prstGeom>
        </p:spPr>
        <p:txBody>
          <a:bodyPr wrap="square" lIns="0" tIns="0" rIns="0" bIns="0" rtlCol="0" anchor="t">
            <a:spAutoFit/>
          </a:bodyPr>
          <a:lstStyle/>
          <a:p>
            <a:pPr algn="ctr">
              <a:lnSpc>
                <a:spcPct val="120000"/>
              </a:lnSpc>
            </a:pPr>
            <a:r>
              <a:rPr lang="en-US" sz="2800" b="1">
                <a:solidFill>
                  <a:srgbClr val="FF0000"/>
                </a:solidFill>
                <a:latin typeface="UTM Daxline" panose="02040603050506020204" pitchFamily="18" charset="0"/>
              </a:rPr>
              <a:t>,</a:t>
            </a:r>
            <a:endParaRPr lang="en-US" sz="2800" b="1" dirty="0">
              <a:solidFill>
                <a:srgbClr val="FF0000"/>
              </a:solidFill>
              <a:latin typeface="UTM Daxline" panose="02040603050506020204" pitchFamily="18" charset="0"/>
            </a:endParaRPr>
          </a:p>
        </p:txBody>
      </p:sp>
      <p:sp>
        <p:nvSpPr>
          <p:cNvPr id="18" name="TextBox 8">
            <a:extLst>
              <a:ext uri="{FF2B5EF4-FFF2-40B4-BE49-F238E27FC236}">
                <a16:creationId xmlns:a16="http://schemas.microsoft.com/office/drawing/2014/main" id="{FE658AA8-EE2E-4056-BA6C-C4ECA164CC93}"/>
              </a:ext>
            </a:extLst>
          </p:cNvPr>
          <p:cNvSpPr txBox="1"/>
          <p:nvPr/>
        </p:nvSpPr>
        <p:spPr>
          <a:xfrm>
            <a:off x="3185253" y="2826446"/>
            <a:ext cx="445769" cy="461858"/>
          </a:xfrm>
          <a:prstGeom prst="rect">
            <a:avLst/>
          </a:prstGeom>
        </p:spPr>
        <p:txBody>
          <a:bodyPr wrap="square" lIns="0" tIns="0" rIns="0" bIns="0" rtlCol="0" anchor="t">
            <a:spAutoFit/>
          </a:bodyPr>
          <a:lstStyle/>
          <a:p>
            <a:pPr algn="ctr">
              <a:lnSpc>
                <a:spcPct val="120000"/>
              </a:lnSpc>
            </a:pPr>
            <a:r>
              <a:rPr lang="en-US" sz="2800" b="1">
                <a:solidFill>
                  <a:srgbClr val="FF0000"/>
                </a:solidFill>
                <a:latin typeface="UTM Daxline" panose="02040603050506020204" pitchFamily="18" charset="0"/>
              </a:rPr>
              <a:t>,</a:t>
            </a:r>
            <a:endParaRPr lang="en-US" sz="2800" b="1" dirty="0">
              <a:solidFill>
                <a:srgbClr val="FF0000"/>
              </a:solidFill>
              <a:latin typeface="UTM Daxline" panose="02040603050506020204" pitchFamily="18" charset="0"/>
            </a:endParaRPr>
          </a:p>
        </p:txBody>
      </p:sp>
    </p:spTree>
    <p:extLst>
      <p:ext uri="{BB962C8B-B14F-4D97-AF65-F5344CB8AC3E}">
        <p14:creationId xmlns:p14="http://schemas.microsoft.com/office/powerpoint/2010/main" val="39323598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subTnLst>
                                    <p:audio>
                                      <p:cMediaNode>
                                        <p:cTn display="0" masterRel="sameClick">
                                          <p:stCondLst>
                                            <p:cond evt="begin" delay="0">
                                              <p:tn val="24"/>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8">
            <a:extLst>
              <a:ext uri="{FF2B5EF4-FFF2-40B4-BE49-F238E27FC236}">
                <a16:creationId xmlns:a16="http://schemas.microsoft.com/office/drawing/2014/main" id="{2CE355D4-8F22-4145-BAFE-4DE379CCF529}"/>
              </a:ext>
            </a:extLst>
          </p:cNvPr>
          <p:cNvSpPr txBox="1"/>
          <p:nvPr/>
        </p:nvSpPr>
        <p:spPr>
          <a:xfrm>
            <a:off x="252248" y="371141"/>
            <a:ext cx="8639504" cy="461858"/>
          </a:xfrm>
          <a:prstGeom prst="rect">
            <a:avLst/>
          </a:prstGeom>
        </p:spPr>
        <p:txBody>
          <a:bodyPr wrap="square" lIns="0" tIns="0" rIns="0" bIns="0" rtlCol="0" anchor="t">
            <a:spAutoFit/>
          </a:bodyPr>
          <a:lstStyle/>
          <a:p>
            <a:pPr algn="ctr">
              <a:lnSpc>
                <a:spcPct val="120000"/>
              </a:lnSpc>
            </a:pPr>
            <a:r>
              <a:rPr lang="en-US" sz="2800" b="1">
                <a:solidFill>
                  <a:srgbClr val="E60012"/>
                </a:solidFill>
                <a:latin typeface="UTM Daxline" panose="02040603050506020204" pitchFamily="18" charset="0"/>
              </a:rPr>
              <a:t>Dấu phẩy mà em vừa đặt trong câu trên có tác dụng gì?</a:t>
            </a:r>
            <a:endParaRPr lang="en-US" sz="2800" b="1" dirty="0">
              <a:solidFill>
                <a:srgbClr val="E60012"/>
              </a:solidFill>
              <a:latin typeface="UTM Daxline" panose="02040603050506020204" pitchFamily="18" charset="0"/>
            </a:endParaRPr>
          </a:p>
        </p:txBody>
      </p:sp>
      <p:sp>
        <p:nvSpPr>
          <p:cNvPr id="19" name="TextBox 8">
            <a:extLst>
              <a:ext uri="{FF2B5EF4-FFF2-40B4-BE49-F238E27FC236}">
                <a16:creationId xmlns:a16="http://schemas.microsoft.com/office/drawing/2014/main" id="{B6C70B7F-1C8F-4302-A3B6-35B817190D6A}"/>
              </a:ext>
            </a:extLst>
          </p:cNvPr>
          <p:cNvSpPr txBox="1"/>
          <p:nvPr/>
        </p:nvSpPr>
        <p:spPr>
          <a:xfrm>
            <a:off x="438502" y="980496"/>
            <a:ext cx="8168278" cy="978922"/>
          </a:xfrm>
          <a:prstGeom prst="rect">
            <a:avLst/>
          </a:prstGeom>
        </p:spPr>
        <p:txBody>
          <a:bodyPr wrap="square" lIns="0" tIns="0" rIns="0" bIns="0" rtlCol="0" anchor="t">
            <a:spAutoFit/>
          </a:bodyPr>
          <a:lstStyle/>
          <a:p>
            <a:pPr algn="ctr">
              <a:lnSpc>
                <a:spcPct val="120000"/>
              </a:lnSpc>
            </a:pPr>
            <a:r>
              <a:rPr lang="en-US" sz="2800" b="1">
                <a:solidFill>
                  <a:srgbClr val="0070C0"/>
                </a:solidFill>
                <a:latin typeface="UTM Daxline" panose="02040603050506020204" pitchFamily="18" charset="0"/>
              </a:rPr>
              <a:t>Sáng nay</a:t>
            </a:r>
            <a:r>
              <a:rPr lang="en-US" sz="2800" b="1">
                <a:solidFill>
                  <a:srgbClr val="FF0000"/>
                </a:solidFill>
                <a:latin typeface="UTM Daxline" panose="02040603050506020204" pitchFamily="18" charset="0"/>
              </a:rPr>
              <a:t>,</a:t>
            </a:r>
            <a:r>
              <a:rPr lang="en-US" sz="2800" b="1">
                <a:solidFill>
                  <a:srgbClr val="0070C0"/>
                </a:solidFill>
                <a:latin typeface="UTM Daxline" panose="02040603050506020204" pitchFamily="18" charset="0"/>
              </a:rPr>
              <a:t> trên đường từ nhà đến trường</a:t>
            </a:r>
            <a:r>
              <a:rPr lang="en-US" sz="2800" b="1">
                <a:solidFill>
                  <a:srgbClr val="FF0000"/>
                </a:solidFill>
                <a:latin typeface="UTM Daxline" panose="02040603050506020204" pitchFamily="18" charset="0"/>
              </a:rPr>
              <a:t>,</a:t>
            </a:r>
            <a:r>
              <a:rPr lang="en-US" sz="2800" b="1">
                <a:solidFill>
                  <a:srgbClr val="0070C0"/>
                </a:solidFill>
                <a:latin typeface="UTM Daxline" panose="02040603050506020204" pitchFamily="18" charset="0"/>
              </a:rPr>
              <a:t> tôi đã gặp một chú mèo rất dễ thương.</a:t>
            </a:r>
            <a:endParaRPr lang="en-US" sz="2800" b="1" dirty="0">
              <a:solidFill>
                <a:srgbClr val="0070C0"/>
              </a:solidFill>
              <a:latin typeface="UTM Daxline" panose="02040603050506020204" pitchFamily="18" charset="0"/>
            </a:endParaRPr>
          </a:p>
        </p:txBody>
      </p:sp>
      <p:grpSp>
        <p:nvGrpSpPr>
          <p:cNvPr id="2" name="Group 1">
            <a:extLst>
              <a:ext uri="{FF2B5EF4-FFF2-40B4-BE49-F238E27FC236}">
                <a16:creationId xmlns:a16="http://schemas.microsoft.com/office/drawing/2014/main" id="{8F82BE3F-A257-4B1A-83E6-CEFDA1EC1FEA}"/>
              </a:ext>
            </a:extLst>
          </p:cNvPr>
          <p:cNvGrpSpPr/>
          <p:nvPr/>
        </p:nvGrpSpPr>
        <p:grpSpPr>
          <a:xfrm>
            <a:off x="438502" y="1959418"/>
            <a:ext cx="9775855" cy="2333520"/>
            <a:chOff x="438502" y="1959418"/>
            <a:chExt cx="9775855" cy="2333520"/>
          </a:xfrm>
        </p:grpSpPr>
        <p:pic>
          <p:nvPicPr>
            <p:cNvPr id="10" name="Picture 9">
              <a:extLst>
                <a:ext uri="{FF2B5EF4-FFF2-40B4-BE49-F238E27FC236}">
                  <a16:creationId xmlns:a16="http://schemas.microsoft.com/office/drawing/2014/main" id="{15459205-C614-46DF-B92D-3B521BA1074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75911"/>
            <a:stretch/>
          </p:blipFill>
          <p:spPr>
            <a:xfrm>
              <a:off x="438502" y="1959418"/>
              <a:ext cx="9775855" cy="2333520"/>
            </a:xfrm>
            <a:prstGeom prst="rect">
              <a:avLst/>
            </a:prstGeom>
          </p:spPr>
        </p:pic>
        <p:sp>
          <p:nvSpPr>
            <p:cNvPr id="22" name="TextBox 8">
              <a:extLst>
                <a:ext uri="{FF2B5EF4-FFF2-40B4-BE49-F238E27FC236}">
                  <a16:creationId xmlns:a16="http://schemas.microsoft.com/office/drawing/2014/main" id="{300BF8F1-ABA6-40BB-80B9-B272B1B250F2}"/>
                </a:ext>
              </a:extLst>
            </p:cNvPr>
            <p:cNvSpPr txBox="1"/>
            <p:nvPr/>
          </p:nvSpPr>
          <p:spPr>
            <a:xfrm>
              <a:off x="488164" y="2847158"/>
              <a:ext cx="8453250" cy="461858"/>
            </a:xfrm>
            <a:prstGeom prst="rect">
              <a:avLst/>
            </a:prstGeom>
          </p:spPr>
          <p:txBody>
            <a:bodyPr wrap="square" lIns="0" tIns="0" rIns="0" bIns="0" rtlCol="0" anchor="t">
              <a:spAutoFit/>
            </a:bodyPr>
            <a:lstStyle/>
            <a:p>
              <a:pPr algn="ctr">
                <a:lnSpc>
                  <a:spcPct val="120000"/>
                </a:lnSpc>
              </a:pPr>
              <a:r>
                <a:rPr lang="en-US" sz="2700" b="1">
                  <a:solidFill>
                    <a:srgbClr val="0070C0"/>
                  </a:solidFill>
                  <a:latin typeface="UTM Daxline" panose="02040603050506020204" pitchFamily="18" charset="0"/>
                </a:rPr>
                <a:t>Ngăn cách trạng ngữ với chủ ngữ và vị ngữ</a:t>
              </a:r>
              <a:endParaRPr lang="en-US" sz="2700" b="1" dirty="0">
                <a:solidFill>
                  <a:srgbClr val="0070C0"/>
                </a:solidFill>
                <a:latin typeface="UTM Daxline" panose="02040603050506020204" pitchFamily="18" charset="0"/>
              </a:endParaRPr>
            </a:p>
          </p:txBody>
        </p:sp>
      </p:grpSp>
    </p:spTree>
    <p:extLst>
      <p:ext uri="{BB962C8B-B14F-4D97-AF65-F5344CB8AC3E}">
        <p14:creationId xmlns:p14="http://schemas.microsoft.com/office/powerpoint/2010/main" val="25246367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8705F436-5F12-4397-A086-0E39672D802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sp>
        <p:nvSpPr>
          <p:cNvPr id="7" name="文本框 6"/>
          <p:cNvSpPr txBox="1"/>
          <p:nvPr/>
        </p:nvSpPr>
        <p:spPr>
          <a:xfrm>
            <a:off x="155842" y="1571331"/>
            <a:ext cx="5097626" cy="734708"/>
          </a:xfrm>
          <a:prstGeom prst="rect">
            <a:avLst/>
          </a:prstGeom>
          <a:noFill/>
        </p:spPr>
        <p:txBody>
          <a:bodyPr wrap="square" rtlCol="0">
            <a:prstTxWarp prst="textDoubleWave1">
              <a:avLst/>
            </a:prstTxWarp>
            <a:spAutoFit/>
          </a:bodyPr>
          <a:lstStyle/>
          <a:p>
            <a:pPr algn="ctr"/>
            <a:r>
              <a:rPr lang="en-US" altLang="zh-CN" sz="4000">
                <a:ln w="19050">
                  <a:solidFill>
                    <a:schemeClr val="bg1"/>
                  </a:solidFill>
                </a:ln>
                <a:solidFill>
                  <a:srgbClr val="FF0000"/>
                </a:solidFill>
                <a:effectLst>
                  <a:outerShdw blurRad="38100" dist="38100" dir="2700000" algn="tl">
                    <a:srgbClr val="000000">
                      <a:alpha val="43137"/>
                    </a:srgbClr>
                  </a:outerShdw>
                </a:effectLst>
                <a:latin typeface="UTM Flamenco" panose="02040603050506020204" pitchFamily="18" charset="0"/>
                <a:ea typeface="inpin heiti" charset="-122"/>
              </a:rPr>
              <a:t>Luyện từ và câu</a:t>
            </a:r>
            <a:endParaRPr lang="zh-CN" altLang="en-US" sz="4000" dirty="0">
              <a:ln w="19050">
                <a:solidFill>
                  <a:schemeClr val="bg1"/>
                </a:solidFill>
              </a:ln>
              <a:solidFill>
                <a:srgbClr val="FF0000"/>
              </a:solidFill>
              <a:effectLst>
                <a:outerShdw blurRad="38100" dist="38100" dir="2700000" algn="tl">
                  <a:srgbClr val="000000">
                    <a:alpha val="43137"/>
                  </a:srgbClr>
                </a:outerShdw>
              </a:effectLst>
              <a:latin typeface="UTM Flamenco" panose="02040603050506020204" pitchFamily="18" charset="0"/>
              <a:ea typeface="inpin heiti" charset="-122"/>
            </a:endParaRPr>
          </a:p>
        </p:txBody>
      </p:sp>
      <p:pic>
        <p:nvPicPr>
          <p:cNvPr id="18" name="图片 17">
            <a:extLst>
              <a:ext uri="{FF2B5EF4-FFF2-40B4-BE49-F238E27FC236}">
                <a16:creationId xmlns:a16="http://schemas.microsoft.com/office/drawing/2014/main" id="{1F79E9B2-8861-4708-9F5E-9482786432D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5137" y="2273724"/>
            <a:ext cx="1678782" cy="1443039"/>
          </a:xfrm>
          <a:prstGeom prst="rect">
            <a:avLst/>
          </a:prstGeom>
        </p:spPr>
      </p:pic>
      <p:pic>
        <p:nvPicPr>
          <p:cNvPr id="20" name="图片 19">
            <a:extLst>
              <a:ext uri="{FF2B5EF4-FFF2-40B4-BE49-F238E27FC236}">
                <a16:creationId xmlns:a16="http://schemas.microsoft.com/office/drawing/2014/main" id="{3D68126F-6513-4335-AE78-6739C09AD9D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03404" y="-360338"/>
            <a:ext cx="2554603" cy="2319451"/>
          </a:xfrm>
          <a:prstGeom prst="rect">
            <a:avLst/>
          </a:prstGeom>
        </p:spPr>
      </p:pic>
      <p:pic>
        <p:nvPicPr>
          <p:cNvPr id="22" name="图片 21">
            <a:extLst>
              <a:ext uri="{FF2B5EF4-FFF2-40B4-BE49-F238E27FC236}">
                <a16:creationId xmlns:a16="http://schemas.microsoft.com/office/drawing/2014/main" id="{A515D47C-7873-4389-B6A4-5F1E6CEC1F5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032491">
            <a:off x="5423239" y="297335"/>
            <a:ext cx="884280" cy="1176755"/>
          </a:xfrm>
          <a:prstGeom prst="rect">
            <a:avLst/>
          </a:prstGeom>
        </p:spPr>
      </p:pic>
      <p:pic>
        <p:nvPicPr>
          <p:cNvPr id="23" name="图片 22">
            <a:extLst>
              <a:ext uri="{FF2B5EF4-FFF2-40B4-BE49-F238E27FC236}">
                <a16:creationId xmlns:a16="http://schemas.microsoft.com/office/drawing/2014/main" id="{7AB9C9BA-B5F9-43DF-8CC2-ADBFC871848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120870" y="-187686"/>
            <a:ext cx="3023130" cy="2146799"/>
          </a:xfrm>
          <a:prstGeom prst="rect">
            <a:avLst/>
          </a:prstGeom>
        </p:spPr>
      </p:pic>
      <p:pic>
        <p:nvPicPr>
          <p:cNvPr id="24" name="图片 23">
            <a:extLst>
              <a:ext uri="{FF2B5EF4-FFF2-40B4-BE49-F238E27FC236}">
                <a16:creationId xmlns:a16="http://schemas.microsoft.com/office/drawing/2014/main" id="{F75EBC46-7116-4FAE-B246-C545FC3EBAE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163036" y="-13412"/>
            <a:ext cx="1067982" cy="1299322"/>
          </a:xfrm>
          <a:prstGeom prst="rect">
            <a:avLst/>
          </a:prstGeom>
        </p:spPr>
      </p:pic>
      <p:pic>
        <p:nvPicPr>
          <p:cNvPr id="25" name="图片 24">
            <a:extLst>
              <a:ext uri="{FF2B5EF4-FFF2-40B4-BE49-F238E27FC236}">
                <a16:creationId xmlns:a16="http://schemas.microsoft.com/office/drawing/2014/main" id="{A0154EAC-A419-448E-9369-45B682019DC6}"/>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261056" y="43857"/>
            <a:ext cx="1133955" cy="1274445"/>
          </a:xfrm>
          <a:prstGeom prst="rect">
            <a:avLst/>
          </a:prstGeom>
        </p:spPr>
      </p:pic>
      <p:sp>
        <p:nvSpPr>
          <p:cNvPr id="3" name="Rectangle 2">
            <a:extLst>
              <a:ext uri="{FF2B5EF4-FFF2-40B4-BE49-F238E27FC236}">
                <a16:creationId xmlns:a16="http://schemas.microsoft.com/office/drawing/2014/main" id="{6EA2775C-1942-4318-B5E1-86207CE9B5B7}"/>
              </a:ext>
            </a:extLst>
          </p:cNvPr>
          <p:cNvSpPr/>
          <p:nvPr/>
        </p:nvSpPr>
        <p:spPr>
          <a:xfrm>
            <a:off x="1747406" y="2346981"/>
            <a:ext cx="6548588" cy="923330"/>
          </a:xfrm>
          <a:prstGeom prst="rect">
            <a:avLst/>
          </a:prstGeom>
          <a:noFill/>
        </p:spPr>
        <p:txBody>
          <a:bodyPr wrap="none" lIns="91440" tIns="45720" rIns="91440" bIns="45720">
            <a:spAutoFit/>
          </a:bodyPr>
          <a:lstStyle/>
          <a:p>
            <a:pPr algn="ctr"/>
            <a:r>
              <a:rPr lang="en-US"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UTM Showcard" panose="02040603050506020204" pitchFamily="18" charset="0"/>
                <a:ea typeface="inpin heiti" charset="-122"/>
              </a:rPr>
              <a:t>Ôn tập về dấu câu</a:t>
            </a:r>
            <a:endParaRPr lang="en-US"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UTM Showcard" panose="02040603050506020204" pitchFamily="18" charset="0"/>
            </a:endParaRPr>
          </a:p>
        </p:txBody>
      </p:sp>
      <p:sp>
        <p:nvSpPr>
          <p:cNvPr id="12" name="Rectangle 11">
            <a:extLst>
              <a:ext uri="{FF2B5EF4-FFF2-40B4-BE49-F238E27FC236}">
                <a16:creationId xmlns:a16="http://schemas.microsoft.com/office/drawing/2014/main" id="{42803A0E-B276-4436-88A2-101B154ABF82}"/>
              </a:ext>
            </a:extLst>
          </p:cNvPr>
          <p:cNvSpPr/>
          <p:nvPr/>
        </p:nvSpPr>
        <p:spPr>
          <a:xfrm>
            <a:off x="2647829" y="3255098"/>
            <a:ext cx="4634090" cy="923330"/>
          </a:xfrm>
          <a:prstGeom prst="rect">
            <a:avLst/>
          </a:prstGeom>
          <a:noFill/>
        </p:spPr>
        <p:txBody>
          <a:bodyPr wrap="none" lIns="91440" tIns="45720" rIns="91440" bIns="45720">
            <a:spAutoFit/>
          </a:bodyPr>
          <a:lstStyle/>
          <a:p>
            <a:pPr algn="ctr"/>
            <a:r>
              <a:rPr lang="en-US" sz="5400" b="1">
                <a:ln w="12700">
                  <a:solidFill>
                    <a:schemeClr val="accent3">
                      <a:lumMod val="50000"/>
                    </a:schemeClr>
                  </a:solidFill>
                  <a:prstDash val="solid"/>
                </a:ln>
                <a:solidFill>
                  <a:srgbClr val="EB6100"/>
                </a:solidFill>
                <a:effectLst>
                  <a:innerShdw blurRad="177800">
                    <a:schemeClr val="accent3">
                      <a:lumMod val="50000"/>
                    </a:schemeClr>
                  </a:innerShdw>
                </a:effectLst>
                <a:latin typeface="UTM Daxline" panose="02040603050506020204" pitchFamily="18" charset="0"/>
                <a:ea typeface="inpin heiti" charset="-122"/>
              </a:rPr>
              <a:t>(Dấu hai chấm)</a:t>
            </a:r>
            <a:endParaRPr lang="en-US" sz="5400" b="1">
              <a:ln w="12700">
                <a:solidFill>
                  <a:schemeClr val="accent3">
                    <a:lumMod val="50000"/>
                  </a:schemeClr>
                </a:solidFill>
                <a:prstDash val="solid"/>
              </a:ln>
              <a:solidFill>
                <a:srgbClr val="EB6100"/>
              </a:solidFill>
              <a:effectLst>
                <a:innerShdw blurRad="177800">
                  <a:schemeClr val="accent3">
                    <a:lumMod val="50000"/>
                  </a:schemeClr>
                </a:innerShdw>
              </a:effectLst>
              <a:latin typeface="UTM Daxline" panose="02040603050506020204" pitchFamily="18" charset="0"/>
            </a:endParaRPr>
          </a:p>
        </p:txBody>
      </p:sp>
    </p:spTree>
    <p:extLst>
      <p:ext uri="{BB962C8B-B14F-4D97-AF65-F5344CB8AC3E}">
        <p14:creationId xmlns:p14="http://schemas.microsoft.com/office/powerpoint/2010/main" val="17991179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1000"/>
                                        <p:tgtEl>
                                          <p:spTgt spid="12">
                                            <p:txEl>
                                              <p:pRg st="0" end="0"/>
                                            </p:txEl>
                                          </p:spTgt>
                                        </p:tgtEl>
                                      </p:cBhvr>
                                    </p:animEffect>
                                    <p:anim calcmode="lin" valueType="num">
                                      <p:cBhvr>
                                        <p:cTn id="1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2847BCD-065B-452F-846A-B5A477540672}"/>
              </a:ext>
            </a:extLst>
          </p:cNvPr>
          <p:cNvPicPr>
            <a:picLocks noChangeAspect="1"/>
          </p:cNvPicPr>
          <p:nvPr/>
        </p:nvPicPr>
        <p:blipFill rotWithShape="1">
          <a:blip r:embed="rId3">
            <a:extLst>
              <a:ext uri="{28A0092B-C50C-407E-A947-70E740481C1C}">
                <a14:useLocalDpi xmlns:a14="http://schemas.microsoft.com/office/drawing/2010/main" val="0"/>
              </a:ext>
            </a:extLst>
          </a:blip>
          <a:srcRect t="6816" r="46995" b="68532"/>
          <a:stretch/>
        </p:blipFill>
        <p:spPr>
          <a:xfrm>
            <a:off x="923231" y="1787407"/>
            <a:ext cx="5635231" cy="3164157"/>
          </a:xfrm>
          <a:prstGeom prst="rect">
            <a:avLst/>
          </a:prstGeom>
        </p:spPr>
      </p:pic>
      <p:sp>
        <p:nvSpPr>
          <p:cNvPr id="19" name="文本框 6">
            <a:extLst>
              <a:ext uri="{FF2B5EF4-FFF2-40B4-BE49-F238E27FC236}">
                <a16:creationId xmlns:a16="http://schemas.microsoft.com/office/drawing/2014/main" id="{459B3FA9-7128-4665-8951-97EED598FBA0}"/>
              </a:ext>
            </a:extLst>
          </p:cNvPr>
          <p:cNvSpPr txBox="1"/>
          <p:nvPr/>
        </p:nvSpPr>
        <p:spPr>
          <a:xfrm>
            <a:off x="696853" y="345309"/>
            <a:ext cx="4043315" cy="1099673"/>
          </a:xfrm>
          <a:prstGeom prst="rect">
            <a:avLst/>
          </a:prstGeom>
          <a:noFill/>
        </p:spPr>
        <p:txBody>
          <a:bodyPr wrap="square" rtlCol="0">
            <a:prstTxWarp prst="textDoubleWave1">
              <a:avLst/>
            </a:prstTxWarp>
            <a:spAutoFit/>
          </a:bodyPr>
          <a:lstStyle/>
          <a:p>
            <a:pPr algn="ctr"/>
            <a:r>
              <a:rPr lang="en-US" altLang="zh-CN" sz="4000">
                <a:ln w="19050">
                  <a:solidFill>
                    <a:schemeClr val="bg1"/>
                  </a:solidFill>
                </a:ln>
                <a:effectLst>
                  <a:outerShdw blurRad="38100" dist="38100" dir="2700000" algn="tl">
                    <a:srgbClr val="000000">
                      <a:alpha val="43137"/>
                    </a:srgbClr>
                  </a:outerShdw>
                </a:effectLst>
                <a:latin typeface="UTM Flamenco" panose="02040603050506020204" pitchFamily="18" charset="0"/>
                <a:ea typeface="inpin heiti" charset="-122"/>
              </a:rPr>
              <a:t>Mục tiêu bài học</a:t>
            </a:r>
            <a:endParaRPr lang="zh-CN" altLang="en-US" sz="4000" dirty="0">
              <a:ln w="19050">
                <a:solidFill>
                  <a:schemeClr val="bg1"/>
                </a:solidFill>
              </a:ln>
              <a:effectLst>
                <a:outerShdw blurRad="38100" dist="38100" dir="2700000" algn="tl">
                  <a:srgbClr val="000000">
                    <a:alpha val="43137"/>
                  </a:srgbClr>
                </a:outerShdw>
              </a:effectLst>
              <a:latin typeface="UTM Flamenco" panose="02040603050506020204" pitchFamily="18" charset="0"/>
              <a:ea typeface="inpin heiti" charset="-122"/>
            </a:endParaRPr>
          </a:p>
        </p:txBody>
      </p:sp>
      <p:pic>
        <p:nvPicPr>
          <p:cNvPr id="25" name="Picture 24">
            <a:extLst>
              <a:ext uri="{FF2B5EF4-FFF2-40B4-BE49-F238E27FC236}">
                <a16:creationId xmlns:a16="http://schemas.microsoft.com/office/drawing/2014/main" id="{D398442F-6526-4F66-A28F-2164DC29F2D0}"/>
              </a:ext>
            </a:extLst>
          </p:cNvPr>
          <p:cNvPicPr>
            <a:picLocks noChangeAspect="1"/>
          </p:cNvPicPr>
          <p:nvPr/>
        </p:nvPicPr>
        <p:blipFill rotWithShape="1">
          <a:blip r:embed="rId3">
            <a:extLst>
              <a:ext uri="{28A0092B-C50C-407E-A947-70E740481C1C}">
                <a14:useLocalDpi xmlns:a14="http://schemas.microsoft.com/office/drawing/2010/main" val="0"/>
              </a:ext>
            </a:extLst>
          </a:blip>
          <a:srcRect l="52060" t="8064" r="-337" b="70091"/>
          <a:stretch/>
        </p:blipFill>
        <p:spPr>
          <a:xfrm>
            <a:off x="4835536" y="127723"/>
            <a:ext cx="4770713" cy="2747108"/>
          </a:xfrm>
          <a:prstGeom prst="rect">
            <a:avLst/>
          </a:prstGeom>
        </p:spPr>
      </p:pic>
      <p:sp>
        <p:nvSpPr>
          <p:cNvPr id="28" name="TextBox 8">
            <a:extLst>
              <a:ext uri="{FF2B5EF4-FFF2-40B4-BE49-F238E27FC236}">
                <a16:creationId xmlns:a16="http://schemas.microsoft.com/office/drawing/2014/main" id="{D088EF33-9B05-4176-BD48-C6EA0F8F7511}"/>
              </a:ext>
            </a:extLst>
          </p:cNvPr>
          <p:cNvSpPr txBox="1"/>
          <p:nvPr/>
        </p:nvSpPr>
        <p:spPr>
          <a:xfrm>
            <a:off x="5477022" y="1040865"/>
            <a:ext cx="2970125" cy="1005340"/>
          </a:xfrm>
          <a:prstGeom prst="rect">
            <a:avLst/>
          </a:prstGeom>
        </p:spPr>
        <p:txBody>
          <a:bodyPr wrap="square" lIns="0" tIns="0" rIns="0" bIns="0" rtlCol="0" anchor="t">
            <a:spAutoFit/>
          </a:bodyPr>
          <a:lstStyle/>
          <a:p>
            <a:pPr algn="ctr">
              <a:lnSpc>
                <a:spcPct val="120000"/>
              </a:lnSpc>
            </a:pPr>
            <a:r>
              <a:rPr lang="en-US" sz="2800" b="1">
                <a:solidFill>
                  <a:srgbClr val="CB4D2F"/>
                </a:solidFill>
                <a:latin typeface="UTM Duepuntozero" panose="02040603050506020204" pitchFamily="18" charset="0"/>
              </a:rPr>
              <a:t>Hiểu được tác dụng của dấu hai chấm.</a:t>
            </a:r>
            <a:endParaRPr lang="en-US" sz="2800" b="1" dirty="0">
              <a:solidFill>
                <a:srgbClr val="CB4D2F"/>
              </a:solidFill>
              <a:latin typeface="UTM Duepuntozero" panose="02040603050506020204" pitchFamily="18" charset="0"/>
            </a:endParaRPr>
          </a:p>
        </p:txBody>
      </p:sp>
      <p:sp>
        <p:nvSpPr>
          <p:cNvPr id="30" name="TextBox 8">
            <a:extLst>
              <a:ext uri="{FF2B5EF4-FFF2-40B4-BE49-F238E27FC236}">
                <a16:creationId xmlns:a16="http://schemas.microsoft.com/office/drawing/2014/main" id="{12A03EEE-7F50-4019-A710-DE763B526E58}"/>
              </a:ext>
            </a:extLst>
          </p:cNvPr>
          <p:cNvSpPr txBox="1"/>
          <p:nvPr/>
        </p:nvSpPr>
        <p:spPr>
          <a:xfrm>
            <a:off x="2014504" y="2748127"/>
            <a:ext cx="4113027" cy="1003031"/>
          </a:xfrm>
          <a:prstGeom prst="rect">
            <a:avLst/>
          </a:prstGeom>
        </p:spPr>
        <p:txBody>
          <a:bodyPr wrap="square" lIns="0" tIns="0" rIns="0" bIns="0" rtlCol="0" anchor="t">
            <a:spAutoFit/>
          </a:bodyPr>
          <a:lstStyle/>
          <a:p>
            <a:pPr algn="ctr">
              <a:lnSpc>
                <a:spcPct val="120000"/>
              </a:lnSpc>
            </a:pPr>
            <a:r>
              <a:rPr lang="en-US" sz="2800" b="1">
                <a:solidFill>
                  <a:srgbClr val="CB4D2F"/>
                </a:solidFill>
                <a:latin typeface="UTM Duepuntozero" panose="02040603050506020204" pitchFamily="18" charset="0"/>
              </a:rPr>
              <a:t>Biết cách sử dụng dấu hai chấm trong câu văn, đoạn văn.</a:t>
            </a:r>
            <a:endParaRPr lang="en-US" sz="2800" b="1" dirty="0">
              <a:solidFill>
                <a:srgbClr val="CB4D2F"/>
              </a:solidFill>
              <a:latin typeface="UTM Duepuntozero" panose="02040603050506020204" pitchFamily="18" charset="0"/>
            </a:endParaRPr>
          </a:p>
        </p:txBody>
      </p:sp>
    </p:spTree>
    <p:extLst>
      <p:ext uri="{BB962C8B-B14F-4D97-AF65-F5344CB8AC3E}">
        <p14:creationId xmlns:p14="http://schemas.microsoft.com/office/powerpoint/2010/main" val="365640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circle(out)">
                                      <p:cBhvr>
                                        <p:cTn id="12" dur="2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up)">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out)">
                                      <p:cBhvr>
                                        <p:cTn id="22" dur="2000"/>
                                        <p:tgtEl>
                                          <p:spTgt spid="15"/>
                                        </p:tgtEl>
                                      </p:cBhvr>
                                    </p:animEffect>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8"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26DC25E-8337-4161-AB7F-43600838A53A}"/>
              </a:ext>
            </a:extLst>
          </p:cNvPr>
          <p:cNvGrpSpPr/>
          <p:nvPr/>
        </p:nvGrpSpPr>
        <p:grpSpPr>
          <a:xfrm>
            <a:off x="1185025" y="141669"/>
            <a:ext cx="7469987" cy="1015777"/>
            <a:chOff x="1185025" y="141669"/>
            <a:chExt cx="7469987" cy="1015777"/>
          </a:xfrm>
        </p:grpSpPr>
        <p:sp>
          <p:nvSpPr>
            <p:cNvPr id="11" name="Rectangle: Rounded Corners 10">
              <a:extLst>
                <a:ext uri="{FF2B5EF4-FFF2-40B4-BE49-F238E27FC236}">
                  <a16:creationId xmlns:a16="http://schemas.microsoft.com/office/drawing/2014/main" id="{E4B47CCA-BBCA-4A74-9501-1C35358071C8}"/>
                </a:ext>
              </a:extLst>
            </p:cNvPr>
            <p:cNvSpPr/>
            <p:nvPr/>
          </p:nvSpPr>
          <p:spPr>
            <a:xfrm>
              <a:off x="1227053" y="141669"/>
              <a:ext cx="7385933" cy="1015777"/>
            </a:xfrm>
            <a:prstGeom prst="roundRect">
              <a:avLst/>
            </a:prstGeom>
            <a:solidFill>
              <a:schemeClr val="accent5">
                <a:lumMod val="20000"/>
                <a:lumOff val="80000"/>
              </a:schemeClr>
            </a:solidFill>
            <a:ln w="19050">
              <a:solidFill>
                <a:srgbClr val="EC61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8">
              <a:extLst>
                <a:ext uri="{FF2B5EF4-FFF2-40B4-BE49-F238E27FC236}">
                  <a16:creationId xmlns:a16="http://schemas.microsoft.com/office/drawing/2014/main" id="{263D6591-7B1A-4C16-8E4A-D09E799702D4}"/>
                </a:ext>
              </a:extLst>
            </p:cNvPr>
            <p:cNvSpPr txBox="1"/>
            <p:nvPr/>
          </p:nvSpPr>
          <p:spPr>
            <a:xfrm>
              <a:off x="1185025" y="212874"/>
              <a:ext cx="7469987" cy="839140"/>
            </a:xfrm>
            <a:prstGeom prst="rect">
              <a:avLst/>
            </a:prstGeom>
          </p:spPr>
          <p:txBody>
            <a:bodyPr wrap="square" lIns="0" tIns="0" rIns="0" bIns="0" rtlCol="0" anchor="t">
              <a:spAutoFit/>
            </a:bodyPr>
            <a:lstStyle/>
            <a:p>
              <a:pPr algn="ctr">
                <a:lnSpc>
                  <a:spcPct val="120000"/>
                </a:lnSpc>
              </a:pPr>
              <a:r>
                <a:rPr lang="en-US" sz="2400" b="1">
                  <a:solidFill>
                    <a:srgbClr val="CB4D2F"/>
                  </a:solidFill>
                  <a:latin typeface="UTM Daxline" panose="02040603050506020204" pitchFamily="18" charset="0"/>
                </a:rPr>
                <a:t>Các bạn ơi, hãy nhớ lại kiến thức cũ để biết mình được sử dụng trong những trường hợp nào nhé!</a:t>
              </a:r>
              <a:endParaRPr lang="en-US" sz="2400" b="1" dirty="0">
                <a:solidFill>
                  <a:srgbClr val="CB4D2F"/>
                </a:solidFill>
                <a:latin typeface="UTM Daxline" panose="02040603050506020204" pitchFamily="18" charset="0"/>
              </a:endParaRPr>
            </a:p>
          </p:txBody>
        </p:sp>
      </p:grpSp>
      <p:sp>
        <p:nvSpPr>
          <p:cNvPr id="19" name="TextBox 8">
            <a:extLst>
              <a:ext uri="{FF2B5EF4-FFF2-40B4-BE49-F238E27FC236}">
                <a16:creationId xmlns:a16="http://schemas.microsoft.com/office/drawing/2014/main" id="{00A2DC4C-BABA-4F8D-A1F1-620597EF67D8}"/>
              </a:ext>
            </a:extLst>
          </p:cNvPr>
          <p:cNvSpPr txBox="1"/>
          <p:nvPr/>
        </p:nvSpPr>
        <p:spPr>
          <a:xfrm>
            <a:off x="108857" y="1291914"/>
            <a:ext cx="9144000" cy="839140"/>
          </a:xfrm>
          <a:prstGeom prst="rect">
            <a:avLst/>
          </a:prstGeom>
        </p:spPr>
        <p:txBody>
          <a:bodyPr wrap="square" lIns="0" tIns="0" rIns="0" bIns="0" rtlCol="0" anchor="t">
            <a:spAutoFit/>
          </a:bodyPr>
          <a:lstStyle/>
          <a:p>
            <a:pPr algn="ctr">
              <a:lnSpc>
                <a:spcPct val="120000"/>
              </a:lnSpc>
            </a:pPr>
            <a:r>
              <a:rPr lang="en-US" sz="2400" b="1">
                <a:solidFill>
                  <a:srgbClr val="CB4D2F"/>
                </a:solidFill>
                <a:latin typeface="UTM Daxline" panose="02040603050506020204" pitchFamily="18" charset="0"/>
              </a:rPr>
              <a:t>1. Báo hiệu bộ phận câu đứng sau là lời nói của nhân vật </a:t>
            </a:r>
          </a:p>
          <a:p>
            <a:pPr algn="ctr">
              <a:lnSpc>
                <a:spcPct val="120000"/>
              </a:lnSpc>
            </a:pPr>
            <a:r>
              <a:rPr lang="en-US" sz="2400" b="1">
                <a:solidFill>
                  <a:srgbClr val="CB4D2F"/>
                </a:solidFill>
                <a:latin typeface="UTM Daxline" panose="02040603050506020204" pitchFamily="18" charset="0"/>
              </a:rPr>
              <a:t>(dùng phối hợp với dấu ngoặc kép hoặc dấu gạch ngang)</a:t>
            </a:r>
            <a:endParaRPr lang="en-US" sz="2400" b="1" dirty="0">
              <a:solidFill>
                <a:srgbClr val="CB4D2F"/>
              </a:solidFill>
              <a:latin typeface="UTM Daxline" panose="02040603050506020204" pitchFamily="18" charset="0"/>
            </a:endParaRPr>
          </a:p>
        </p:txBody>
      </p:sp>
      <p:sp>
        <p:nvSpPr>
          <p:cNvPr id="20" name="TextBox 8">
            <a:extLst>
              <a:ext uri="{FF2B5EF4-FFF2-40B4-BE49-F238E27FC236}">
                <a16:creationId xmlns:a16="http://schemas.microsoft.com/office/drawing/2014/main" id="{49091260-98DE-4C87-AB0E-227231D56623}"/>
              </a:ext>
            </a:extLst>
          </p:cNvPr>
          <p:cNvSpPr txBox="1"/>
          <p:nvPr/>
        </p:nvSpPr>
        <p:spPr>
          <a:xfrm>
            <a:off x="0" y="2175808"/>
            <a:ext cx="1507002" cy="395942"/>
          </a:xfrm>
          <a:prstGeom prst="rect">
            <a:avLst/>
          </a:prstGeom>
        </p:spPr>
        <p:txBody>
          <a:bodyPr wrap="square" lIns="0" tIns="0" rIns="0" bIns="0" rtlCol="0" anchor="t">
            <a:spAutoFit/>
          </a:bodyPr>
          <a:lstStyle/>
          <a:p>
            <a:pPr algn="ctr">
              <a:lnSpc>
                <a:spcPct val="120000"/>
              </a:lnSpc>
            </a:pPr>
            <a:r>
              <a:rPr lang="en-US" sz="2400" b="1">
                <a:solidFill>
                  <a:srgbClr val="CB4D2F"/>
                </a:solidFill>
                <a:latin typeface="UTM Daxline" panose="02040603050506020204" pitchFamily="18" charset="0"/>
              </a:rPr>
              <a:t>Ví dụ 1: </a:t>
            </a:r>
            <a:endParaRPr lang="en-US" sz="2400" b="1" dirty="0">
              <a:solidFill>
                <a:srgbClr val="CB4D2F"/>
              </a:solidFill>
              <a:latin typeface="UTM Daxline" panose="02040603050506020204" pitchFamily="18" charset="0"/>
            </a:endParaRPr>
          </a:p>
        </p:txBody>
      </p:sp>
      <p:sp>
        <p:nvSpPr>
          <p:cNvPr id="21" name="TextBox 8">
            <a:extLst>
              <a:ext uri="{FF2B5EF4-FFF2-40B4-BE49-F238E27FC236}">
                <a16:creationId xmlns:a16="http://schemas.microsoft.com/office/drawing/2014/main" id="{30A9F440-2984-4115-A31A-6C9A3319CBEE}"/>
              </a:ext>
            </a:extLst>
          </p:cNvPr>
          <p:cNvSpPr txBox="1"/>
          <p:nvPr/>
        </p:nvSpPr>
        <p:spPr>
          <a:xfrm>
            <a:off x="1104346" y="2156554"/>
            <a:ext cx="2760081" cy="395942"/>
          </a:xfrm>
          <a:prstGeom prst="rect">
            <a:avLst/>
          </a:prstGeom>
        </p:spPr>
        <p:txBody>
          <a:bodyPr wrap="square" lIns="0" tIns="0" rIns="0" bIns="0" rtlCol="0" anchor="t">
            <a:spAutoFit/>
          </a:bodyPr>
          <a:lstStyle/>
          <a:p>
            <a:pPr algn="ctr">
              <a:lnSpc>
                <a:spcPct val="120000"/>
              </a:lnSpc>
            </a:pPr>
            <a:r>
              <a:rPr lang="en-US" sz="2400" b="1">
                <a:solidFill>
                  <a:srgbClr val="002060"/>
                </a:solidFill>
                <a:latin typeface="UTM Daxline" panose="02040603050506020204" pitchFamily="18" charset="0"/>
              </a:rPr>
              <a:t>Tôi nói với anh</a:t>
            </a:r>
            <a:r>
              <a:rPr lang="en-US" sz="2400" b="1">
                <a:solidFill>
                  <a:srgbClr val="EB6100"/>
                </a:solidFill>
                <a:latin typeface="UTM Daxline" panose="02040603050506020204" pitchFamily="18" charset="0"/>
              </a:rPr>
              <a:t>:</a:t>
            </a:r>
            <a:r>
              <a:rPr lang="en-US" sz="2400" b="1">
                <a:solidFill>
                  <a:srgbClr val="002060"/>
                </a:solidFill>
                <a:latin typeface="UTM Daxline" panose="02040603050506020204" pitchFamily="18" charset="0"/>
              </a:rPr>
              <a:t> </a:t>
            </a:r>
            <a:endParaRPr lang="en-US" sz="2400" b="1" dirty="0">
              <a:solidFill>
                <a:srgbClr val="002060"/>
              </a:solidFill>
              <a:latin typeface="UTM Daxline" panose="02040603050506020204" pitchFamily="18" charset="0"/>
            </a:endParaRPr>
          </a:p>
        </p:txBody>
      </p:sp>
      <p:sp>
        <p:nvSpPr>
          <p:cNvPr id="22" name="TextBox 8">
            <a:extLst>
              <a:ext uri="{FF2B5EF4-FFF2-40B4-BE49-F238E27FC236}">
                <a16:creationId xmlns:a16="http://schemas.microsoft.com/office/drawing/2014/main" id="{D7EC3ABF-8063-463B-B34B-D502D4C53A90}"/>
              </a:ext>
            </a:extLst>
          </p:cNvPr>
          <p:cNvSpPr txBox="1"/>
          <p:nvPr/>
        </p:nvSpPr>
        <p:spPr>
          <a:xfrm>
            <a:off x="975299" y="2664618"/>
            <a:ext cx="6385026" cy="395942"/>
          </a:xfrm>
          <a:prstGeom prst="rect">
            <a:avLst/>
          </a:prstGeom>
        </p:spPr>
        <p:txBody>
          <a:bodyPr wrap="square" lIns="0" tIns="0" rIns="0" bIns="0" rtlCol="0" anchor="t">
            <a:spAutoFit/>
          </a:bodyPr>
          <a:lstStyle/>
          <a:p>
            <a:pPr algn="ctr">
              <a:lnSpc>
                <a:spcPct val="120000"/>
              </a:lnSpc>
            </a:pPr>
            <a:r>
              <a:rPr lang="en-US" sz="2400" b="1">
                <a:solidFill>
                  <a:srgbClr val="002060"/>
                </a:solidFill>
                <a:latin typeface="UTM Daxline" panose="02040603050506020204" pitchFamily="18" charset="0"/>
              </a:rPr>
              <a:t>- Út chỉ muốn làm thật nhiều cho cách mạng.</a:t>
            </a:r>
            <a:endParaRPr lang="en-US" sz="2400" b="1" dirty="0">
              <a:solidFill>
                <a:srgbClr val="002060"/>
              </a:solidFill>
              <a:latin typeface="UTM Daxline" panose="02040603050506020204" pitchFamily="18" charset="0"/>
            </a:endParaRPr>
          </a:p>
        </p:txBody>
      </p:sp>
      <p:sp>
        <p:nvSpPr>
          <p:cNvPr id="23" name="TextBox 8">
            <a:extLst>
              <a:ext uri="{FF2B5EF4-FFF2-40B4-BE49-F238E27FC236}">
                <a16:creationId xmlns:a16="http://schemas.microsoft.com/office/drawing/2014/main" id="{445FCCDC-BE5E-4092-BC60-59FA1DB0B66B}"/>
              </a:ext>
            </a:extLst>
          </p:cNvPr>
          <p:cNvSpPr txBox="1"/>
          <p:nvPr/>
        </p:nvSpPr>
        <p:spPr>
          <a:xfrm>
            <a:off x="0" y="3115727"/>
            <a:ext cx="1507002" cy="395942"/>
          </a:xfrm>
          <a:prstGeom prst="rect">
            <a:avLst/>
          </a:prstGeom>
        </p:spPr>
        <p:txBody>
          <a:bodyPr wrap="square" lIns="0" tIns="0" rIns="0" bIns="0" rtlCol="0" anchor="t">
            <a:spAutoFit/>
          </a:bodyPr>
          <a:lstStyle/>
          <a:p>
            <a:pPr algn="ctr">
              <a:lnSpc>
                <a:spcPct val="120000"/>
              </a:lnSpc>
            </a:pPr>
            <a:r>
              <a:rPr lang="en-US" sz="2400" b="1">
                <a:solidFill>
                  <a:srgbClr val="CB4D2F"/>
                </a:solidFill>
                <a:latin typeface="UTM Daxline" panose="02040603050506020204" pitchFamily="18" charset="0"/>
              </a:rPr>
              <a:t>Ví dụ 2: </a:t>
            </a:r>
            <a:endParaRPr lang="en-US" sz="2400" b="1" dirty="0">
              <a:solidFill>
                <a:srgbClr val="CB4D2F"/>
              </a:solidFill>
              <a:latin typeface="UTM Daxline" panose="02040603050506020204" pitchFamily="18" charset="0"/>
            </a:endParaRPr>
          </a:p>
        </p:txBody>
      </p:sp>
      <p:sp>
        <p:nvSpPr>
          <p:cNvPr id="24" name="TextBox 8">
            <a:extLst>
              <a:ext uri="{FF2B5EF4-FFF2-40B4-BE49-F238E27FC236}">
                <a16:creationId xmlns:a16="http://schemas.microsoft.com/office/drawing/2014/main" id="{D389C9C4-AAF5-414F-9305-6C6BF8A7A0FA}"/>
              </a:ext>
            </a:extLst>
          </p:cNvPr>
          <p:cNvSpPr txBox="1"/>
          <p:nvPr/>
        </p:nvSpPr>
        <p:spPr>
          <a:xfrm>
            <a:off x="1464153" y="3217341"/>
            <a:ext cx="7636998" cy="839140"/>
          </a:xfrm>
          <a:prstGeom prst="rect">
            <a:avLst/>
          </a:prstGeom>
        </p:spPr>
        <p:txBody>
          <a:bodyPr wrap="square" lIns="0" tIns="0" rIns="0" bIns="0" rtlCol="0" anchor="t">
            <a:spAutoFit/>
          </a:bodyPr>
          <a:lstStyle/>
          <a:p>
            <a:pPr algn="just">
              <a:lnSpc>
                <a:spcPct val="120000"/>
              </a:lnSpc>
            </a:pPr>
            <a:r>
              <a:rPr lang="en-US" sz="2400" b="1">
                <a:solidFill>
                  <a:srgbClr val="002060"/>
                </a:solidFill>
                <a:latin typeface="UTM Daxline" panose="02040603050506020204" pitchFamily="18" charset="0"/>
              </a:rPr>
              <a:t>Một ý nghĩ vụt đến, Ma-ri-ô hét to</a:t>
            </a:r>
            <a:r>
              <a:rPr lang="en-US" sz="2400" b="1">
                <a:solidFill>
                  <a:srgbClr val="EB6100"/>
                </a:solidFill>
                <a:latin typeface="UTM Daxline" panose="02040603050506020204" pitchFamily="18" charset="0"/>
              </a:rPr>
              <a:t>:</a:t>
            </a:r>
            <a:r>
              <a:rPr lang="en-US" sz="2400" b="1">
                <a:solidFill>
                  <a:srgbClr val="002060"/>
                </a:solidFill>
                <a:latin typeface="UTM Daxline" panose="02040603050506020204" pitchFamily="18" charset="0"/>
              </a:rPr>
              <a:t> “Giu-li-ét-ta, xuống đi! Bạn còn bố mẹ …”</a:t>
            </a:r>
            <a:endParaRPr lang="en-US" sz="2400" b="1" dirty="0">
              <a:solidFill>
                <a:srgbClr val="002060"/>
              </a:solidFill>
              <a:latin typeface="UTM Daxline" panose="02040603050506020204" pitchFamily="18" charset="0"/>
            </a:endParaRPr>
          </a:p>
        </p:txBody>
      </p:sp>
    </p:spTree>
    <p:extLst>
      <p:ext uri="{BB962C8B-B14F-4D97-AF65-F5344CB8AC3E}">
        <p14:creationId xmlns:p14="http://schemas.microsoft.com/office/powerpoint/2010/main" val="16015197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500"/>
                                        <p:tgtEl>
                                          <p:spTgt spid="20"/>
                                        </p:tgtEl>
                                      </p:cBhvr>
                                    </p:animEffect>
                                  </p:childTnLst>
                                </p:cTn>
                              </p:par>
                            </p:childTnLst>
                          </p:cTn>
                        </p:par>
                        <p:par>
                          <p:cTn id="18" fill="hold">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1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up)">
                                      <p:cBhvr>
                                        <p:cTn id="30" dur="500"/>
                                        <p:tgtEl>
                                          <p:spTgt spid="23"/>
                                        </p:tgtEl>
                                      </p:cBhvr>
                                    </p:animEffect>
                                  </p:childTnLst>
                                </p:cTn>
                              </p:par>
                            </p:childTnLst>
                          </p:cTn>
                        </p:par>
                        <p:par>
                          <p:cTn id="31" fill="hold">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676AB6-1DCD-4F6B-8A9D-27027C4947DD}"/>
              </a:ext>
            </a:extLst>
          </p:cNvPr>
          <p:cNvGrpSpPr/>
          <p:nvPr/>
        </p:nvGrpSpPr>
        <p:grpSpPr>
          <a:xfrm>
            <a:off x="1185025" y="141669"/>
            <a:ext cx="7469987" cy="1015777"/>
            <a:chOff x="1185025" y="141669"/>
            <a:chExt cx="7469987" cy="1015777"/>
          </a:xfrm>
        </p:grpSpPr>
        <p:sp>
          <p:nvSpPr>
            <p:cNvPr id="11" name="Rectangle: Rounded Corners 10">
              <a:extLst>
                <a:ext uri="{FF2B5EF4-FFF2-40B4-BE49-F238E27FC236}">
                  <a16:creationId xmlns:a16="http://schemas.microsoft.com/office/drawing/2014/main" id="{E4B47CCA-BBCA-4A74-9501-1C35358071C8}"/>
                </a:ext>
              </a:extLst>
            </p:cNvPr>
            <p:cNvSpPr/>
            <p:nvPr/>
          </p:nvSpPr>
          <p:spPr>
            <a:xfrm>
              <a:off x="1227053" y="141669"/>
              <a:ext cx="7385933" cy="1015777"/>
            </a:xfrm>
            <a:prstGeom prst="roundRect">
              <a:avLst/>
            </a:prstGeom>
            <a:solidFill>
              <a:schemeClr val="accent5">
                <a:lumMod val="20000"/>
                <a:lumOff val="80000"/>
              </a:schemeClr>
            </a:solidFill>
            <a:ln w="19050">
              <a:solidFill>
                <a:srgbClr val="EC61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8">
              <a:extLst>
                <a:ext uri="{FF2B5EF4-FFF2-40B4-BE49-F238E27FC236}">
                  <a16:creationId xmlns:a16="http://schemas.microsoft.com/office/drawing/2014/main" id="{263D6591-7B1A-4C16-8E4A-D09E799702D4}"/>
                </a:ext>
              </a:extLst>
            </p:cNvPr>
            <p:cNvSpPr txBox="1"/>
            <p:nvPr/>
          </p:nvSpPr>
          <p:spPr>
            <a:xfrm>
              <a:off x="1185025" y="212874"/>
              <a:ext cx="7469987" cy="839140"/>
            </a:xfrm>
            <a:prstGeom prst="rect">
              <a:avLst/>
            </a:prstGeom>
          </p:spPr>
          <p:txBody>
            <a:bodyPr wrap="square" lIns="0" tIns="0" rIns="0" bIns="0" rtlCol="0" anchor="t">
              <a:spAutoFit/>
            </a:bodyPr>
            <a:lstStyle/>
            <a:p>
              <a:pPr algn="ctr">
                <a:lnSpc>
                  <a:spcPct val="120000"/>
                </a:lnSpc>
              </a:pPr>
              <a:r>
                <a:rPr lang="en-US" sz="2400" b="1">
                  <a:solidFill>
                    <a:srgbClr val="CB4D2F"/>
                  </a:solidFill>
                  <a:latin typeface="UTM Daxline" panose="02040603050506020204" pitchFamily="18" charset="0"/>
                </a:rPr>
                <a:t>Để nhớ kĩ hơn về tớ, bây giờ, chúng mình cùng tham gia những thử thách sau nhé!</a:t>
              </a:r>
              <a:endParaRPr lang="en-US" sz="2400" b="1" dirty="0">
                <a:solidFill>
                  <a:srgbClr val="CB4D2F"/>
                </a:solidFill>
                <a:latin typeface="UTM Daxline" panose="02040603050506020204" pitchFamily="18" charset="0"/>
              </a:endParaRPr>
            </a:p>
          </p:txBody>
        </p:sp>
      </p:grpSp>
      <p:sp>
        <p:nvSpPr>
          <p:cNvPr id="19" name="TextBox 8">
            <a:extLst>
              <a:ext uri="{FF2B5EF4-FFF2-40B4-BE49-F238E27FC236}">
                <a16:creationId xmlns:a16="http://schemas.microsoft.com/office/drawing/2014/main" id="{00A2DC4C-BABA-4F8D-A1F1-620597EF67D8}"/>
              </a:ext>
            </a:extLst>
          </p:cNvPr>
          <p:cNvSpPr txBox="1"/>
          <p:nvPr/>
        </p:nvSpPr>
        <p:spPr>
          <a:xfrm>
            <a:off x="1135929" y="1304305"/>
            <a:ext cx="7086600" cy="839140"/>
          </a:xfrm>
          <a:prstGeom prst="rect">
            <a:avLst/>
          </a:prstGeom>
        </p:spPr>
        <p:txBody>
          <a:bodyPr wrap="square" lIns="0" tIns="0" rIns="0" bIns="0" rtlCol="0" anchor="t">
            <a:spAutoFit/>
          </a:bodyPr>
          <a:lstStyle/>
          <a:p>
            <a:pPr algn="ctr">
              <a:lnSpc>
                <a:spcPct val="120000"/>
              </a:lnSpc>
            </a:pPr>
            <a:r>
              <a:rPr lang="en-US" sz="2400" b="1">
                <a:solidFill>
                  <a:srgbClr val="CB4D2F"/>
                </a:solidFill>
                <a:latin typeface="UTM Daxline" panose="02040603050506020204" pitchFamily="18" charset="0"/>
              </a:rPr>
              <a:t>2. Báo hiệu bộ phận câu đứng sau là lời giải thích cho bộ phận đứng trước.</a:t>
            </a:r>
          </a:p>
        </p:txBody>
      </p:sp>
      <p:sp>
        <p:nvSpPr>
          <p:cNvPr id="20" name="TextBox 8">
            <a:extLst>
              <a:ext uri="{FF2B5EF4-FFF2-40B4-BE49-F238E27FC236}">
                <a16:creationId xmlns:a16="http://schemas.microsoft.com/office/drawing/2014/main" id="{49091260-98DE-4C87-AB0E-227231D56623}"/>
              </a:ext>
            </a:extLst>
          </p:cNvPr>
          <p:cNvSpPr txBox="1"/>
          <p:nvPr/>
        </p:nvSpPr>
        <p:spPr>
          <a:xfrm>
            <a:off x="-149360" y="2113772"/>
            <a:ext cx="1507002" cy="395942"/>
          </a:xfrm>
          <a:prstGeom prst="rect">
            <a:avLst/>
          </a:prstGeom>
        </p:spPr>
        <p:txBody>
          <a:bodyPr wrap="square" lIns="0" tIns="0" rIns="0" bIns="0" rtlCol="0" anchor="t">
            <a:spAutoFit/>
          </a:bodyPr>
          <a:lstStyle/>
          <a:p>
            <a:pPr algn="ctr">
              <a:lnSpc>
                <a:spcPct val="120000"/>
              </a:lnSpc>
            </a:pPr>
            <a:r>
              <a:rPr lang="en-US" sz="2400" b="1">
                <a:solidFill>
                  <a:srgbClr val="CB4D2F"/>
                </a:solidFill>
                <a:latin typeface="UTM Daxline" panose="02040603050506020204" pitchFamily="18" charset="0"/>
              </a:rPr>
              <a:t>Ví dụ: </a:t>
            </a:r>
            <a:endParaRPr lang="en-US" sz="2400" b="1" dirty="0">
              <a:solidFill>
                <a:srgbClr val="CB4D2F"/>
              </a:solidFill>
              <a:latin typeface="UTM Daxline" panose="02040603050506020204" pitchFamily="18" charset="0"/>
            </a:endParaRPr>
          </a:p>
        </p:txBody>
      </p:sp>
      <p:sp>
        <p:nvSpPr>
          <p:cNvPr id="22" name="TextBox 8">
            <a:extLst>
              <a:ext uri="{FF2B5EF4-FFF2-40B4-BE49-F238E27FC236}">
                <a16:creationId xmlns:a16="http://schemas.microsoft.com/office/drawing/2014/main" id="{D7EC3ABF-8063-463B-B34B-D502D4C53A90}"/>
              </a:ext>
            </a:extLst>
          </p:cNvPr>
          <p:cNvSpPr txBox="1"/>
          <p:nvPr/>
        </p:nvSpPr>
        <p:spPr>
          <a:xfrm>
            <a:off x="366859" y="2568335"/>
            <a:ext cx="8624741" cy="1282339"/>
          </a:xfrm>
          <a:prstGeom prst="rect">
            <a:avLst/>
          </a:prstGeom>
        </p:spPr>
        <p:txBody>
          <a:bodyPr wrap="square" lIns="0" tIns="0" rIns="0" bIns="0" rtlCol="0" anchor="t">
            <a:spAutoFit/>
          </a:bodyPr>
          <a:lstStyle/>
          <a:p>
            <a:pPr algn="just">
              <a:lnSpc>
                <a:spcPct val="120000"/>
              </a:lnSpc>
            </a:pPr>
            <a:r>
              <a:rPr lang="en-US" sz="2400" b="1">
                <a:solidFill>
                  <a:srgbClr val="002060"/>
                </a:solidFill>
                <a:latin typeface="UTM Daxline" panose="02040603050506020204" pitchFamily="18" charset="0"/>
              </a:rPr>
              <a:t>	Rồi những cảnh tuyệt đẹp của đất nước hiện ra</a:t>
            </a:r>
            <a:r>
              <a:rPr lang="en-US" sz="2400" b="1">
                <a:solidFill>
                  <a:srgbClr val="CB4D2F"/>
                </a:solidFill>
                <a:latin typeface="UTM Daxline" panose="02040603050506020204" pitchFamily="18" charset="0"/>
              </a:rPr>
              <a:t>:</a:t>
            </a:r>
            <a:r>
              <a:rPr lang="en-US" sz="2400" b="1">
                <a:solidFill>
                  <a:srgbClr val="002060"/>
                </a:solidFill>
                <a:latin typeface="UTM Daxline" panose="02040603050506020204" pitchFamily="18" charset="0"/>
              </a:rPr>
              <a:t> cánh đồng với những đàn trâu thung thăng gặm cỏ; dòng sông với những đoàn thuyền ngược xuôi.</a:t>
            </a:r>
            <a:endParaRPr lang="en-US" sz="2400" b="1" dirty="0">
              <a:solidFill>
                <a:srgbClr val="002060"/>
              </a:solidFill>
              <a:latin typeface="UTM Daxline" panose="02040603050506020204" pitchFamily="18" charset="0"/>
            </a:endParaRPr>
          </a:p>
        </p:txBody>
      </p:sp>
      <p:cxnSp>
        <p:nvCxnSpPr>
          <p:cNvPr id="25" name="Straight Connector 24">
            <a:extLst>
              <a:ext uri="{FF2B5EF4-FFF2-40B4-BE49-F238E27FC236}">
                <a16:creationId xmlns:a16="http://schemas.microsoft.com/office/drawing/2014/main" id="{11367DA4-BE11-4DBC-8F2D-44F515D9135C}"/>
              </a:ext>
            </a:extLst>
          </p:cNvPr>
          <p:cNvCxnSpPr/>
          <p:nvPr/>
        </p:nvCxnSpPr>
        <p:spPr>
          <a:xfrm>
            <a:off x="1654628" y="2971800"/>
            <a:ext cx="4572000" cy="0"/>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9F4DACB-64CA-4C88-9703-D7430979E8B7}"/>
              </a:ext>
            </a:extLst>
          </p:cNvPr>
          <p:cNvCxnSpPr>
            <a:cxnSpLocks/>
          </p:cNvCxnSpPr>
          <p:nvPr/>
        </p:nvCxnSpPr>
        <p:spPr>
          <a:xfrm>
            <a:off x="366859" y="3418115"/>
            <a:ext cx="5402570" cy="0"/>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8E4C6F1-4A64-4013-85F4-F6762FC0B3C0}"/>
              </a:ext>
            </a:extLst>
          </p:cNvPr>
          <p:cNvCxnSpPr>
            <a:cxnSpLocks/>
          </p:cNvCxnSpPr>
          <p:nvPr/>
        </p:nvCxnSpPr>
        <p:spPr>
          <a:xfrm flipV="1">
            <a:off x="366859" y="3850674"/>
            <a:ext cx="3160112" cy="1"/>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731E345-2627-4E64-BA8F-F8AA122A13F2}"/>
              </a:ext>
            </a:extLst>
          </p:cNvPr>
          <p:cNvCxnSpPr>
            <a:cxnSpLocks/>
          </p:cNvCxnSpPr>
          <p:nvPr/>
        </p:nvCxnSpPr>
        <p:spPr>
          <a:xfrm flipV="1">
            <a:off x="6139543" y="3404123"/>
            <a:ext cx="2852057" cy="13992"/>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2D762CB-C49D-4232-A4D3-7721F71D47F4}"/>
              </a:ext>
            </a:extLst>
          </p:cNvPr>
          <p:cNvCxnSpPr>
            <a:cxnSpLocks/>
          </p:cNvCxnSpPr>
          <p:nvPr/>
        </p:nvCxnSpPr>
        <p:spPr>
          <a:xfrm flipV="1">
            <a:off x="7641771" y="2986322"/>
            <a:ext cx="1349828" cy="6622"/>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750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500"/>
                                        <p:tgtEl>
                                          <p:spTgt spid="20"/>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up)">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left)">
                                      <p:cBhvr>
                                        <p:cTn id="33" dur="500"/>
                                        <p:tgtEl>
                                          <p:spTgt spid="31"/>
                                        </p:tgtEl>
                                      </p:cBhvr>
                                    </p:animEffect>
                                  </p:childTnLst>
                                </p:cTn>
                              </p:par>
                            </p:childTnLst>
                          </p:cTn>
                        </p:par>
                        <p:par>
                          <p:cTn id="34" fill="hold">
                            <p:stCondLst>
                              <p:cond delay="2000"/>
                            </p:stCondLst>
                            <p:childTnLst>
                              <p:par>
                                <p:cTn id="35" presetID="22" presetClass="entr" presetSubtype="8"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left)">
                                      <p:cBhvr>
                                        <p:cTn id="37" dur="500"/>
                                        <p:tgtEl>
                                          <p:spTgt spid="30"/>
                                        </p:tgtEl>
                                      </p:cBhvr>
                                    </p:animEffect>
                                  </p:childTnLst>
                                </p:cTn>
                              </p:par>
                            </p:childTnLst>
                          </p:cTn>
                        </p:par>
                        <p:par>
                          <p:cTn id="38" fill="hold">
                            <p:stCondLst>
                              <p:cond delay="2500"/>
                            </p:stCondLst>
                            <p:childTnLst>
                              <p:par>
                                <p:cTn id="39" presetID="22" presetClass="entr" presetSubtype="8"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left)">
                                      <p:cBhvr>
                                        <p:cTn id="4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E3E4C06-BDFD-443F-87B4-930A84900681}"/>
              </a:ext>
            </a:extLst>
          </p:cNvPr>
          <p:cNvGrpSpPr/>
          <p:nvPr/>
        </p:nvGrpSpPr>
        <p:grpSpPr>
          <a:xfrm>
            <a:off x="2939354" y="-384601"/>
            <a:ext cx="3120298" cy="1563128"/>
            <a:chOff x="1170715" y="-384601"/>
            <a:chExt cx="3120298" cy="1563128"/>
          </a:xfrm>
        </p:grpSpPr>
        <p:pic>
          <p:nvPicPr>
            <p:cNvPr id="4" name="Picture 3">
              <a:extLst>
                <a:ext uri="{FF2B5EF4-FFF2-40B4-BE49-F238E27FC236}">
                  <a16:creationId xmlns:a16="http://schemas.microsoft.com/office/drawing/2014/main" id="{1D51A63B-8CC4-4415-A488-2BA9B2CB8CB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0000" b="72784"/>
            <a:stretch/>
          </p:blipFill>
          <p:spPr>
            <a:xfrm>
              <a:off x="1170715" y="-384601"/>
              <a:ext cx="3120298" cy="1563128"/>
            </a:xfrm>
            <a:prstGeom prst="rect">
              <a:avLst/>
            </a:prstGeom>
          </p:spPr>
        </p:pic>
        <p:sp>
          <p:nvSpPr>
            <p:cNvPr id="11" name="TextBox 8">
              <a:extLst>
                <a:ext uri="{FF2B5EF4-FFF2-40B4-BE49-F238E27FC236}">
                  <a16:creationId xmlns:a16="http://schemas.microsoft.com/office/drawing/2014/main" id="{40366401-CAFC-498C-833A-CF55E8D5A497}"/>
                </a:ext>
              </a:extLst>
            </p:cNvPr>
            <p:cNvSpPr txBox="1"/>
            <p:nvPr/>
          </p:nvSpPr>
          <p:spPr>
            <a:xfrm>
              <a:off x="1621455" y="330420"/>
              <a:ext cx="2218817" cy="527901"/>
            </a:xfrm>
            <a:prstGeom prst="rect">
              <a:avLst/>
            </a:prstGeom>
          </p:spPr>
          <p:txBody>
            <a:bodyPr wrap="square" lIns="0" tIns="0" rIns="0" bIns="0" rtlCol="0" anchor="t">
              <a:spAutoFit/>
            </a:bodyPr>
            <a:lstStyle/>
            <a:p>
              <a:pPr algn="ctr">
                <a:lnSpc>
                  <a:spcPct val="120000"/>
                </a:lnSpc>
              </a:pPr>
              <a:r>
                <a:rPr lang="en-US" sz="3200" b="1">
                  <a:solidFill>
                    <a:srgbClr val="0070C0"/>
                  </a:solidFill>
                  <a:latin typeface="UTM Daxline" panose="02040603050506020204" pitchFamily="18" charset="0"/>
                </a:rPr>
                <a:t>Thử thách 1</a:t>
              </a:r>
              <a:endParaRPr lang="en-US" sz="3200" b="1" dirty="0">
                <a:solidFill>
                  <a:srgbClr val="0070C0"/>
                </a:solidFill>
                <a:latin typeface="UTM Daxline" panose="02040603050506020204" pitchFamily="18" charset="0"/>
              </a:endParaRPr>
            </a:p>
          </p:txBody>
        </p:sp>
      </p:grpSp>
      <p:sp>
        <p:nvSpPr>
          <p:cNvPr id="12" name="TextBox 8">
            <a:extLst>
              <a:ext uri="{FF2B5EF4-FFF2-40B4-BE49-F238E27FC236}">
                <a16:creationId xmlns:a16="http://schemas.microsoft.com/office/drawing/2014/main" id="{DC8F86F1-5759-4098-87D6-24298BDC401F}"/>
              </a:ext>
            </a:extLst>
          </p:cNvPr>
          <p:cNvSpPr txBox="1"/>
          <p:nvPr/>
        </p:nvSpPr>
        <p:spPr>
          <a:xfrm>
            <a:off x="621545" y="1210771"/>
            <a:ext cx="8624741" cy="395942"/>
          </a:xfrm>
          <a:prstGeom prst="rect">
            <a:avLst/>
          </a:prstGeom>
        </p:spPr>
        <p:txBody>
          <a:bodyPr wrap="square" lIns="0" tIns="0" rIns="0" bIns="0" rtlCol="0" anchor="t">
            <a:spAutoFit/>
          </a:bodyPr>
          <a:lstStyle/>
          <a:p>
            <a:pPr algn="just">
              <a:lnSpc>
                <a:spcPct val="120000"/>
              </a:lnSpc>
            </a:pPr>
            <a:r>
              <a:rPr lang="en-US" sz="2400" b="1">
                <a:solidFill>
                  <a:srgbClr val="CB4D2F"/>
                </a:solidFill>
                <a:latin typeface="UTM Daxline" panose="02040603050506020204" pitchFamily="18" charset="0"/>
              </a:rPr>
              <a:t>Trong mỗi trường hợp dưới đây, dấu hai chấm được dùng làm gì?</a:t>
            </a:r>
            <a:endParaRPr lang="en-US" sz="2400" b="1" dirty="0">
              <a:solidFill>
                <a:srgbClr val="CB4D2F"/>
              </a:solidFill>
              <a:latin typeface="UTM Daxline" panose="02040603050506020204" pitchFamily="18" charset="0"/>
            </a:endParaRPr>
          </a:p>
        </p:txBody>
      </p:sp>
      <p:sp>
        <p:nvSpPr>
          <p:cNvPr id="13" name="TextBox 8">
            <a:extLst>
              <a:ext uri="{FF2B5EF4-FFF2-40B4-BE49-F238E27FC236}">
                <a16:creationId xmlns:a16="http://schemas.microsoft.com/office/drawing/2014/main" id="{9432B9CA-998C-45BD-A191-6C836823A775}"/>
              </a:ext>
            </a:extLst>
          </p:cNvPr>
          <p:cNvSpPr txBox="1"/>
          <p:nvPr/>
        </p:nvSpPr>
        <p:spPr>
          <a:xfrm>
            <a:off x="15432" y="1708841"/>
            <a:ext cx="8624741" cy="1282339"/>
          </a:xfrm>
          <a:prstGeom prst="rect">
            <a:avLst/>
          </a:prstGeom>
        </p:spPr>
        <p:txBody>
          <a:bodyPr wrap="square" lIns="0" tIns="0" rIns="0" bIns="0" rtlCol="0" anchor="t">
            <a:spAutoFit/>
          </a:bodyPr>
          <a:lstStyle/>
          <a:p>
            <a:pPr algn="just">
              <a:lnSpc>
                <a:spcPct val="120000"/>
              </a:lnSpc>
            </a:pPr>
            <a:r>
              <a:rPr lang="en-US" sz="2400" b="1">
                <a:solidFill>
                  <a:srgbClr val="002060"/>
                </a:solidFill>
                <a:latin typeface="UTM Daxline" panose="02040603050506020204" pitchFamily="18" charset="0"/>
              </a:rPr>
              <a:t>a. Một chú công an vỗ vai em</a:t>
            </a:r>
            <a:r>
              <a:rPr lang="en-US" sz="2400" b="1">
                <a:solidFill>
                  <a:srgbClr val="EB6100"/>
                </a:solidFill>
                <a:latin typeface="UTM Daxline" panose="02040603050506020204" pitchFamily="18" charset="0"/>
              </a:rPr>
              <a:t>:</a:t>
            </a:r>
          </a:p>
          <a:p>
            <a:pPr algn="just">
              <a:lnSpc>
                <a:spcPct val="120000"/>
              </a:lnSpc>
            </a:pPr>
            <a:r>
              <a:rPr lang="en-US" sz="2400" b="1">
                <a:solidFill>
                  <a:srgbClr val="002060"/>
                </a:solidFill>
                <a:latin typeface="UTM Daxline" panose="02040603050506020204" pitchFamily="18" charset="0"/>
              </a:rPr>
              <a:t>     - Cháu quả là chàng gác rừng dũng cảm!</a:t>
            </a:r>
          </a:p>
          <a:p>
            <a:pPr algn="r">
              <a:lnSpc>
                <a:spcPct val="120000"/>
              </a:lnSpc>
            </a:pPr>
            <a:r>
              <a:rPr lang="en-US" sz="2400" b="1" i="1">
                <a:solidFill>
                  <a:srgbClr val="F8C14A"/>
                </a:solidFill>
                <a:latin typeface="UTM Daxline" panose="02040603050506020204" pitchFamily="18" charset="0"/>
              </a:rPr>
              <a:t>Nguyễn Thị Cẩm Châu</a:t>
            </a:r>
            <a:endParaRPr lang="en-US" sz="2400" b="1" i="1" dirty="0">
              <a:solidFill>
                <a:srgbClr val="F8C14A"/>
              </a:solidFill>
              <a:latin typeface="UTM Daxline" panose="02040603050506020204" pitchFamily="18" charset="0"/>
            </a:endParaRPr>
          </a:p>
        </p:txBody>
      </p:sp>
      <p:sp>
        <p:nvSpPr>
          <p:cNvPr id="15" name="TextBox 8">
            <a:extLst>
              <a:ext uri="{FF2B5EF4-FFF2-40B4-BE49-F238E27FC236}">
                <a16:creationId xmlns:a16="http://schemas.microsoft.com/office/drawing/2014/main" id="{123C9BDD-7AF9-4389-8A11-D776911B0B29}"/>
              </a:ext>
            </a:extLst>
          </p:cNvPr>
          <p:cNvSpPr txBox="1"/>
          <p:nvPr/>
        </p:nvSpPr>
        <p:spPr>
          <a:xfrm>
            <a:off x="5607" y="3134573"/>
            <a:ext cx="9144000" cy="839140"/>
          </a:xfrm>
          <a:prstGeom prst="rect">
            <a:avLst/>
          </a:prstGeom>
        </p:spPr>
        <p:txBody>
          <a:bodyPr wrap="square" lIns="0" tIns="0" rIns="0" bIns="0" rtlCol="0" anchor="t">
            <a:spAutoFit/>
          </a:bodyPr>
          <a:lstStyle/>
          <a:p>
            <a:pPr algn="just">
              <a:lnSpc>
                <a:spcPct val="120000"/>
              </a:lnSpc>
            </a:pPr>
            <a:r>
              <a:rPr lang="en-US" sz="2400" b="1">
                <a:solidFill>
                  <a:srgbClr val="002060"/>
                </a:solidFill>
                <a:latin typeface="UTM Daxline" panose="02040603050506020204" pitchFamily="18" charset="0"/>
              </a:rPr>
              <a:t>b. Cảnh vật xung quanh tôi đang có sự thay đổi lớn</a:t>
            </a:r>
            <a:r>
              <a:rPr lang="en-US" sz="2400" b="1">
                <a:solidFill>
                  <a:srgbClr val="EB6100"/>
                </a:solidFill>
                <a:latin typeface="UTM Daxline" panose="02040603050506020204" pitchFamily="18" charset="0"/>
              </a:rPr>
              <a:t>:</a:t>
            </a:r>
            <a:r>
              <a:rPr lang="en-US" sz="2400" b="1">
                <a:solidFill>
                  <a:srgbClr val="002060"/>
                </a:solidFill>
                <a:latin typeface="UTM Daxline" panose="02040603050506020204" pitchFamily="18" charset="0"/>
              </a:rPr>
              <a:t> hôm nay tôi đi học.</a:t>
            </a:r>
          </a:p>
          <a:p>
            <a:pPr algn="just">
              <a:lnSpc>
                <a:spcPct val="120000"/>
              </a:lnSpc>
            </a:pPr>
            <a:r>
              <a:rPr lang="en-US" sz="2400" b="1" i="1">
                <a:solidFill>
                  <a:srgbClr val="F8C14A"/>
                </a:solidFill>
                <a:latin typeface="UTM Daxline" panose="02040603050506020204" pitchFamily="18" charset="0"/>
              </a:rPr>
              <a:t>									Thanh Tịnh</a:t>
            </a:r>
            <a:endParaRPr lang="en-US" sz="2400" b="1" i="1" dirty="0">
              <a:solidFill>
                <a:srgbClr val="F8C14A"/>
              </a:solidFill>
              <a:latin typeface="UTM Daxline" panose="02040603050506020204" pitchFamily="18" charset="0"/>
            </a:endParaRPr>
          </a:p>
        </p:txBody>
      </p:sp>
    </p:spTree>
    <p:extLst>
      <p:ext uri="{BB962C8B-B14F-4D97-AF65-F5344CB8AC3E}">
        <p14:creationId xmlns:p14="http://schemas.microsoft.com/office/powerpoint/2010/main" val="29828888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那拉提草原的天空">
      <a:dk1>
        <a:srgbClr val="000000"/>
      </a:dk1>
      <a:lt1>
        <a:srgbClr val="FFFFFF"/>
      </a:lt1>
      <a:dk2>
        <a:srgbClr val="455F51"/>
      </a:dk2>
      <a:lt2>
        <a:srgbClr val="E2DFCC"/>
      </a:lt2>
      <a:accent1>
        <a:srgbClr val="4A7B29"/>
      </a:accent1>
      <a:accent2>
        <a:srgbClr val="2A3D52"/>
      </a:accent2>
      <a:accent3>
        <a:srgbClr val="739A28"/>
      </a:accent3>
      <a:accent4>
        <a:srgbClr val="37A76F"/>
      </a:accent4>
      <a:accent5>
        <a:srgbClr val="4EB3CF"/>
      </a:accent5>
      <a:accent6>
        <a:srgbClr val="51C3F9"/>
      </a:accent6>
      <a:hlink>
        <a:srgbClr val="08A5EF"/>
      </a:hlink>
      <a:folHlink>
        <a:srgbClr val="977B2D"/>
      </a:folHlink>
    </a:clrScheme>
    <a:fontScheme name="自定义 4">
      <a:majorFont>
        <a:latin typeface="Lao UI"/>
        <a:ea typeface="方正卡通简体"/>
        <a:cs typeface=""/>
      </a:majorFont>
      <a:minorFont>
        <a:latin typeface="Lao UI"/>
        <a:ea typeface="方正卡通简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591</TotalTime>
  <Words>1562</Words>
  <Application>Microsoft Office PowerPoint</Application>
  <PresentationFormat>On-screen Show (16:9)</PresentationFormat>
  <Paragraphs>150</Paragraphs>
  <Slides>21</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Lao UI</vt:lpstr>
      <vt:lpstr>UTM Flamenco</vt:lpstr>
      <vt:lpstr>inpin heiti</vt:lpstr>
      <vt:lpstr>UVN Banh Mi</vt:lpstr>
      <vt:lpstr>Wingdings</vt:lpstr>
      <vt:lpstr>UTM Duepuntozero</vt:lpstr>
      <vt:lpstr>UTM Daxline</vt:lpstr>
      <vt:lpstr>Arial</vt:lpstr>
      <vt:lpstr>UTM Showcard</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iTianKong.com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dreamsummit</dc:creator>
  <cp:lastModifiedBy>Admin</cp:lastModifiedBy>
  <cp:revision>113</cp:revision>
  <dcterms:created xsi:type="dcterms:W3CDTF">2015-05-21T02:05:00Z</dcterms:created>
  <dcterms:modified xsi:type="dcterms:W3CDTF">2022-05-03T16:34:59Z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2052-10.1.0.6876</vt:lpwstr>
  </property>
</Properties>
</file>