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259" r:id="rId8"/>
    <p:sldId id="11455" r:id="rId9"/>
    <p:sldId id="257" r:id="rId10"/>
    <p:sldId id="11438" r:id="rId11"/>
    <p:sldId id="261" r:id="rId12"/>
    <p:sldId id="11419" r:id="rId13"/>
    <p:sldId id="11456" r:id="rId14"/>
    <p:sldId id="284" r:id="rId15"/>
    <p:sldId id="11440" r:id="rId16"/>
    <p:sldId id="11441" r:id="rId17"/>
    <p:sldId id="11442" r:id="rId18"/>
    <p:sldId id="11443" r:id="rId19"/>
    <p:sldId id="11444" r:id="rId20"/>
    <p:sldId id="11445" r:id="rId21"/>
    <p:sldId id="11446" r:id="rId22"/>
    <p:sldId id="11457" r:id="rId23"/>
  </p:sldIdLst>
  <p:sldSz cx="12192000" cy="6858000"/>
  <p:notesSz cx="6858000" cy="9144000"/>
  <p:embeddedFontLst>
    <p:embeddedFont>
      <p:font typeface="等线" charset="-122"/>
      <p:regular r:id="rId25"/>
      <p:bold r:id="rId26"/>
    </p:embeddedFont>
    <p:embeddedFont>
      <p:font typeface="Cambria Math" pitchFamily="18" charset="0"/>
      <p:regular r:id="rId27"/>
    </p:embeddedFont>
    <p:embeddedFont>
      <p:font typeface="等线 Light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E52314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>
        <p:scale>
          <a:sx n="49" d="100"/>
          <a:sy n="49" d="100"/>
        </p:scale>
        <p:origin x="-1432" y="-4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xmlns="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080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836E1E-1DF0-4FB0-819B-019BE1EB752C}"/>
              </a:ext>
            </a:extLst>
          </p:cNvPr>
          <p:cNvGrpSpPr/>
          <p:nvPr/>
        </p:nvGrpSpPr>
        <p:grpSpPr>
          <a:xfrm>
            <a:off x="143243" y="371857"/>
            <a:ext cx="9060713" cy="1910613"/>
            <a:chOff x="2421233" y="2023846"/>
            <a:chExt cx="9060713" cy="1910613"/>
          </a:xfrm>
        </p:grpSpPr>
        <p:sp>
          <p:nvSpPr>
            <p:cNvPr id="7" name="文本框 15">
              <a:extLst>
                <a:ext uri="{FF2B5EF4-FFF2-40B4-BE49-F238E27FC236}">
                  <a16:creationId xmlns:a16="http://schemas.microsoft.com/office/drawing/2014/main" xmlns="" id="{2DF2BE95-10FA-4D73-81E3-EB63A4BAC531}"/>
                </a:ext>
              </a:extLst>
            </p:cNvPr>
            <p:cNvSpPr txBox="1"/>
            <p:nvPr/>
          </p:nvSpPr>
          <p:spPr>
            <a:xfrm>
              <a:off x="2485572" y="2072411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15">
              <a:extLst>
                <a:ext uri="{FF2B5EF4-FFF2-40B4-BE49-F238E27FC236}">
                  <a16:creationId xmlns:a16="http://schemas.microsoft.com/office/drawing/2014/main" xmlns="" id="{A02A9DA8-3CAF-47BA-9D8F-7200B108E5AF}"/>
                </a:ext>
              </a:extLst>
            </p:cNvPr>
            <p:cNvSpPr txBox="1"/>
            <p:nvPr/>
          </p:nvSpPr>
          <p:spPr>
            <a:xfrm>
              <a:off x="2421233" y="2023846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FEB02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FEB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xmlns="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63C39D7-29CE-4F40-BF8A-963C094AB7B3}"/>
              </a:ext>
            </a:extLst>
          </p:cNvPr>
          <p:cNvSpPr/>
          <p:nvPr/>
        </p:nvSpPr>
        <p:spPr>
          <a:xfrm>
            <a:off x="3450083" y="246308"/>
            <a:ext cx="52918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45897C-A4C4-48BE-844C-47DA464836C3}"/>
              </a:ext>
            </a:extLst>
          </p:cNvPr>
          <p:cNvSpPr txBox="1"/>
          <p:nvPr/>
        </p:nvSpPr>
        <p:spPr>
          <a:xfrm>
            <a:off x="1766565" y="255883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r là bán kính hình tròn</a:t>
            </a: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diện tích hình tròn có bán kính là 2dm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Ví dụ: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18B2A3E5-761E-458F-A8EF-2398592E9C51}"/>
                  </a:ext>
                </a:extLst>
              </p:cNvPr>
              <p:cNvSpPr txBox="1"/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Diện tích của hình tròn là  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2 x 2 x 3,14 = 12,56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Đáp số: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blipFill>
                <a:blip r:embed="rId3"/>
                <a:stretch>
                  <a:fillRect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DC3BA1-D759-4A26-B73C-F2C1F6A7F32F}"/>
              </a:ext>
            </a:extLst>
          </p:cNvPr>
          <p:cNvSpPr/>
          <p:nvPr/>
        </p:nvSpPr>
        <p:spPr>
          <a:xfrm>
            <a:off x="951343" y="1096233"/>
            <a:ext cx="61398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33A4AB-09FB-498B-BFE0-88389984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3" y="1224233"/>
            <a:ext cx="10733553" cy="4409534"/>
          </a:xfrm>
          <a:prstGeom prst="roundRect">
            <a:avLst>
              <a:gd name="adj" fmla="val 35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70772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77147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835226" y="36785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8183057" y="367853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42E4839-4747-47B3-9BDE-FE8671B8898D}"/>
              </a:ext>
            </a:extLst>
          </p:cNvPr>
          <p:cNvSpPr/>
          <p:nvPr/>
        </p:nvSpPr>
        <p:spPr>
          <a:xfrm>
            <a:off x="8132257" y="455106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75224-93CA-4D57-A71E-C63C7591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1" y="1239534"/>
            <a:ext cx="11239257" cy="4378931"/>
          </a:xfrm>
          <a:prstGeom prst="roundRect">
            <a:avLst>
              <a:gd name="adj" fmla="val 59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38071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44446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7821649" y="3576935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18A4F10-441A-48F2-BBFE-EEBAA90671C1}"/>
              </a:ext>
            </a:extLst>
          </p:cNvPr>
          <p:cNvSpPr/>
          <p:nvPr/>
        </p:nvSpPr>
        <p:spPr>
          <a:xfrm>
            <a:off x="7750528" y="4425902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7F7FF-E3EC-47F0-86DF-97D58F6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1" y="1239534"/>
            <a:ext cx="11288062" cy="4378931"/>
          </a:xfrm>
          <a:prstGeom prst="roundRect">
            <a:avLst>
              <a:gd name="adj" fmla="val 57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37991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44366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8050880" y="357693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E1B3A6-3602-47E1-B01B-8140D6C5D56D}"/>
              </a:ext>
            </a:extLst>
          </p:cNvPr>
          <p:cNvSpPr/>
          <p:nvPr/>
        </p:nvSpPr>
        <p:spPr>
          <a:xfrm>
            <a:off x="4316153" y="1916090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813FEE9-9BB4-4606-8C4C-607795416186}"/>
              </a:ext>
            </a:extLst>
          </p:cNvPr>
          <p:cNvSpPr/>
          <p:nvPr/>
        </p:nvSpPr>
        <p:spPr>
          <a:xfrm>
            <a:off x="7959440" y="446978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EE2E20-3850-40E0-9C2D-FF9E6AC0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545944"/>
            <a:ext cx="10952480" cy="5766112"/>
          </a:xfrm>
          <a:prstGeom prst="roundRect">
            <a:avLst>
              <a:gd name="adj" fmla="val 46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672460" y="4520585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261686" y="451104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4924510" y="449010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7583520" y="4520585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E1B3A6-3602-47E1-B01B-8140D6C5D56D}"/>
              </a:ext>
            </a:extLst>
          </p:cNvPr>
          <p:cNvSpPr/>
          <p:nvPr/>
        </p:nvSpPr>
        <p:spPr>
          <a:xfrm>
            <a:off x="1619561" y="281181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1BF6DD-1007-44B5-8D84-0A6FFC0D8C4E}"/>
              </a:ext>
            </a:extLst>
          </p:cNvPr>
          <p:cNvSpPr/>
          <p:nvPr/>
        </p:nvSpPr>
        <p:spPr>
          <a:xfrm>
            <a:off x="3434811" y="28118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E4F326-00F0-451B-8F9F-A8627F603A23}"/>
              </a:ext>
            </a:extLst>
          </p:cNvPr>
          <p:cNvSpPr/>
          <p:nvPr/>
        </p:nvSpPr>
        <p:spPr>
          <a:xfrm>
            <a:off x="5004786" y="2811818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FD3BDE7-88FB-4A48-9938-147196F88329}"/>
              </a:ext>
            </a:extLst>
          </p:cNvPr>
          <p:cNvSpPr/>
          <p:nvPr/>
        </p:nvSpPr>
        <p:spPr>
          <a:xfrm>
            <a:off x="7561343" y="5360517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2E69A8-92A4-44E7-AFC2-7992211A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BEF606-13B3-4DB2-8111-5E4B8B4BFB6F}"/>
              </a:ext>
            </a:extLst>
          </p:cNvPr>
          <p:cNvGrpSpPr/>
          <p:nvPr/>
        </p:nvGrpSpPr>
        <p:grpSpPr>
          <a:xfrm>
            <a:off x="421136" y="568383"/>
            <a:ext cx="11349728" cy="5410200"/>
            <a:chOff x="421136" y="568383"/>
            <a:chExt cx="11349728" cy="5410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22D3AE-CBCF-4E04-BB00-833ABFFA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52"/>
            <a:stretch/>
          </p:blipFill>
          <p:spPr>
            <a:xfrm>
              <a:off x="421136" y="568383"/>
              <a:ext cx="11349727" cy="5410200"/>
            </a:xfrm>
            <a:prstGeom prst="roundRect">
              <a:avLst>
                <a:gd name="adj" fmla="val 483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10E6F8C-3C04-4F8D-BA7E-4094CC646982}"/>
                </a:ext>
              </a:extLst>
            </p:cNvPr>
            <p:cNvSpPr/>
            <p:nvPr/>
          </p:nvSpPr>
          <p:spPr>
            <a:xfrm>
              <a:off x="11541760" y="5222240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9BB4A3E-2161-414C-A1B6-6AC6076DF6B5}"/>
                </a:ext>
              </a:extLst>
            </p:cNvPr>
            <p:cNvSpPr/>
            <p:nvPr/>
          </p:nvSpPr>
          <p:spPr>
            <a:xfrm rot="16200000">
              <a:off x="11018395" y="5393408"/>
              <a:ext cx="184187" cy="986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2938F64-7AD8-44C6-A16E-1E586754B820}"/>
                </a:ext>
              </a:extLst>
            </p:cNvPr>
            <p:cNvSpPr/>
            <p:nvPr/>
          </p:nvSpPr>
          <p:spPr>
            <a:xfrm>
              <a:off x="10810875" y="5741687"/>
              <a:ext cx="88900" cy="105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43388E-B101-4119-A730-80E2757E6E57}"/>
                </a:ext>
              </a:extLst>
            </p:cNvPr>
            <p:cNvSpPr/>
            <p:nvPr/>
          </p:nvSpPr>
          <p:spPr>
            <a:xfrm>
              <a:off x="11460164" y="5741687"/>
              <a:ext cx="310700" cy="236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403155" y="4214631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562385" y="4226716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520348" y="4226716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7372543" y="4214631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E1B3A6-3602-47E1-B01B-8140D6C5D56D}"/>
              </a:ext>
            </a:extLst>
          </p:cNvPr>
          <p:cNvSpPr/>
          <p:nvPr/>
        </p:nvSpPr>
        <p:spPr>
          <a:xfrm>
            <a:off x="1467276" y="2621318"/>
            <a:ext cx="1027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7,</a:t>
            </a:r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AC3846-70F0-486F-B6DC-E8E39BC46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114" flipH="1">
            <a:off x="-298208" y="4638397"/>
            <a:ext cx="2680372" cy="26803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1BF6DD-1007-44B5-8D84-0A6FFC0D8C4E}"/>
              </a:ext>
            </a:extLst>
          </p:cNvPr>
          <p:cNvSpPr/>
          <p:nvPr/>
        </p:nvSpPr>
        <p:spPr>
          <a:xfrm>
            <a:off x="3434811" y="26213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E4F326-00F0-451B-8F9F-A8627F603A23}"/>
              </a:ext>
            </a:extLst>
          </p:cNvPr>
          <p:cNvSpPr/>
          <p:nvPr/>
        </p:nvSpPr>
        <p:spPr>
          <a:xfrm>
            <a:off x="4894541" y="2621318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4D735F-61D5-4684-B0FE-7F1655AD029E}"/>
              </a:ext>
            </a:extLst>
          </p:cNvPr>
          <p:cNvSpPr/>
          <p:nvPr/>
        </p:nvSpPr>
        <p:spPr>
          <a:xfrm>
            <a:off x="7383921" y="5096607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C1EB3A-31A5-4059-A77C-05F6119DED0F}"/>
              </a:ext>
            </a:extLst>
          </p:cNvPr>
          <p:cNvGrpSpPr/>
          <p:nvPr/>
        </p:nvGrpSpPr>
        <p:grpSpPr>
          <a:xfrm>
            <a:off x="641157" y="581005"/>
            <a:ext cx="10909685" cy="5384956"/>
            <a:chOff x="641157" y="581005"/>
            <a:chExt cx="10909685" cy="5384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1A2B049-218C-4095-BD4F-A748D545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7" y="581005"/>
              <a:ext cx="10909685" cy="5384956"/>
            </a:xfrm>
            <a:prstGeom prst="roundRect">
              <a:avLst>
                <a:gd name="adj" fmla="val 558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5C3D13E6-13FB-4832-9D18-17057CC4D08C}"/>
                </a:ext>
              </a:extLst>
            </p:cNvPr>
            <p:cNvSpPr/>
            <p:nvPr/>
          </p:nvSpPr>
          <p:spPr>
            <a:xfrm>
              <a:off x="11267685" y="5209619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34869BB-9EFD-4058-ABC8-98AFDE5FFE38}"/>
                </a:ext>
              </a:extLst>
            </p:cNvPr>
            <p:cNvSpPr/>
            <p:nvPr/>
          </p:nvSpPr>
          <p:spPr>
            <a:xfrm rot="16200000">
              <a:off x="10935333" y="5571799"/>
              <a:ext cx="236896" cy="551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A0EBAFE-848A-4CCD-A6A7-649CDF23673C}"/>
                </a:ext>
              </a:extLst>
            </p:cNvPr>
            <p:cNvSpPr/>
            <p:nvPr/>
          </p:nvSpPr>
          <p:spPr>
            <a:xfrm>
              <a:off x="11186089" y="5562600"/>
              <a:ext cx="310699" cy="40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533704" y="4248189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B79145-BEAC-4585-B1F9-F7C7EBD1DEA5}"/>
              </a:ext>
            </a:extLst>
          </p:cNvPr>
          <p:cNvSpPr/>
          <p:nvPr/>
        </p:nvSpPr>
        <p:spPr>
          <a:xfrm>
            <a:off x="3570579" y="4252692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645353" y="4248189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7682228" y="4248189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E1B3A6-3602-47E1-B01B-8140D6C5D56D}"/>
              </a:ext>
            </a:extLst>
          </p:cNvPr>
          <p:cNvSpPr/>
          <p:nvPr/>
        </p:nvSpPr>
        <p:spPr>
          <a:xfrm>
            <a:off x="1579460" y="2690802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1BF6DD-1007-44B5-8D84-0A6FFC0D8C4E}"/>
              </a:ext>
            </a:extLst>
          </p:cNvPr>
          <p:cNvSpPr/>
          <p:nvPr/>
        </p:nvSpPr>
        <p:spPr>
          <a:xfrm>
            <a:off x="3532954" y="2683220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E4F326-00F0-451B-8F9F-A8627F603A23}"/>
              </a:ext>
            </a:extLst>
          </p:cNvPr>
          <p:cNvSpPr/>
          <p:nvPr/>
        </p:nvSpPr>
        <p:spPr>
          <a:xfrm>
            <a:off x="4949174" y="2674736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125F1A7-FF50-4394-81C6-9BD49D3258A8}"/>
              </a:ext>
            </a:extLst>
          </p:cNvPr>
          <p:cNvSpPr/>
          <p:nvPr/>
        </p:nvSpPr>
        <p:spPr>
          <a:xfrm>
            <a:off x="4771549" y="1050693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11768E3-B595-4D36-A956-F0CD87EE79DC}"/>
              </a:ext>
            </a:extLst>
          </p:cNvPr>
          <p:cNvSpPr/>
          <p:nvPr/>
        </p:nvSpPr>
        <p:spPr>
          <a:xfrm>
            <a:off x="7682227" y="5062914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DC3BA1-D759-4A26-B73C-F2C1F6A7F32F}"/>
              </a:ext>
            </a:extLst>
          </p:cNvPr>
          <p:cNvSpPr/>
          <p:nvPr/>
        </p:nvSpPr>
        <p:spPr>
          <a:xfrm>
            <a:off x="522536" y="1096233"/>
            <a:ext cx="6997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F19E6B-1ECD-49DE-A746-03153067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493"/>
          <a:stretch/>
        </p:blipFill>
        <p:spPr>
          <a:xfrm>
            <a:off x="696368" y="2984500"/>
            <a:ext cx="10780551" cy="2935200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1E6D43-C72C-47F0-BA17-B5639C9DD138}"/>
              </a:ext>
            </a:extLst>
          </p:cNvPr>
          <p:cNvSpPr/>
          <p:nvPr/>
        </p:nvSpPr>
        <p:spPr>
          <a:xfrm>
            <a:off x="5050574" y="3966170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82329F3-6DDE-4886-8928-283A45BA7FC4}"/>
              </a:ext>
            </a:extLst>
          </p:cNvPr>
          <p:cNvSpPr/>
          <p:nvPr/>
        </p:nvSpPr>
        <p:spPr>
          <a:xfrm>
            <a:off x="1188137" y="396617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45</a:t>
            </a:r>
            <a:endParaRPr lang="en-US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CCC4BB2-0FEE-463F-B6A7-ADDF423D3D1D}"/>
              </a:ext>
            </a:extLst>
          </p:cNvPr>
          <p:cNvSpPr/>
          <p:nvPr/>
        </p:nvSpPr>
        <p:spPr>
          <a:xfrm>
            <a:off x="7249446" y="3899626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8C0DF7D-131C-433B-AA3E-4BF179BE0C10}"/>
              </a:ext>
            </a:extLst>
          </p:cNvPr>
          <p:cNvSpPr/>
          <p:nvPr/>
        </p:nvSpPr>
        <p:spPr>
          <a:xfrm>
            <a:off x="3252353" y="396617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45</a:t>
            </a:r>
            <a:endParaRPr lang="en-US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E9DE63-C3C9-4BFF-BD94-EDE99C5DBA34}"/>
              </a:ext>
            </a:extLst>
          </p:cNvPr>
          <p:cNvSpPr/>
          <p:nvPr/>
        </p:nvSpPr>
        <p:spPr>
          <a:xfrm>
            <a:off x="7249446" y="4971510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053430A-7004-4B7C-AF8E-C49A394E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507"/>
          <a:stretch/>
        </p:blipFill>
        <p:spPr>
          <a:xfrm>
            <a:off x="696367" y="263270"/>
            <a:ext cx="10780551" cy="2449756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od's Word" panose="02040603050506020204" pitchFamily="18" charset="0"/>
                <a:cs typeface="Times New Roman" panose="02020603050405020304" pitchFamily="18" charset="0"/>
              </a:rPr>
              <a:t>Muốn tính diện tích hình tròn, chúng mình làm sao?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od's Wo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0F3C61D-4646-4F56-80B7-A8B203A48DC1}"/>
              </a:ext>
            </a:extLst>
          </p:cNvPr>
          <p:cNvSpPr/>
          <p:nvPr/>
        </p:nvSpPr>
        <p:spPr>
          <a:xfrm>
            <a:off x="761999" y="2520949"/>
            <a:ext cx="10668000" cy="3901293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0C90E8-4D8C-464B-9ED3-5C8F0A0D5ED0}"/>
              </a:ext>
            </a:extLst>
          </p:cNvPr>
          <p:cNvSpPr txBox="1"/>
          <p:nvPr/>
        </p:nvSpPr>
        <p:spPr>
          <a:xfrm>
            <a:off x="952500" y="2744081"/>
            <a:ext cx="109728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r là bán kính hình tròn</a:t>
            </a:r>
            <a:endParaRPr lang="en-US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xmlns="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A72BB54-B6B6-4CC3-BC35-BB7A23A52EBF}"/>
              </a:ext>
            </a:extLst>
          </p:cNvPr>
          <p:cNvSpPr/>
          <p:nvPr/>
        </p:nvSpPr>
        <p:spPr>
          <a:xfrm>
            <a:off x="100972" y="66479"/>
            <a:ext cx="92468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>
                <a:ln w="57150">
                  <a:solidFill>
                    <a:srgbClr val="EB654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Tạm biệt !</a:t>
            </a:r>
            <a:endParaRPr lang="en-US" sz="13800" b="1" cap="none" spc="0">
              <a:ln w="57150">
                <a:solidFill>
                  <a:srgbClr val="EB654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xmlns="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hình tròn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UTM Avo" panose="0204060305050602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xmlns="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đường kính của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xmlns="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bán kính của 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F60658B-7429-44CD-ACD0-6957C29AA6D4}"/>
              </a:ext>
            </a:extLst>
          </p:cNvPr>
          <p:cNvSpPr/>
          <p:nvPr/>
        </p:nvSpPr>
        <p:spPr>
          <a:xfrm>
            <a:off x="6007100" y="1020762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algn="ctr"/>
            <a:r>
              <a:rPr lang="en-US" sz="72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TOÁN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8A5141-A405-4ECA-9F82-9AFE83EE5E0B}"/>
              </a:ext>
            </a:extLst>
          </p:cNvPr>
          <p:cNvSpPr/>
          <p:nvPr/>
        </p:nvSpPr>
        <p:spPr>
          <a:xfrm>
            <a:off x="5445317" y="1673143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DIỆN TÍCH </a:t>
            </a:r>
          </a:p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HÌNH TRÒN</a:t>
            </a:r>
            <a:endParaRPr lang="en-US" sz="8800" b="1" cap="none" spc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xmlns="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1422B4CD-CC47-417B-A2DF-B623C23FCE93}"/>
              </a:ext>
            </a:extLst>
          </p:cNvPr>
          <p:cNvGrpSpPr/>
          <p:nvPr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1A94B66-2756-4F5F-8984-908B965C380A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B3CDAB3-5759-45D6-B496-9B4253EA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947CA4D-F2B3-4439-B4DB-5CA0D2B8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6401"/>
            <a:ext cx="4644572" cy="54204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A1BE104-3016-49A4-8917-5C67466FF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45440" y="-20596"/>
            <a:ext cx="6753225" cy="1352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972833" y="1582449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DC3BA1-D759-4A26-B73C-F2C1F6A7F32F}"/>
              </a:ext>
            </a:extLst>
          </p:cNvPr>
          <p:cNvSpPr/>
          <p:nvPr/>
        </p:nvSpPr>
        <p:spPr>
          <a:xfrm>
            <a:off x="4240929" y="1949672"/>
            <a:ext cx="6604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5A32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5A323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82" y="2922658"/>
            <a:ext cx="3457244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A87995-D966-46C2-B7B9-41BA7C44C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86" y="529734"/>
            <a:ext cx="5750739" cy="856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A5E91A-0E21-47E9-9286-3CA41A4D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30278" l="27100" r="52200">
                        <a14:foregroundMark x1="43100" y1="8241" x2="44000" y2="13056"/>
                        <a14:foregroundMark x1="40800" y1="7407" x2="45800" y2="11574"/>
                        <a14:foregroundMark x1="45800" y1="11574" x2="46900" y2="13981"/>
                        <a14:foregroundMark x1="36000" y1="20463" x2="34700" y2="22130"/>
                      </a14:backgroundRemoval>
                    </a14:imgEffect>
                  </a14:imgLayer>
                </a14:imgProps>
              </a:ext>
            </a:extLst>
          </a:blip>
          <a:srcRect l="27005" t="3277" r="46435" b="67901"/>
          <a:stretch/>
        </p:blipFill>
        <p:spPr>
          <a:xfrm>
            <a:off x="3388560" y="4012756"/>
            <a:ext cx="990185" cy="1160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F56EA02-C0A8-4624-91AD-8D6FC86B1A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0" b="48519" l="40600" r="72500">
                        <a14:foregroundMark x1="63800" y1="21019" x2="63800" y2="21019"/>
                        <a14:foregroundMark x1="65100" y1="35463" x2="67300" y2="36667"/>
                        <a14:foregroundMark x1="64800" y1="21019" x2="63200" y2="27593"/>
                        <a14:foregroundMark x1="67600" y1="36481" x2="63500" y2="36481"/>
                        <a14:foregroundMark x1="65700" y1="33889" x2="66800" y2="37685"/>
                      </a14:backgroundRemoval>
                    </a14:imgEffect>
                  </a14:imgLayer>
                </a14:imgProps>
              </a:ext>
            </a:extLst>
          </a:blip>
          <a:srcRect l="44823" t="17831" r="28617" b="53347"/>
          <a:stretch/>
        </p:blipFill>
        <p:spPr>
          <a:xfrm>
            <a:off x="3390772" y="5157560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xmlns="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Nắm quy tắc tính diện tích hình tròn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xmlns="" id="{EC76BC74-1614-44B1-9EBC-BB06F1D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432352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Vận dụng công thức để hoàn thành bài tập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xmlns="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Có kĩ năng tính diện tích hình tròn.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xmlns="" id="{AA62C5D9-24BD-4F88-A62B-23D3B0E7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557126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Yêu thích môn Toán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347</Words>
  <Application>Microsoft Office PowerPoint</Application>
  <PresentationFormat>Custom</PresentationFormat>
  <Paragraphs>94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UTM Avo</vt:lpstr>
      <vt:lpstr>UTM God's Word</vt:lpstr>
      <vt:lpstr>等线</vt:lpstr>
      <vt:lpstr>UTM Showcard</vt:lpstr>
      <vt:lpstr>Cambria Math</vt:lpstr>
      <vt:lpstr>等线 Light</vt:lpstr>
      <vt:lpstr>UTM American Sans</vt:lpstr>
      <vt:lpstr>inpin heiti</vt:lpstr>
      <vt:lpstr>UTM Cookies</vt:lpstr>
      <vt:lpstr>UTM Flamenco</vt:lpstr>
      <vt:lpstr>Times New Roman</vt:lpstr>
      <vt:lpstr>UTM Guanine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ACER</cp:lastModifiedBy>
  <cp:revision>56</cp:revision>
  <dcterms:created xsi:type="dcterms:W3CDTF">2020-02-07T01:48:05Z</dcterms:created>
  <dcterms:modified xsi:type="dcterms:W3CDTF">2024-01-24T03:04:15Z</dcterms:modified>
</cp:coreProperties>
</file>