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8" r:id="rId3"/>
    <p:sldId id="275" r:id="rId4"/>
    <p:sldId id="262" r:id="rId5"/>
    <p:sldId id="263" r:id="rId6"/>
    <p:sldId id="261" r:id="rId7"/>
    <p:sldId id="264" r:id="rId8"/>
    <p:sldId id="265" r:id="rId9"/>
    <p:sldId id="276" r:id="rId10"/>
    <p:sldId id="277" r:id="rId11"/>
    <p:sldId id="278" r:id="rId12"/>
    <p:sldId id="268" r:id="rId13"/>
    <p:sldId id="259" r:id="rId14"/>
    <p:sldId id="270" r:id="rId15"/>
    <p:sldId id="271" r:id="rId16"/>
    <p:sldId id="272" r:id="rId17"/>
    <p:sldId id="269"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F40"/>
    <a:srgbClr val="C94B3C"/>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63" d="100"/>
          <a:sy n="63" d="100"/>
        </p:scale>
        <p:origin x="8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090083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B67C6B9-4CE1-159D-2884-671CBE01B341}"/>
              </a:ext>
            </a:extLst>
          </p:cNvPr>
          <p:cNvPicPr>
            <a:picLocks noChangeAspect="1"/>
          </p:cNvPicPr>
          <p:nvPr userDrawn="1"/>
        </p:nvPicPr>
        <p:blipFill>
          <a:blip r:embed="rId7"/>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CC9ADD83-CC29-8FB0-E948-4D0C32CEEEAB}"/>
              </a:ext>
            </a:extLst>
          </p:cNvPr>
          <p:cNvPicPr>
            <a:picLocks noChangeAspect="1"/>
          </p:cNvPicPr>
          <p:nvPr userDrawn="1"/>
        </p:nvPicPr>
        <p:blipFill>
          <a:blip r:embed="rId7"/>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83D6A518-366D-AC92-FBF4-F3EA24B5E36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6" name="Picture 5">
            <a:extLst>
              <a:ext uri="{FF2B5EF4-FFF2-40B4-BE49-F238E27FC236}">
                <a16:creationId xmlns:a16="http://schemas.microsoft.com/office/drawing/2014/main" id="{DCA7149A-B714-2FA0-40F7-46DC1D4402A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9925D292-E0F9-306D-3DD5-4CB4032FFFB5}"/>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C71AFE90-2A11-B242-033E-7A0FAE3524FC}"/>
              </a:ext>
            </a:extLst>
          </p:cNvPr>
          <p:cNvPicPr>
            <a:picLocks noChangeAspect="1"/>
          </p:cNvPicPr>
          <p:nvPr userDrawn="1"/>
        </p:nvPicPr>
        <p:blipFill>
          <a:blip r:embed="rId7"/>
          <a:stretch>
            <a:fillRect/>
          </a:stretch>
        </p:blipFill>
        <p:spPr>
          <a:xfrm>
            <a:off x="-2054611" y="2040280"/>
            <a:ext cx="2188654" cy="951058"/>
          </a:xfrm>
          <a:prstGeom prst="rect">
            <a:avLst/>
          </a:prstGeom>
        </p:spPr>
      </p:pic>
      <p:pic>
        <p:nvPicPr>
          <p:cNvPr id="11" name="Picture 10">
            <a:extLst>
              <a:ext uri="{FF2B5EF4-FFF2-40B4-BE49-F238E27FC236}">
                <a16:creationId xmlns:a16="http://schemas.microsoft.com/office/drawing/2014/main" id="{A86D416D-0F39-46CB-FEBF-CB8EFD8A42A2}"/>
              </a:ext>
            </a:extLst>
          </p:cNvPr>
          <p:cNvPicPr>
            <a:picLocks noChangeAspect="1"/>
          </p:cNvPicPr>
          <p:nvPr userDrawn="1"/>
        </p:nvPicPr>
        <p:blipFill>
          <a:blip r:embed="rId7"/>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15" name="Picture 14">
            <a:extLst>
              <a:ext uri="{FF2B5EF4-FFF2-40B4-BE49-F238E27FC236}">
                <a16:creationId xmlns:a16="http://schemas.microsoft.com/office/drawing/2014/main" id="{C61152AA-0E8F-F5F4-C118-FEF62EB4966C}"/>
              </a:ext>
            </a:extLst>
          </p:cNvPr>
          <p:cNvPicPr>
            <a:picLocks noChangeAspect="1"/>
          </p:cNvPicPr>
          <p:nvPr/>
        </p:nvPicPr>
        <p:blipFill>
          <a:blip r:embed="rId9"/>
          <a:stretch>
            <a:fillRect/>
          </a:stretch>
        </p:blipFill>
        <p:spPr>
          <a:xfrm>
            <a:off x="4726284" y="4844098"/>
            <a:ext cx="2499577" cy="890093"/>
          </a:xfrm>
          <a:prstGeom prst="rect">
            <a:avLst/>
          </a:prstGeom>
        </p:spPr>
      </p:pic>
      <p:pic>
        <p:nvPicPr>
          <p:cNvPr id="2" name="Picture 1"/>
          <p:cNvPicPr>
            <a:picLocks noChangeAspect="1"/>
          </p:cNvPicPr>
          <p:nvPr/>
        </p:nvPicPr>
        <p:blipFill>
          <a:blip r:embed="rId10"/>
          <a:stretch>
            <a:fillRect/>
          </a:stretch>
        </p:blipFill>
        <p:spPr>
          <a:xfrm>
            <a:off x="528791" y="1066767"/>
            <a:ext cx="4749536" cy="2270219"/>
          </a:xfrm>
          <a:prstGeom prst="rect">
            <a:avLst/>
          </a:prstGeom>
        </p:spPr>
      </p:pic>
      <p:pic>
        <p:nvPicPr>
          <p:cNvPr id="6" name="Picture 5"/>
          <p:cNvPicPr>
            <a:picLocks noChangeAspect="1"/>
          </p:cNvPicPr>
          <p:nvPr/>
        </p:nvPicPr>
        <p:blipFill rotWithShape="1">
          <a:blip r:embed="rId11"/>
          <a:srcRect b="35615"/>
          <a:stretch/>
        </p:blipFill>
        <p:spPr>
          <a:xfrm>
            <a:off x="1592668" y="2404299"/>
            <a:ext cx="8766808" cy="2382620"/>
          </a:xfrm>
          <a:prstGeom prst="rect">
            <a:avLst/>
          </a:prstGeom>
        </p:spPr>
      </p:pic>
      <p:pic>
        <p:nvPicPr>
          <p:cNvPr id="13" name="Picture 12"/>
          <p:cNvPicPr>
            <a:picLocks noChangeAspect="1"/>
          </p:cNvPicPr>
          <p:nvPr/>
        </p:nvPicPr>
        <p:blipFill>
          <a:blip r:embed="rId12"/>
          <a:stretch>
            <a:fillRect/>
          </a:stretch>
        </p:blipFill>
        <p:spPr>
          <a:xfrm>
            <a:off x="2108405" y="1665871"/>
            <a:ext cx="7955970" cy="1609483"/>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par>
                          <p:cTn id="36" fill="hold">
                            <p:stCondLst>
                              <p:cond delay="2000"/>
                            </p:stCondLst>
                            <p:childTnLst>
                              <p:par>
                                <p:cTn id="37" presetID="14" presetClass="entr" presetSubtype="1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par>
                          <p:cTn id="40" fill="hold">
                            <p:stCondLst>
                              <p:cond delay="2500"/>
                            </p:stCondLst>
                            <p:childTnLst>
                              <p:par>
                                <p:cTn id="41" presetID="14" presetClass="entr" presetSubtype="1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78FDB-EE9A-A543-94CE-62868320DA87}"/>
              </a:ext>
            </a:extLst>
          </p:cNvPr>
          <p:cNvSpPr txBox="1"/>
          <p:nvPr/>
        </p:nvSpPr>
        <p:spPr>
          <a:xfrm>
            <a:off x="360767" y="388375"/>
            <a:ext cx="11470466" cy="1354217"/>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 </a:t>
            </a:r>
            <a:r>
              <a:rPr lang="vi-VN" sz="3600" b="1" dirty="0">
                <a:solidFill>
                  <a:srgbClr val="C94B3C"/>
                </a:solidFill>
                <a:latin typeface="Cambria" panose="02040503050406030204" pitchFamily="18" charset="0"/>
                <a:ea typeface="Cambria" panose="02040503050406030204" pitchFamily="18" charset="0"/>
              </a:rPr>
              <a:t>Cây phượng</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a:t>
            </a:r>
            <a:r>
              <a:rPr lang="vi-VN" sz="3600" b="1" dirty="0">
                <a:solidFill>
                  <a:srgbClr val="C94B3C"/>
                </a:solidFill>
                <a:latin typeface="Cambria" panose="02040503050406030204" pitchFamily="18" charset="0"/>
                <a:ea typeface="Cambria" panose="02040503050406030204" pitchFamily="18" charset="0"/>
              </a:rPr>
              <a:t>tả từng bộ phận của cây.</a:t>
            </a:r>
          </a:p>
        </p:txBody>
      </p:sp>
      <p:pic>
        <p:nvPicPr>
          <p:cNvPr id="3" name="Picture 2">
            <a:extLst>
              <a:ext uri="{FF2B5EF4-FFF2-40B4-BE49-F238E27FC236}">
                <a16:creationId xmlns:a16="http://schemas.microsoft.com/office/drawing/2014/main" id="{77809E8A-96AE-2F92-B481-4FCD9187EB7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360768" y="2066221"/>
            <a:ext cx="3893992" cy="4570363"/>
          </a:xfrm>
          <a:prstGeom prst="rect">
            <a:avLst/>
          </a:prstGeom>
        </p:spPr>
      </p:pic>
      <p:pic>
        <p:nvPicPr>
          <p:cNvPr id="4" name="Picture 3">
            <a:extLst>
              <a:ext uri="{FF2B5EF4-FFF2-40B4-BE49-F238E27FC236}">
                <a16:creationId xmlns:a16="http://schemas.microsoft.com/office/drawing/2014/main" id="{84C55778-9DB1-745B-C20D-1845C80A179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436397" y="2929812"/>
            <a:ext cx="3880082" cy="2577483"/>
          </a:xfrm>
          <a:prstGeom prst="rect">
            <a:avLst/>
          </a:prstGeom>
        </p:spPr>
      </p:pic>
      <p:pic>
        <p:nvPicPr>
          <p:cNvPr id="6" name="Picture 5">
            <a:extLst>
              <a:ext uri="{FF2B5EF4-FFF2-40B4-BE49-F238E27FC236}">
                <a16:creationId xmlns:a16="http://schemas.microsoft.com/office/drawing/2014/main" id="{88C4CE75-93B5-B502-1973-96AA8008F953}"/>
              </a:ext>
            </a:extLst>
          </p:cNvPr>
          <p:cNvPicPr>
            <a:picLocks noChangeAspect="1"/>
          </p:cNvPicPr>
          <p:nvPr/>
        </p:nvPicPr>
        <p:blipFill>
          <a:blip r:embed="rId6"/>
          <a:stretch>
            <a:fillRect/>
          </a:stretch>
        </p:blipFill>
        <p:spPr>
          <a:xfrm>
            <a:off x="8514478" y="3396343"/>
            <a:ext cx="3243353" cy="3200677"/>
          </a:xfrm>
          <a:prstGeom prst="rect">
            <a:avLst/>
          </a:prstGeom>
        </p:spPr>
      </p:pic>
    </p:spTree>
    <p:extLst>
      <p:ext uri="{BB962C8B-B14F-4D97-AF65-F5344CB8AC3E}">
        <p14:creationId xmlns:p14="http://schemas.microsoft.com/office/powerpoint/2010/main" val="290623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C3170F-A1DF-B7C1-15D8-5845B89FD229}"/>
              </a:ext>
            </a:extLst>
          </p:cNvPr>
          <p:cNvSpPr txBox="1"/>
          <p:nvPr/>
        </p:nvSpPr>
        <p:spPr>
          <a:xfrm>
            <a:off x="696652" y="295068"/>
            <a:ext cx="10798695" cy="646331"/>
          </a:xfrm>
          <a:prstGeom prst="rect">
            <a:avLst/>
          </a:prstGeom>
          <a:noFill/>
        </p:spPr>
        <p:txBody>
          <a:bodyPr wrap="square" rtlCol="0">
            <a:spAutoFit/>
          </a:bodyPr>
          <a:lstStyle/>
          <a:p>
            <a:pPr algn="just">
              <a:spcBef>
                <a:spcPts val="600"/>
              </a:spcBef>
              <a:spcAft>
                <a:spcPts val="600"/>
              </a:spcAft>
            </a:pPr>
            <a:r>
              <a:rPr lang="vi-VN" sz="3600" b="1" dirty="0">
                <a:solidFill>
                  <a:srgbClr val="C94B3C"/>
                </a:solidFill>
                <a:latin typeface="Cambria" panose="02040503050406030204" pitchFamily="18" charset="0"/>
                <a:ea typeface="Cambria" panose="02040503050406030204" pitchFamily="18" charset="0"/>
              </a:rPr>
              <a:t> Quan sát hoặc nhớ lại kết quả đã quan sát.</a:t>
            </a:r>
            <a:endParaRPr lang="en-US" sz="3600" b="1" dirty="0">
              <a:solidFill>
                <a:srgbClr val="C94B3C"/>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908F139-EDF5-F885-C24B-3B83D8FA2806}"/>
              </a:ext>
            </a:extLst>
          </p:cNvPr>
          <p:cNvSpPr txBox="1"/>
          <p:nvPr/>
        </p:nvSpPr>
        <p:spPr>
          <a:xfrm>
            <a:off x="457200" y="1175657"/>
            <a:ext cx="11280710" cy="5170646"/>
          </a:xfrm>
          <a:prstGeom prst="rect">
            <a:avLst/>
          </a:prstGeom>
          <a:noFill/>
        </p:spPr>
        <p:txBody>
          <a:bodyPr wrap="square" rtlCol="0">
            <a:spAutoFit/>
          </a:bodyPr>
          <a:lstStyle/>
          <a:p>
            <a:pPr algn="just"/>
            <a:r>
              <a:rPr lang="vi-VN" sz="30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r>
              <a:rPr lang="vi-VN" sz="30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r>
              <a:rPr lang="vi-VN" sz="30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r>
              <a:rPr lang="vi-VN" sz="30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r>
              <a:rPr lang="vi-VN" sz="30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r>
              <a:rPr lang="vi-VN" sz="30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endParaRPr lang="en-US" sz="30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877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dirty="0">
                <a:solidFill>
                  <a:srgbClr val="C94B3C"/>
                </a:solidFill>
                <a:latin typeface="Cambria" panose="02040503050406030204" pitchFamily="18" charset="0"/>
                <a:ea typeface="Cambria" panose="02040503050406030204" pitchFamily="18" charset="0"/>
              </a:rPr>
              <a:t>2. </a:t>
            </a:r>
            <a:r>
              <a:rPr lang="en-US" sz="3600" b="1" dirty="0" err="1">
                <a:solidFill>
                  <a:srgbClr val="C94B3C"/>
                </a:solidFill>
                <a:latin typeface="Cambria" panose="02040503050406030204" pitchFamily="18" charset="0"/>
                <a:ea typeface="Cambria" panose="02040503050406030204" pitchFamily="18" charset="0"/>
              </a:rPr>
              <a:t>Lập</a:t>
            </a:r>
            <a:r>
              <a:rPr lang="en-US" sz="3600" b="1" dirty="0">
                <a:solidFill>
                  <a:srgbClr val="C94B3C"/>
                </a:solidFill>
                <a:latin typeface="Cambria" panose="02040503050406030204" pitchFamily="18" charset="0"/>
                <a:ea typeface="Cambria" panose="02040503050406030204" pitchFamily="18" charset="0"/>
              </a:rPr>
              <a:t> </a:t>
            </a:r>
            <a:r>
              <a:rPr lang="en-US" sz="3600" b="1" dirty="0" err="1">
                <a:solidFill>
                  <a:srgbClr val="C94B3C"/>
                </a:solidFill>
                <a:latin typeface="Cambria" panose="02040503050406030204" pitchFamily="18" charset="0"/>
                <a:ea typeface="Cambria" panose="02040503050406030204" pitchFamily="18" charset="0"/>
              </a:rPr>
              <a:t>dàn</a:t>
            </a:r>
            <a:r>
              <a:rPr lang="en-US" sz="3600" b="1" dirty="0">
                <a:solidFill>
                  <a:srgbClr val="C94B3C"/>
                </a:solidFill>
                <a:latin typeface="Cambria" panose="02040503050406030204" pitchFamily="18" charset="0"/>
                <a:ea typeface="Cambria" panose="02040503050406030204" pitchFamily="18" charset="0"/>
              </a:rPr>
              <a:t> ý</a:t>
            </a:r>
          </a:p>
        </p:txBody>
      </p:sp>
      <p:sp>
        <p:nvSpPr>
          <p:cNvPr id="4" name="TextBox 3"/>
          <p:cNvSpPr txBox="1"/>
          <p:nvPr/>
        </p:nvSpPr>
        <p:spPr>
          <a:xfrm>
            <a:off x="628326" y="1063713"/>
            <a:ext cx="90204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G:</a:t>
            </a:r>
          </a:p>
        </p:txBody>
      </p:sp>
      <p:pic>
        <p:nvPicPr>
          <p:cNvPr id="7" name="Picture 6">
            <a:extLst>
              <a:ext uri="{FF2B5EF4-FFF2-40B4-BE49-F238E27FC236}">
                <a16:creationId xmlns:a16="http://schemas.microsoft.com/office/drawing/2014/main" id="{C53524EB-7FC1-A0E7-7BD4-27490D2DF920}"/>
              </a:ext>
            </a:extLst>
          </p:cNvPr>
          <p:cNvPicPr>
            <a:picLocks noChangeAspect="1"/>
          </p:cNvPicPr>
          <p:nvPr/>
        </p:nvPicPr>
        <p:blipFill>
          <a:blip r:embed="rId2"/>
          <a:stretch>
            <a:fillRect/>
          </a:stretch>
        </p:blipFill>
        <p:spPr>
          <a:xfrm>
            <a:off x="1158928" y="1304392"/>
            <a:ext cx="10149774" cy="4881957"/>
          </a:xfrm>
          <a:prstGeom prst="rect">
            <a:avLst/>
          </a:prstGeom>
        </p:spPr>
      </p:pic>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9" name="Picture 8">
            <a:extLst>
              <a:ext uri="{FF2B5EF4-FFF2-40B4-BE49-F238E27FC236}">
                <a16:creationId xmlns:a16="http://schemas.microsoft.com/office/drawing/2014/main" id="{B82CA725-F8B8-4B3B-7F98-59A894D394E3}"/>
              </a:ext>
            </a:extLst>
          </p:cNvPr>
          <p:cNvPicPr>
            <a:picLocks noChangeAspect="1"/>
          </p:cNvPicPr>
          <p:nvPr/>
        </p:nvPicPr>
        <p:blipFill>
          <a:blip r:embed="rId9"/>
          <a:stretch>
            <a:fillRect/>
          </a:stretch>
        </p:blipFill>
        <p:spPr>
          <a:xfrm>
            <a:off x="4240159" y="996701"/>
            <a:ext cx="7114649" cy="3438442"/>
          </a:xfrm>
          <a:prstGeom prst="rect">
            <a:avLst/>
          </a:prstGeom>
        </p:spPr>
      </p:pic>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02" y="274794"/>
            <a:ext cx="11619196" cy="6407908"/>
          </a:xfrm>
          <a:prstGeom prst="rect">
            <a:avLst/>
          </a:prstGeom>
          <a:noFill/>
        </p:spPr>
        <p:txBody>
          <a:bodyPr wrap="square" rtlCol="0">
            <a:spAutoFit/>
          </a:bodyPr>
          <a:lstStyle/>
          <a:p>
            <a:pPr algn="just">
              <a:lnSpc>
                <a:spcPct val="90000"/>
              </a:lnSpc>
            </a:pPr>
            <a:r>
              <a:rPr lang="vi-VN" sz="2400" b="1" dirty="0">
                <a:solidFill>
                  <a:srgbClr val="216F40"/>
                </a:solidFill>
                <a:latin typeface="Cambria" panose="02040503050406030204" pitchFamily="18" charset="0"/>
                <a:ea typeface="Cambria" panose="02040503050406030204" pitchFamily="18" charset="0"/>
              </a:rPr>
              <a:t>- Mở bài: </a:t>
            </a:r>
            <a:r>
              <a:rPr lang="vi-VN" sz="2400" dirty="0">
                <a:solidFill>
                  <a:srgbClr val="216F40"/>
                </a:solidFill>
                <a:latin typeface="Cambria" panose="02040503050406030204" pitchFamily="18" charset="0"/>
                <a:ea typeface="Cambria" panose="02040503050406030204" pitchFamily="18" charset="0"/>
              </a:rPr>
              <a:t>Hè về, nắng trong vắt như mật ong, gió thoảng từng cơn oi nồng. Bọn học trò chúng em bận bịu với những bài ôn thi, những dòng lưu bút viết vội. Một hương vị mùa hè lan tỏa khắp trường. Mọi người vội nhìn ra sân: hoa phượng nở đỏ sân trường rồi. Nhìn cây phượng vĩ trồng giữa sân trường em, chúng em biết mùa hè đã thật sự đến.</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Thân bài: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Kết bài: </a:t>
            </a:r>
            <a:r>
              <a:rPr lang="vi-VN" sz="2400" dirty="0">
                <a:solidFill>
                  <a:srgbClr val="216F40"/>
                </a:solidFill>
                <a:latin typeface="Cambria" panose="02040503050406030204" pitchFamily="18" charset="0"/>
                <a:ea typeface="Cambria" panose="02040503050406030204" pitchFamily="18" charset="0"/>
              </a:rPr>
              <a:t>Cây phượng già đã chứng kiến bao niềm vui nỗi buồn của chúng em. Mỗi lần phượng nở hoa, lòng em lại rộn ràng lên những cảm xúc khó tả. Đó là lúc em khi sắp phải xa mái trường, xa cây phượng. Mai đây lớn khôn, em luôn nghĩ về ngôi trường tiểu học, nhớ tới cây phượng già thân quen này.</a:t>
            </a:r>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57" y="125649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a:solidFill>
                  <a:srgbClr val="C94B3C"/>
                </a:solidFill>
                <a:latin typeface="Cambria" panose="02040503050406030204" pitchFamily="18" charset="0"/>
                <a:ea typeface="Cambria" panose="02040503050406030204" pitchFamily="18" charset="0"/>
              </a:rPr>
              <a:t>3. Góp ý và chỉnh sửa dàn ý.</a:t>
            </a:r>
          </a:p>
        </p:txBody>
      </p:sp>
      <p:sp>
        <p:nvSpPr>
          <p:cNvPr id="3" name="TextBox 2"/>
          <p:cNvSpPr txBox="1"/>
          <p:nvPr/>
        </p:nvSpPr>
        <p:spPr>
          <a:xfrm>
            <a:off x="673541" y="1632264"/>
            <a:ext cx="10904170" cy="2862322"/>
          </a:xfrm>
          <a:prstGeom prst="rect">
            <a:avLst/>
          </a:prstGeom>
          <a:noFill/>
        </p:spPr>
        <p:txBody>
          <a:bodyPr wrap="square" rtlCol="0">
            <a:spAutoFit/>
          </a:bodyPr>
          <a:lstStyle/>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bố cục (mở bài, thân bài, kết bài).</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trình tự miêu tả.</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việc lựa chọn những đặc điểm của cây để miêu tả.</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9"/>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Hoàn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thành</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dàn</a:t>
            </a:r>
            <a:r>
              <a:rPr lang="en-US" sz="4400" b="1" dirty="0">
                <a:solidFill>
                  <a:srgbClr val="008080"/>
                </a:solidFill>
                <a:latin typeface="Cambria" panose="02040503050406030204" pitchFamily="18" charset="0"/>
                <a:ea typeface="Cambria" panose="02040503050406030204" pitchFamily="18" charset="0"/>
              </a:rPr>
              <a:t> ý.</a:t>
            </a:r>
          </a:p>
          <a:p>
            <a:pPr algn="just"/>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Chuẩn</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bị</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bài</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tiếp</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2" name="TextBox 1">
            <a:extLst>
              <a:ext uri="{FF2B5EF4-FFF2-40B4-BE49-F238E27FC236}">
                <a16:creationId xmlns:a16="http://schemas.microsoft.com/office/drawing/2014/main" id="{74330DE3-723C-612E-4C64-AA07287AD4FA}"/>
              </a:ext>
            </a:extLst>
          </p:cNvPr>
          <p:cNvSpPr txBox="1"/>
          <p:nvPr/>
        </p:nvSpPr>
        <p:spPr>
          <a:xfrm>
            <a:off x="1153354" y="1536417"/>
            <a:ext cx="9276521" cy="3416320"/>
          </a:xfrm>
          <a:prstGeom prst="rect">
            <a:avLst/>
          </a:prstGeom>
          <a:noFill/>
        </p:spPr>
        <p:txBody>
          <a:bodyPr wrap="square" rtlCol="0">
            <a:spAutoFit/>
          </a:bodyPr>
          <a:lstStyle/>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lập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dàn</a:t>
            </a:r>
            <a:r>
              <a:rPr lang="en-US" sz="3600" b="1" dirty="0">
                <a:solidFill>
                  <a:schemeClr val="accent3">
                    <a:lumMod val="75000"/>
                  </a:schemeClr>
                </a:solidFill>
                <a:latin typeface="Cambria" panose="02040503050406030204" pitchFamily="18" charset="0"/>
                <a:ea typeface="Cambria" panose="02040503050406030204" pitchFamily="18" charset="0"/>
              </a:rPr>
              <a:t> ý </a:t>
            </a:r>
            <a:r>
              <a:rPr lang="en-US" sz="3600" b="1" dirty="0" err="1">
                <a:solidFill>
                  <a:schemeClr val="accent3">
                    <a:lumMod val="75000"/>
                  </a:schemeClr>
                </a:solidFill>
                <a:latin typeface="Cambria" panose="02040503050406030204" pitchFamily="18" charset="0"/>
                <a:ea typeface="Cambria" panose="02040503050406030204" pitchFamily="18" charset="0"/>
              </a:rPr>
              <a:t>cho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 .</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Phát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triển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năng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ngôn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ngữ</a:t>
            </a:r>
            <a:r>
              <a:rPr lang="en-US" sz="3600" b="1" dirty="0">
                <a:solidFill>
                  <a:schemeClr val="accent3">
                    <a:lumMod val="75000"/>
                  </a:schemeClr>
                </a:solidFill>
                <a:latin typeface="Cambria" panose="02040503050406030204" pitchFamily="18" charset="0"/>
                <a:ea typeface="Cambria" panose="02040503050406030204" pitchFamily="18" charset="0"/>
              </a:rPr>
              <a:t>.</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kiến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thức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từ</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học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để</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vào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tiễn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sử</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đúng</a:t>
            </a:r>
            <a:r>
              <a:rPr lang="en-US" sz="3600" b="1" dirty="0">
                <a:solidFill>
                  <a:schemeClr val="accent3">
                    <a:lumMod val="75000"/>
                  </a:schemeClr>
                </a:solidFill>
                <a:latin typeface="Cambria" panose="02040503050406030204" pitchFamily="18" charset="0"/>
                <a:ea typeface="Cambria" panose="02040503050406030204" pitchFamily="18" charset="0"/>
              </a:rPr>
              <a:t>, hay </a:t>
            </a:r>
            <a:r>
              <a:rPr lang="en-US" sz="3600" b="1" dirty="0" err="1">
                <a:solidFill>
                  <a:schemeClr val="accent3">
                    <a:lumMod val="75000"/>
                  </a:schemeClr>
                </a:solidFill>
                <a:latin typeface="Cambria" panose="02040503050406030204" pitchFamily="18" charset="0"/>
                <a:ea typeface="Cambria" panose="02040503050406030204" pitchFamily="18" charset="0"/>
              </a:rPr>
              <a:t>và</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phù</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hợp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với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a:t>
            </a:r>
            <a:endParaRPr lang="en-US" sz="5400" b="1" dirty="0">
              <a:solidFill>
                <a:schemeClr val="accent3">
                  <a:lumMod val="75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B15B93-6DBC-C5D5-E4A3-D89A2CAC379F}"/>
              </a:ext>
            </a:extLst>
          </p:cNvPr>
          <p:cNvPicPr>
            <a:picLocks noChangeAspect="1"/>
          </p:cNvPicPr>
          <p:nvPr/>
        </p:nvPicPr>
        <p:blipFill>
          <a:blip r:embed="rId6"/>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7" name="Picture 6">
            <a:extLst>
              <a:ext uri="{FF2B5EF4-FFF2-40B4-BE49-F238E27FC236}">
                <a16:creationId xmlns:a16="http://schemas.microsoft.com/office/drawing/2014/main" id="{36D69C3F-0C22-F188-A618-F312849AAA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38" b="93633" l="8316" r="90192">
                        <a14:foregroundMark x1="9382" y1="15169" x2="8316" y2="19101"/>
                        <a14:foregroundMark x1="39019" y1="91386" x2="43070" y2="92135"/>
                        <a14:foregroundMark x1="56930" y1="93071" x2="57996" y2="93071"/>
                        <a14:foregroundMark x1="90405" y1="17603" x2="90405" y2="20225"/>
                        <a14:foregroundMark x1="39872" y1="93633" x2="41578" y2="93446"/>
                      </a14:backgroundRemoval>
                    </a14:imgEffect>
                  </a14:imgLayer>
                </a14:imgProps>
              </a:ext>
            </a:extLst>
          </a:blip>
          <a:stretch>
            <a:fillRect/>
          </a:stretch>
        </p:blipFill>
        <p:spPr>
          <a:xfrm>
            <a:off x="-962566" y="1949688"/>
            <a:ext cx="4494424" cy="5117318"/>
          </a:xfrm>
          <a:prstGeom prst="rect">
            <a:avLst/>
          </a:prstGeom>
        </p:spPr>
      </p:pic>
      <p:pic>
        <p:nvPicPr>
          <p:cNvPr id="2" name="Picture 1"/>
          <p:cNvPicPr>
            <a:picLocks noChangeAspect="1"/>
          </p:cNvPicPr>
          <p:nvPr/>
        </p:nvPicPr>
        <p:blipFill>
          <a:blip r:embed="rId8"/>
          <a:stretch>
            <a:fillRect/>
          </a:stretch>
        </p:blipFill>
        <p:spPr>
          <a:xfrm>
            <a:off x="1687635" y="937271"/>
            <a:ext cx="9528874" cy="5316173"/>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mấy</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văn</a:t>
              </a:r>
              <a:r>
                <a:rPr lang="en-US"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miêu tả cây cối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nào</a:t>
              </a:r>
              <a:r>
                <a:rPr lang="en-US" sz="4000" b="1" dirty="0">
                  <a:solidFill>
                    <a:schemeClr val="bg1"/>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216F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79" y="2904978"/>
            <a:ext cx="5767756" cy="872197"/>
            <a:chOff x="4754879" y="2904978"/>
            <a:chExt cx="5767756"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79"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trực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78" y="4318782"/>
            <a:ext cx="5767757" cy="872197"/>
            <a:chOff x="4754878" y="2904978"/>
            <a:chExt cx="5767757"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78"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gián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mấy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miêu tả cây cối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a:solidFill>
            <a:srgbClr val="216F40"/>
          </a:solidFill>
        </p:grpSpPr>
        <p:sp>
          <p:nvSpPr>
            <p:cNvPr id="5" name="Oval 4"/>
            <p:cNvSpPr/>
            <p:nvPr/>
          </p:nvSpPr>
          <p:spPr>
            <a:xfrm>
              <a:off x="816095" y="3080825"/>
              <a:ext cx="2363372" cy="21101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kết</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mở rộng</a:t>
              </a:r>
            </a:p>
          </p:txBody>
        </p:sp>
      </p:grpSp>
      <p:grpSp>
        <p:nvGrpSpPr>
          <p:cNvPr id="16" name="Group 15"/>
          <p:cNvGrpSpPr/>
          <p:nvPr/>
        </p:nvGrpSpPr>
        <p:grpSpPr>
          <a:xfrm>
            <a:off x="4754880" y="4318782"/>
            <a:ext cx="5767755" cy="872197"/>
            <a:chOff x="4754880" y="2904978"/>
            <a:chExt cx="5767755"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không mở rộng</a:t>
              </a: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517939" y="4400550"/>
            <a:ext cx="11835487" cy="2457450"/>
          </a:xfrm>
          <a:prstGeom prst="rect">
            <a:avLst/>
          </a:prstGeom>
        </p:spPr>
      </p:pic>
      <p:pic>
        <p:nvPicPr>
          <p:cNvPr id="8" name="Picture 7">
            <a:extLst>
              <a:ext uri="{FF2B5EF4-FFF2-40B4-BE49-F238E27FC236}">
                <a16:creationId xmlns:a16="http://schemas.microsoft.com/office/drawing/2014/main" id="{7E455D5C-B03B-B09F-7927-8841410476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94141" l="5702" r="92544">
                        <a14:foregroundMark x1="5702" y1="46263" x2="9211" y2="48081"/>
                        <a14:foregroundMark x1="45395" y1="7273" x2="48904" y2="7677"/>
                        <a14:foregroundMark x1="90789" y1="46869" x2="92763" y2="47071"/>
                        <a14:foregroundMark x1="57675" y1="87677" x2="57018" y2="94141"/>
                        <a14:foregroundMark x1="71930" y1="65051" x2="71930" y2="68687"/>
                      </a14:backgroundRemoval>
                    </a14:imgEffect>
                  </a14:imgLayer>
                </a14:imgProps>
              </a:ext>
            </a:extLst>
          </a:blip>
          <a:stretch>
            <a:fillRect/>
          </a:stretch>
        </p:blipFill>
        <p:spPr>
          <a:xfrm>
            <a:off x="8061590" y="2230297"/>
            <a:ext cx="4523734" cy="4910633"/>
          </a:xfrm>
          <a:prstGeom prst="rect">
            <a:avLst/>
          </a:prstGeom>
        </p:spPr>
      </p:pic>
      <p:pic>
        <p:nvPicPr>
          <p:cNvPr id="2" name="Picture 1"/>
          <p:cNvPicPr>
            <a:picLocks noChangeAspect="1"/>
          </p:cNvPicPr>
          <p:nvPr/>
        </p:nvPicPr>
        <p:blipFill>
          <a:blip r:embed="rId8"/>
          <a:stretch>
            <a:fillRect/>
          </a:stretch>
        </p:blipFill>
        <p:spPr>
          <a:xfrm>
            <a:off x="-16934" y="514318"/>
            <a:ext cx="10495500" cy="6134100"/>
          </a:xfrm>
          <a:prstGeom prst="rect">
            <a:avLst/>
          </a:prstGeom>
        </p:spPr>
      </p:pic>
    </p:spTree>
    <p:extLst>
      <p:ext uri="{BB962C8B-B14F-4D97-AF65-F5344CB8AC3E}">
        <p14:creationId xmlns:p14="http://schemas.microsoft.com/office/powerpoint/2010/main" val="1281063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dirty="0" err="1">
                <a:solidFill>
                  <a:srgbClr val="C94B3C"/>
                </a:solidFill>
                <a:latin typeface="Cambria" panose="02040503050406030204" pitchFamily="18" charset="0"/>
                <a:ea typeface="Cambria" panose="02040503050406030204" pitchFamily="18" charset="0"/>
              </a:rPr>
              <a:t>Chọn</a:t>
            </a:r>
            <a:r>
              <a:rPr lang="en-US" sz="4000" b="1" dirty="0">
                <a:solidFill>
                  <a:srgbClr val="C94B3C"/>
                </a:solidFill>
                <a:latin typeface="Cambria" panose="02040503050406030204" pitchFamily="18" charset="0"/>
                <a:ea typeface="Cambria" panose="02040503050406030204" pitchFamily="18" charset="0"/>
              </a:rPr>
              <a:t> 1 </a:t>
            </a:r>
            <a:r>
              <a:rPr lang="en-US" sz="4000" b="1" dirty="0" err="1">
                <a:solidFill>
                  <a:srgbClr val="C94B3C"/>
                </a:solidFill>
                <a:latin typeface="Cambria" panose="02040503050406030204" pitchFamily="18" charset="0"/>
                <a:ea typeface="Cambria" panose="02040503050406030204" pitchFamily="18" charset="0"/>
              </a:rPr>
              <a:t>trong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những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đề</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dưới</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đây</a:t>
            </a:r>
            <a:r>
              <a:rPr lang="en-US" sz="4000" b="1" dirty="0">
                <a:solidFill>
                  <a:srgbClr val="C94B3C"/>
                </a:solidFill>
                <a:latin typeface="Cambria" panose="02040503050406030204" pitchFamily="18" charset="0"/>
                <a:ea typeface="Cambria" panose="02040503050406030204" pitchFamily="18" charset="0"/>
              </a:rPr>
              <a:t>:</a:t>
            </a:r>
          </a:p>
        </p:txBody>
      </p:sp>
      <p:sp>
        <p:nvSpPr>
          <p:cNvPr id="4" name="TextBox 3"/>
          <p:cNvSpPr txBox="1"/>
          <p:nvPr/>
        </p:nvSpPr>
        <p:spPr>
          <a:xfrm>
            <a:off x="1034385" y="1767704"/>
            <a:ext cx="10199671"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1</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quả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yêu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thích</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
        <p:nvSpPr>
          <p:cNvPr id="5" name="TextBox 4"/>
          <p:cNvSpPr txBox="1"/>
          <p:nvPr/>
        </p:nvSpPr>
        <p:spPr>
          <a:xfrm>
            <a:off x="1038037" y="3001334"/>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2</a:t>
            </a:r>
            <a:r>
              <a:rPr lang="en-US" sz="3600" dirty="0">
                <a:solidFill>
                  <a:srgbClr val="216F40"/>
                </a:solidFill>
                <a:latin typeface="Cambria" panose="02040503050406030204" pitchFamily="18" charset="0"/>
                <a:ea typeface="Cambria" panose="02040503050406030204" pitchFamily="18" charset="0"/>
              </a:rPr>
              <a:t>: </a:t>
            </a:r>
            <a:r>
              <a:rPr lang="vi-VN" sz="3600" dirty="0">
                <a:solidFill>
                  <a:srgbClr val="216F40"/>
                </a:solidFill>
                <a:latin typeface="Cambria" panose="02040503050406030204" pitchFamily="18" charset="0"/>
                <a:ea typeface="Cambria" panose="02040503050406030204" pitchFamily="18" charset="0"/>
              </a:rPr>
              <a:t>Viết bài văn miêu tả một cây ở sân trường đã gắn bó với em và bạn bè.</a:t>
            </a:r>
            <a:endParaRPr lang="en-US" sz="3600" b="1" dirty="0">
              <a:solidFill>
                <a:srgbClr val="216F40"/>
              </a:solidFill>
              <a:latin typeface="Cambria" panose="02040503050406030204" pitchFamily="18" charset="0"/>
              <a:ea typeface="Cambria" panose="02040503050406030204" pitchFamily="18" charset="0"/>
            </a:endParaRPr>
          </a:p>
        </p:txBody>
      </p:sp>
      <p:sp>
        <p:nvSpPr>
          <p:cNvPr id="6" name="TextBox 5"/>
          <p:cNvSpPr txBox="1"/>
          <p:nvPr/>
        </p:nvSpPr>
        <p:spPr>
          <a:xfrm>
            <a:off x="1020324" y="4291236"/>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3</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biết</a:t>
            </a:r>
            <a:r>
              <a:rPr lang="en-US" sz="3600" dirty="0">
                <a:solidFill>
                  <a:srgbClr val="216F40"/>
                </a:solidFill>
                <a:latin typeface="Cambria" panose="02040503050406030204" pitchFamily="18" charset="0"/>
                <a:ea typeface="Cambria" panose="02040503050406030204" pitchFamily="18" charset="0"/>
              </a:rPr>
              <a:t> qua </a:t>
            </a:r>
            <a:r>
              <a:rPr lang="en-US" sz="3600" dirty="0" err="1">
                <a:solidFill>
                  <a:srgbClr val="216F40"/>
                </a:solidFill>
                <a:latin typeface="Cambria" panose="02040503050406030204" pitchFamily="18" charset="0"/>
                <a:ea typeface="Cambria" panose="02040503050406030204" pitchFamily="18" charset="0"/>
              </a:rPr>
              <a:t>phim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ảnh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sách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báo</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dirty="0">
                <a:solidFill>
                  <a:srgbClr val="C94B3C"/>
                </a:solidFill>
                <a:latin typeface="Cambria" panose="02040503050406030204" pitchFamily="18" charset="0"/>
                <a:ea typeface="Cambria" panose="02040503050406030204" pitchFamily="18" charset="0"/>
              </a:rPr>
              <a:t>1. </a:t>
            </a:r>
            <a:r>
              <a:rPr lang="en-US" sz="4000" b="1" dirty="0" err="1">
                <a:solidFill>
                  <a:srgbClr val="C94B3C"/>
                </a:solidFill>
                <a:latin typeface="Cambria" panose="02040503050406030204" pitchFamily="18" charset="0"/>
                <a:ea typeface="Cambria" panose="02040503050406030204" pitchFamily="18" charset="0"/>
              </a:rPr>
              <a:t>Chuẩn</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bị</a:t>
            </a:r>
            <a:endParaRPr lang="en-US" sz="4000" b="1" dirty="0">
              <a:solidFill>
                <a:srgbClr val="C94B3C"/>
              </a:solidFill>
              <a:latin typeface="Cambria" panose="02040503050406030204" pitchFamily="18" charset="0"/>
              <a:ea typeface="Cambria" panose="02040503050406030204" pitchFamily="18" charset="0"/>
            </a:endParaRPr>
          </a:p>
        </p:txBody>
      </p:sp>
      <p:sp>
        <p:nvSpPr>
          <p:cNvPr id="3" name="TextBox 2"/>
          <p:cNvSpPr txBox="1"/>
          <p:nvPr/>
        </p:nvSpPr>
        <p:spPr>
          <a:xfrm>
            <a:off x="696652" y="1694660"/>
            <a:ext cx="10798695" cy="3170099"/>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(tả từng bộ phận của cây hay tả đặc điểm của cây theo từng thời kì phát triển).</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Quan sát hoặc nhớ lại kết quả đã quan sát.</a:t>
            </a:r>
            <a:endParaRPr lang="en-US" sz="36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C53138-3F9E-5E95-2E95-A70FEAA5134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6781" y="2444619"/>
            <a:ext cx="11338437" cy="4122169"/>
          </a:xfrm>
          <a:prstGeom prst="rect">
            <a:avLst/>
          </a:prstGeom>
        </p:spPr>
      </p:pic>
      <p:sp>
        <p:nvSpPr>
          <p:cNvPr id="6" name="TextBox 5">
            <a:extLst>
              <a:ext uri="{FF2B5EF4-FFF2-40B4-BE49-F238E27FC236}">
                <a16:creationId xmlns:a16="http://schemas.microsoft.com/office/drawing/2014/main" id="{C3E7AADD-9365-4319-9E86-D97A8D9C9DEF}"/>
              </a:ext>
            </a:extLst>
          </p:cNvPr>
          <p:cNvSpPr txBox="1"/>
          <p:nvPr/>
        </p:nvSpPr>
        <p:spPr>
          <a:xfrm>
            <a:off x="2239348" y="649631"/>
            <a:ext cx="7473820" cy="769441"/>
          </a:xfrm>
          <a:prstGeom prst="rect">
            <a:avLst/>
          </a:prstGeom>
          <a:noFill/>
        </p:spPr>
        <p:txBody>
          <a:bodyPr wrap="square" rtlCol="0">
            <a:spAutoFit/>
          </a:bodyPr>
          <a:lstStyle/>
          <a:p>
            <a:pPr algn="just">
              <a:spcBef>
                <a:spcPts val="600"/>
              </a:spcBef>
              <a:spcAft>
                <a:spcPts val="600"/>
              </a:spcAft>
            </a:pPr>
            <a:r>
              <a:rPr lang="vi-VN" sz="4400" b="1" dirty="0">
                <a:solidFill>
                  <a:srgbClr val="216F40"/>
                </a:solidFill>
                <a:latin typeface="Cambria" panose="02040503050406030204" pitchFamily="18" charset="0"/>
                <a:ea typeface="Cambria" panose="02040503050406030204" pitchFamily="18" charset="0"/>
              </a:rPr>
              <a:t>- Lựa chọn cây để miêu tả.</a:t>
            </a:r>
          </a:p>
        </p:txBody>
      </p:sp>
    </p:spTree>
    <p:extLst>
      <p:ext uri="{BB962C8B-B14F-4D97-AF65-F5344CB8AC3E}">
        <p14:creationId xmlns:p14="http://schemas.microsoft.com/office/powerpoint/2010/main" val="1108402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TotalTime>
  <Words>482</Words>
  <Application>Microsoft Office PowerPoint</Application>
  <PresentationFormat>Widescreen</PresentationFormat>
  <Paragraphs>48</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#9Slide07 HoneyCream</vt:lpstr>
      <vt:lpstr>Arial</vt:lpstr>
      <vt:lpstr>Cambria</vt:lpstr>
      <vt:lpstr>SVN-Newton</vt:lpstr>
      <vt:lpstr>Times New Roman</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Welcome</cp:lastModifiedBy>
  <cp:revision>44</cp:revision>
  <dcterms:created xsi:type="dcterms:W3CDTF">2023-09-05T17:13:02Z</dcterms:created>
  <dcterms:modified xsi:type="dcterms:W3CDTF">2024-04-17T09:09:14Z</dcterms:modified>
</cp:coreProperties>
</file>