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60" r:id="rId3"/>
    <p:sldId id="289" r:id="rId4"/>
    <p:sldId id="256" r:id="rId5"/>
    <p:sldId id="288" r:id="rId6"/>
    <p:sldId id="272" r:id="rId7"/>
    <p:sldId id="271" r:id="rId8"/>
    <p:sldId id="294" r:id="rId9"/>
    <p:sldId id="262" r:id="rId10"/>
    <p:sldId id="275" r:id="rId11"/>
    <p:sldId id="295" r:id="rId12"/>
    <p:sldId id="297" r:id="rId13"/>
    <p:sldId id="298" r:id="rId14"/>
    <p:sldId id="299" r:id="rId15"/>
    <p:sldId id="300" r:id="rId16"/>
    <p:sldId id="296" r:id="rId17"/>
    <p:sldId id="285" r:id="rId18"/>
    <p:sldId id="282" r:id="rId19"/>
    <p:sldId id="279" r:id="rId20"/>
    <p:sldId id="284" r:id="rId21"/>
    <p:sldId id="280" r:id="rId22"/>
    <p:sldId id="301" r:id="rId23"/>
    <p:sldId id="287" r:id="rId24"/>
    <p:sldId id="278" r:id="rId25"/>
    <p:sldId id="291" r:id="rId26"/>
    <p:sldId id="281" r:id="rId27"/>
    <p:sldId id="274" r:id="rId28"/>
    <p:sldId id="283" r:id="rId29"/>
    <p:sldId id="302" r:id="rId30"/>
    <p:sldId id="293" r:id="rId31"/>
  </p:sldIdLst>
  <p:sldSz cx="18288000" cy="10287000"/>
  <p:notesSz cx="6858000" cy="9144000"/>
  <p:embeddedFontLst>
    <p:embeddedFont>
      <p:font typeface="#9Slide03 SVNNeutraface 2" panose="02000600040000020004" charset="0"/>
      <p:bold r:id="rId33"/>
    </p:embeddedFont>
    <p:embeddedFont>
      <p:font typeface="#9Slide05 FS Blonde Script" panose="020B0604020202020204" charset="0"/>
      <p:italic r:id="rId34"/>
    </p:embeddedFont>
    <p:embeddedFont>
      <p:font typeface="#9Slide07 HoneyCream" panose="020B0604020202020204" charset="0"/>
      <p:regular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84165" autoAdjust="0"/>
  </p:normalViewPr>
  <p:slideViewPr>
    <p:cSldViewPr>
      <p:cViewPr varScale="1">
        <p:scale>
          <a:sx n="34" d="100"/>
          <a:sy n="34" d="100"/>
        </p:scale>
        <p:origin x="103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7AC06-B563-4C8E-863C-F16A55D15723}"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E30C-CC34-4E44-9BC1-EFC2F171F954}" type="slidenum">
              <a:rPr lang="en-US" smtClean="0"/>
              <a:t>‹#›</a:t>
            </a:fld>
            <a:endParaRPr lang="en-US"/>
          </a:p>
        </p:txBody>
      </p:sp>
    </p:spTree>
    <p:extLst>
      <p:ext uri="{BB962C8B-B14F-4D97-AF65-F5344CB8AC3E}">
        <p14:creationId xmlns:p14="http://schemas.microsoft.com/office/powerpoint/2010/main" val="18777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a:t>
            </a:fld>
            <a:endParaRPr lang="en-US"/>
          </a:p>
        </p:txBody>
      </p:sp>
    </p:spTree>
    <p:extLst>
      <p:ext uri="{BB962C8B-B14F-4D97-AF65-F5344CB8AC3E}">
        <p14:creationId xmlns:p14="http://schemas.microsoft.com/office/powerpoint/2010/main" val="294486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34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49000" y="-33677"/>
            <a:ext cx="2322851" cy="2383578"/>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0617323" y="1010421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2990134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思源黑体" panose="020B0500000000000000" pitchFamily="34" charset="-122"/>
          <a:ea typeface="思源黑体" panose="020B0500000000000000"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panose="020B0500000000000000" pitchFamily="34" charset="-122"/>
          <a:ea typeface="思源黑体" panose="020B0500000000000000"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panose="020B0500000000000000" pitchFamily="34" charset="-122"/>
          <a:ea typeface="思源黑体" panose="020B0500000000000000"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panose="020B0500000000000000" pitchFamily="34" charset="-122"/>
          <a:ea typeface="思源黑体" panose="020B0500000000000000"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panose="020B0500000000000000" pitchFamily="34" charset="-122"/>
          <a:ea typeface="思源黑体" panose="020B0500000000000000"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5" Type="http://schemas.openxmlformats.org/officeDocument/2006/relationships/image" Target="../media/image32.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1.jpeg"/><Relationship Id="rId5" Type="http://schemas.openxmlformats.org/officeDocument/2006/relationships/image" Target="../media/image41.sv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2.jpeg"/><Relationship Id="rId5" Type="http://schemas.openxmlformats.org/officeDocument/2006/relationships/image" Target="../media/image41.sv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svg"/><Relationship Id="rId12" Type="http://schemas.openxmlformats.org/officeDocument/2006/relationships/image" Target="../media/image54.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3.jpeg"/><Relationship Id="rId5" Type="http://schemas.openxmlformats.org/officeDocument/2006/relationships/image" Target="../media/image41.sv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svg"/><Relationship Id="rId12"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5.jpeg"/><Relationship Id="rId5" Type="http://schemas.openxmlformats.org/officeDocument/2006/relationships/image" Target="../media/image41.sv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svg"/><Relationship Id="rId4" Type="http://schemas.openxmlformats.org/officeDocument/2006/relationships/image" Target="../media/image32.sv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5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6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jp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5" Type="http://schemas.openxmlformats.org/officeDocument/2006/relationships/image" Target="../media/image32.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5" Type="http://schemas.openxmlformats.org/officeDocument/2006/relationships/image" Target="../media/image32.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43.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 name="Picture 2"/>
          <p:cNvPicPr>
            <a:picLocks noChangeAspect="1"/>
          </p:cNvPicPr>
          <p:nvPr/>
        </p:nvPicPr>
        <p:blipFill>
          <a:blip r:embed="rId16"/>
          <a:stretch>
            <a:fillRect/>
          </a:stretch>
        </p:blipFill>
        <p:spPr>
          <a:xfrm>
            <a:off x="2107455" y="266700"/>
            <a:ext cx="14253683" cy="8626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3" name="Picture 22"/>
          <p:cNvPicPr>
            <a:picLocks noChangeAspect="1"/>
          </p:cNvPicPr>
          <p:nvPr/>
        </p:nvPicPr>
        <p:blipFill>
          <a:blip r:embed="rId13"/>
          <a:stretch>
            <a:fillRect/>
          </a:stretch>
        </p:blipFill>
        <p:spPr>
          <a:xfrm>
            <a:off x="159340" y="8133387"/>
            <a:ext cx="9577646" cy="2170364"/>
          </a:xfrm>
          <a:prstGeom prst="rect">
            <a:avLst/>
          </a:prstGeom>
        </p:spPr>
      </p:pic>
    </p:spTree>
    <p:extLst>
      <p:ext uri="{BB962C8B-B14F-4D97-AF65-F5344CB8AC3E}">
        <p14:creationId xmlns:p14="http://schemas.microsoft.com/office/powerpoint/2010/main" val="411800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459495" y="333979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accent6">
                <a:lumMod val="5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571986" y="2965029"/>
              <a:ext cx="4499513" cy="2068136"/>
            </a:xfrm>
            <a:prstGeom prst="roundRect">
              <a:avLst/>
            </a:prstGeom>
            <a:noFill/>
          </p:spPr>
          <p:txBody>
            <a:bodyPr wrap="none" rtlCol="0">
              <a:spAutoFit/>
            </a:bodyPr>
            <a:lstStyle/>
            <a:p>
              <a:r>
                <a:rPr lang="en-US" sz="6000" b="1" dirty="0">
                  <a:solidFill>
                    <a:schemeClr val="bg1"/>
                  </a:solidFill>
                  <a:latin typeface="Cambria" panose="02040503050406030204" pitchFamily="18" charset="0"/>
                  <a:ea typeface="Cambria" panose="02040503050406030204" pitchFamily="18" charset="0"/>
                </a:rPr>
                <a:t>CHUM</a:t>
              </a:r>
            </a:p>
          </p:txBody>
        </p:sp>
      </p:grpSp>
      <p:sp>
        <p:nvSpPr>
          <p:cNvPr id="18" name="TextBox 17"/>
          <p:cNvSpPr txBox="1"/>
          <p:nvPr/>
        </p:nvSpPr>
        <p:spPr>
          <a:xfrm>
            <a:off x="275013" y="5279822"/>
            <a:ext cx="10443456" cy="4188381"/>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Đồ</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vật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bằng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đất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nung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loại</a:t>
            </a:r>
            <a:r>
              <a:rPr lang="en-US" sz="6000" i="1" dirty="0">
                <a:latin typeface="Cambria" panose="02040503050406030204" pitchFamily="18" charset="0"/>
                <a:ea typeface="Cambria" panose="02040503050406030204" pitchFamily="18" charset="0"/>
              </a:rPr>
              <a:t> to, </a:t>
            </a:r>
            <a:r>
              <a:rPr lang="en-US" sz="6000" i="1" dirty="0" err="1">
                <a:latin typeface="Cambria" panose="02040503050406030204" pitchFamily="18" charset="0"/>
                <a:ea typeface="Cambria" panose="02040503050406030204" pitchFamily="18" charset="0"/>
              </a:rPr>
              <a:t>miệng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tròn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giữa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phình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ra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dùng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để</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đựng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nước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hoặc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các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loại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hạt</a:t>
            </a:r>
            <a:r>
              <a:rPr lang="en-US" sz="6000" i="1" dirty="0">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1026" name="Picture 2" descr="Chum nước phong thuỷ - vại nước trang trí tiểu cảnh mua ở đâu ? giá bán bao  nhiêu tiền ? - INOGARD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1117" y="3322972"/>
            <a:ext cx="5705475" cy="6096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23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779908" y="4032041"/>
            <a:ext cx="3682628" cy="1596179"/>
            <a:chOff x="533400" y="2530254"/>
            <a:chExt cx="6781800" cy="2937688"/>
          </a:xfrm>
        </p:grpSpPr>
        <p:sp>
          <p:nvSpPr>
            <p:cNvPr id="14" name="Cloud 13"/>
            <p:cNvSpPr/>
            <p:nvPr/>
          </p:nvSpPr>
          <p:spPr>
            <a:xfrm>
              <a:off x="533400" y="2530254"/>
              <a:ext cx="6781800"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3878383" cy="2068136"/>
            </a:xfrm>
            <a:prstGeom prst="roundRect">
              <a:avLst/>
            </a:prstGeom>
            <a:noFill/>
          </p:spPr>
          <p:txBody>
            <a:bodyPr wrap="none" rtlCol="0">
              <a:spAutoFit/>
            </a:bodyPr>
            <a:lstStyle/>
            <a:p>
              <a:r>
                <a:rPr lang="en-US" sz="6000" b="1" dirty="0">
                  <a:latin typeface="Cambria" panose="02040503050406030204" pitchFamily="18" charset="0"/>
                  <a:ea typeface="Cambria" panose="02040503050406030204" pitchFamily="18" charset="0"/>
                </a:rPr>
                <a:t>NGÒI</a:t>
              </a:r>
            </a:p>
          </p:txBody>
        </p:sp>
      </p:grpSp>
      <p:sp>
        <p:nvSpPr>
          <p:cNvPr id="18" name="TextBox 17"/>
          <p:cNvSpPr txBox="1"/>
          <p:nvPr/>
        </p:nvSpPr>
        <p:spPr>
          <a:xfrm>
            <a:off x="1056498" y="5898348"/>
            <a:ext cx="8293377" cy="3166824"/>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Đường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nước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chảy</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tự</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nhiên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với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sông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hoặc</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đầm</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hồ</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2050" name="Picture 2" descr="Sông ngòi Hình ảnh - hình ảnh &amp; hình ảnh đẹp - PxHe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3844" y="3571158"/>
            <a:ext cx="7620000" cy="5067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9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874109" y="3653972"/>
            <a:ext cx="5569967" cy="1596179"/>
            <a:chOff x="533398" y="2530254"/>
            <a:chExt cx="10257458" cy="2937688"/>
          </a:xfrm>
        </p:grpSpPr>
        <p:sp>
          <p:nvSpPr>
            <p:cNvPr id="14" name="Cloud 13"/>
            <p:cNvSpPr/>
            <p:nvPr/>
          </p:nvSpPr>
          <p:spPr>
            <a:xfrm>
              <a:off x="533398" y="2530254"/>
              <a:ext cx="10257458" cy="2937688"/>
            </a:xfrm>
            <a:prstGeom prst="round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961300" y="2965029"/>
              <a:ext cx="8305089" cy="2068136"/>
            </a:xfrm>
            <a:prstGeom prst="roundRect">
              <a:avLst/>
            </a:prstGeom>
            <a:noFill/>
          </p:spPr>
          <p:txBody>
            <a:bodyPr wrap="none" rtlCol="0">
              <a:spAutoFit/>
            </a:bodyPr>
            <a:lstStyle/>
            <a:p>
              <a:r>
                <a:rPr lang="en-US" sz="6000" b="1" dirty="0" err="1">
                  <a:latin typeface="Cambria" panose="02040503050406030204" pitchFamily="18" charset="0"/>
                  <a:ea typeface="Cambria" panose="02040503050406030204" pitchFamily="18" charset="0"/>
                </a:rPr>
                <a:t>Thuyền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thoi</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9" y="3323828"/>
            <a:ext cx="11081924" cy="2145268"/>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Thuyền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nhỏ</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và</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dài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hai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đầu</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nhọn</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có</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hình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giống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cái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thoi</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dệt</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vải</a:t>
            </a:r>
            <a:r>
              <a:rPr lang="en-US" sz="6000" i="1" dirty="0">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3074" name="Picture 2" descr="Vùng đất lạ ở tỉnh Gia Lai, dân đẽo cây thành thuyền, nay có giá thì dân  đem bán sạch rồ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9483" y="5598657"/>
            <a:ext cx="7611236" cy="4461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Khám phá những chợ nổi ấn tượng của Đông Nam Á | VIETRAVE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18195" y="5621695"/>
            <a:ext cx="7620000" cy="443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85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296235" y="1286029"/>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909349" y="19441"/>
            <a:ext cx="5117463" cy="204628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874109" y="3653972"/>
            <a:ext cx="5859470" cy="1596179"/>
            <a:chOff x="533398" y="2530254"/>
            <a:chExt cx="10790597" cy="2937688"/>
          </a:xfrm>
        </p:grpSpPr>
        <p:sp>
          <p:nvSpPr>
            <p:cNvPr id="14" name="Cloud 13"/>
            <p:cNvSpPr/>
            <p:nvPr/>
          </p:nvSpPr>
          <p:spPr>
            <a:xfrm>
              <a:off x="533398" y="2530254"/>
              <a:ext cx="10790597" cy="2937688"/>
            </a:xfrm>
            <a:prstGeom prst="roundRect">
              <a:avLst/>
            </a:prstGeom>
            <a:solidFill>
              <a:schemeClr val="accent6">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147496" y="2886217"/>
              <a:ext cx="9925689" cy="2068136"/>
            </a:xfrm>
            <a:prstGeom prst="roundRect">
              <a:avLst/>
            </a:prstGeom>
            <a:noFill/>
          </p:spPr>
          <p:txBody>
            <a:bodyPr wrap="none" rtlCol="0">
              <a:spAutoFit/>
            </a:bodyPr>
            <a:lstStyle/>
            <a:p>
              <a:r>
                <a:rPr lang="en-US" sz="6000" b="1" dirty="0" err="1">
                  <a:latin typeface="Cambria" panose="02040503050406030204" pitchFamily="18" charset="0"/>
                  <a:ea typeface="Cambria" panose="02040503050406030204" pitchFamily="18" charset="0"/>
                </a:rPr>
                <a:t>Cầu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Hàm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Rồng</a:t>
              </a:r>
              <a:endParaRPr lang="en-US" sz="6000" b="1" dirty="0">
                <a:latin typeface="Cambria" panose="02040503050406030204" pitchFamily="18" charset="0"/>
                <a:ea typeface="Cambria" panose="02040503050406030204" pitchFamily="18" charset="0"/>
              </a:endParaRPr>
            </a:p>
          </p:txBody>
        </p:sp>
      </p:grpSp>
      <p:sp>
        <p:nvSpPr>
          <p:cNvPr id="18" name="TextBox 17"/>
          <p:cNvSpPr txBox="1"/>
          <p:nvPr/>
        </p:nvSpPr>
        <p:spPr>
          <a:xfrm>
            <a:off x="6733578" y="3323828"/>
            <a:ext cx="11388543" cy="2145268"/>
          </a:xfrm>
          <a:prstGeom prst="roundRect">
            <a:avLst/>
          </a:prstGeom>
          <a:noFill/>
        </p:spPr>
        <p:txBody>
          <a:bodyPr wrap="square" rtlCol="0">
            <a:spAutoFit/>
          </a:bodyPr>
          <a:lstStyle/>
          <a:p>
            <a:pPr algn="ctr"/>
            <a:r>
              <a:rPr lang="en-US" sz="6000" i="1" dirty="0" err="1">
                <a:latin typeface="Cambria" panose="02040503050406030204" pitchFamily="18" charset="0"/>
                <a:ea typeface="Cambria" panose="02040503050406030204" pitchFamily="18" charset="0"/>
              </a:rPr>
              <a:t>Cầu</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bắc</a:t>
            </a:r>
            <a:r>
              <a:rPr lang="en-US" sz="6000" i="1" dirty="0">
                <a:latin typeface="Cambria" panose="02040503050406030204" pitchFamily="18" charset="0"/>
                <a:ea typeface="Cambria" panose="02040503050406030204" pitchFamily="18" charset="0"/>
              </a:rPr>
              <a:t> qua </a:t>
            </a:r>
            <a:r>
              <a:rPr lang="en-US" sz="6000" i="1" dirty="0" err="1">
                <a:latin typeface="Cambria" panose="02040503050406030204" pitchFamily="18" charset="0"/>
                <a:ea typeface="Cambria" panose="02040503050406030204" pitchFamily="18" charset="0"/>
              </a:rPr>
              <a:t>sông</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Mã</a:t>
            </a:r>
            <a:r>
              <a:rPr lang="en-US" sz="6000" i="1" dirty="0">
                <a:latin typeface="Cambria" panose="02040503050406030204" pitchFamily="18" charset="0"/>
                <a:ea typeface="Cambria" panose="02040503050406030204" pitchFamily="18" charset="0"/>
              </a:rPr>
              <a:t> ở </a:t>
            </a:r>
            <a:r>
              <a:rPr lang="en-US" sz="6000" i="1" dirty="0" err="1">
                <a:latin typeface="Cambria" panose="02040503050406030204" pitchFamily="18" charset="0"/>
                <a:ea typeface="Cambria" panose="02040503050406030204" pitchFamily="18" charset="0"/>
              </a:rPr>
              <a:t>thành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phố</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Thanh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Hóa</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tỉnh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Thanh</a:t>
            </a:r>
            <a:r>
              <a:rPr lang="en-US" sz="6000" i="1" dirty="0">
                <a:latin typeface="Cambria" panose="02040503050406030204" pitchFamily="18" charset="0"/>
                <a:ea typeface="Cambria" panose="02040503050406030204" pitchFamily="18" charset="0"/>
              </a:rPr>
              <a:t> </a:t>
            </a:r>
            <a:r>
              <a:rPr lang="en-US" sz="6000" i="1" dirty="0" err="1">
                <a:latin typeface="Cambria" panose="02040503050406030204" pitchFamily="18" charset="0"/>
                <a:ea typeface="Cambria" panose="02040503050406030204" pitchFamily="18" charset="0"/>
              </a:rPr>
              <a:t>Hóa</a:t>
            </a:r>
            <a:endParaRPr lang="en-US" sz="6000" i="1"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0"/>
          <a:stretch>
            <a:fillRect/>
          </a:stretch>
        </p:blipFill>
        <p:spPr>
          <a:xfrm>
            <a:off x="5010475" y="1042584"/>
            <a:ext cx="8169348" cy="1457070"/>
          </a:xfrm>
          <a:prstGeom prst="rect">
            <a:avLst/>
          </a:prstGeom>
        </p:spPr>
      </p:pic>
      <p:pic>
        <p:nvPicPr>
          <p:cNvPr id="4098" name="Picture 2" descr="NÚI RỒNG - SÔNG MÃ - CẦU HÀM RỒNG.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4921" y="5919979"/>
            <a:ext cx="6578002" cy="4154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KIẾN TRÚC CẦU HÀM RỒNG - DI TÍCH LỊCH SỬ HÀO HÙNG THANH HÓA - SMJ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67278" y="5401712"/>
            <a:ext cx="8085177" cy="4673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2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1"/>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2" name="Picture 21"/>
          <p:cNvPicPr>
            <a:picLocks noChangeAspect="1"/>
          </p:cNvPicPr>
          <p:nvPr/>
        </p:nvPicPr>
        <p:blipFill>
          <a:blip r:embed="rId12"/>
          <a:stretch>
            <a:fillRect/>
          </a:stretch>
        </p:blipFill>
        <p:spPr>
          <a:xfrm>
            <a:off x="462532" y="8133387"/>
            <a:ext cx="9577646" cy="2170364"/>
          </a:xfrm>
          <a:prstGeom prst="rect">
            <a:avLst/>
          </a:prstGeom>
        </p:spPr>
      </p:pic>
    </p:spTree>
    <p:extLst>
      <p:ext uri="{BB962C8B-B14F-4D97-AF65-F5344CB8AC3E}">
        <p14:creationId xmlns:p14="http://schemas.microsoft.com/office/powerpoint/2010/main" val="198320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2514600" y="26377"/>
            <a:ext cx="14253683" cy="8718036"/>
          </a:xfrm>
          <a:prstGeom prst="rect">
            <a:avLst/>
          </a:prstGeom>
        </p:spPr>
      </p:pic>
    </p:spTree>
    <p:extLst>
      <p:ext uri="{BB962C8B-B14F-4D97-AF65-F5344CB8AC3E}">
        <p14:creationId xmlns:p14="http://schemas.microsoft.com/office/powerpoint/2010/main" val="3693917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 name="Rounded Rectangle 2"/>
          <p:cNvSpPr/>
          <p:nvPr/>
        </p:nvSpPr>
        <p:spPr>
          <a:xfrm>
            <a:off x="3581400" y="373548"/>
            <a:ext cx="13792200" cy="2133600"/>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rPr>
              <a:t>Bạn</a:t>
            </a:r>
            <a:r>
              <a:rPr lang="en-US" sz="6000" dirty="0">
                <a:solidFill>
                  <a:schemeClr val="tx1">
                    <a:lumMod val="95000"/>
                    <a:lumOff val="5000"/>
                  </a:schemeClr>
                </a:solidFill>
              </a:rPr>
              <a:t> </a:t>
            </a:r>
            <a:r>
              <a:rPr lang="en-US" sz="6000" dirty="0" err="1">
                <a:solidFill>
                  <a:schemeClr val="tx1">
                    <a:lumMod val="95000"/>
                    <a:lumOff val="5000"/>
                  </a:schemeClr>
                </a:solidFill>
              </a:rPr>
              <a:t>nhỏ</a:t>
            </a:r>
            <a:r>
              <a:rPr lang="en-US" sz="6000" dirty="0">
                <a:solidFill>
                  <a:schemeClr val="tx1">
                    <a:lumMod val="95000"/>
                    <a:lumOff val="5000"/>
                  </a:schemeClr>
                </a:solidFill>
              </a:rPr>
              <a:t> </a:t>
            </a:r>
            <a:r>
              <a:rPr lang="en-US" sz="6000" dirty="0" err="1">
                <a:solidFill>
                  <a:schemeClr val="tx1">
                    <a:lumMod val="95000"/>
                    <a:lumOff val="5000"/>
                  </a:schemeClr>
                </a:solidFill>
              </a:rPr>
              <a:t>được</a:t>
            </a:r>
            <a:r>
              <a:rPr lang="en-US" sz="6000" dirty="0">
                <a:solidFill>
                  <a:schemeClr val="tx1">
                    <a:lumMod val="95000"/>
                    <a:lumOff val="5000"/>
                  </a:schemeClr>
                </a:solidFill>
              </a:rPr>
              <a:t> cha </a:t>
            </a:r>
            <a:r>
              <a:rPr lang="en-US" sz="6000" dirty="0" err="1">
                <a:solidFill>
                  <a:schemeClr val="tx1">
                    <a:lumMod val="95000"/>
                    <a:lumOff val="5000"/>
                  </a:schemeClr>
                </a:solidFill>
              </a:rPr>
              <a:t>kể</a:t>
            </a:r>
            <a:r>
              <a:rPr lang="en-US" sz="6000" dirty="0">
                <a:solidFill>
                  <a:schemeClr val="tx1">
                    <a:lumMod val="95000"/>
                    <a:lumOff val="5000"/>
                  </a:schemeClr>
                </a:solidFill>
              </a:rPr>
              <a:t> </a:t>
            </a:r>
            <a:r>
              <a:rPr lang="en-US" sz="6000" dirty="0" err="1">
                <a:solidFill>
                  <a:schemeClr val="tx1">
                    <a:lumMod val="95000"/>
                    <a:lumOff val="5000"/>
                  </a:schemeClr>
                </a:solidFill>
              </a:rPr>
              <a:t>những</a:t>
            </a:r>
            <a:r>
              <a:rPr lang="en-US" sz="6000" dirty="0">
                <a:solidFill>
                  <a:schemeClr val="tx1">
                    <a:lumMod val="95000"/>
                    <a:lumOff val="5000"/>
                  </a:schemeClr>
                </a:solidFill>
              </a:rPr>
              <a:t> </a:t>
            </a:r>
            <a:r>
              <a:rPr lang="en-US" sz="6000" dirty="0" err="1">
                <a:solidFill>
                  <a:schemeClr val="tx1">
                    <a:lumMod val="95000"/>
                    <a:lumOff val="5000"/>
                  </a:schemeClr>
                </a:solidFill>
              </a:rPr>
              <a:t>gì</a:t>
            </a:r>
            <a:r>
              <a:rPr lang="en-US" sz="6000" dirty="0">
                <a:solidFill>
                  <a:schemeClr val="tx1">
                    <a:lumMod val="95000"/>
                    <a:lumOff val="5000"/>
                  </a:schemeClr>
                </a:solidFill>
              </a:rPr>
              <a:t> </a:t>
            </a:r>
            <a:r>
              <a:rPr lang="en-US" sz="6000" dirty="0" err="1">
                <a:solidFill>
                  <a:schemeClr val="tx1">
                    <a:lumMod val="95000"/>
                    <a:lumOff val="5000"/>
                  </a:schemeClr>
                </a:solidFill>
              </a:rPr>
              <a:t>về</a:t>
            </a:r>
            <a:r>
              <a:rPr lang="en-US" sz="6000" dirty="0">
                <a:solidFill>
                  <a:schemeClr val="tx1">
                    <a:lumMod val="95000"/>
                    <a:lumOff val="5000"/>
                  </a:schemeClr>
                </a:solidFill>
              </a:rPr>
              <a:t> </a:t>
            </a:r>
            <a:r>
              <a:rPr lang="en-US" sz="6000" dirty="0" err="1">
                <a:solidFill>
                  <a:schemeClr val="tx1">
                    <a:lumMod val="95000"/>
                    <a:lumOff val="5000"/>
                  </a:schemeClr>
                </a:solidFill>
              </a:rPr>
              <a:t>câu</a:t>
            </a:r>
            <a:r>
              <a:rPr lang="en-US" sz="6000" dirty="0">
                <a:solidFill>
                  <a:schemeClr val="tx1">
                    <a:lumMod val="95000"/>
                    <a:lumOff val="5000"/>
                  </a:schemeClr>
                </a:solidFill>
              </a:rPr>
              <a:t> </a:t>
            </a:r>
            <a:r>
              <a:rPr lang="en-US" sz="6000" dirty="0" err="1">
                <a:solidFill>
                  <a:schemeClr val="tx1">
                    <a:lumMod val="95000"/>
                    <a:lumOff val="5000"/>
                  </a:schemeClr>
                </a:solidFill>
              </a:rPr>
              <a:t>cầu</a:t>
            </a:r>
            <a:r>
              <a:rPr lang="en-US" sz="6000" dirty="0">
                <a:solidFill>
                  <a:schemeClr val="tx1">
                    <a:lumMod val="95000"/>
                    <a:lumOff val="5000"/>
                  </a:schemeClr>
                </a:solidFill>
              </a:rPr>
              <a:t> </a:t>
            </a:r>
            <a:r>
              <a:rPr lang="en-US" sz="6000" dirty="0" err="1">
                <a:solidFill>
                  <a:schemeClr val="tx1">
                    <a:lumMod val="95000"/>
                    <a:lumOff val="5000"/>
                  </a:schemeClr>
                </a:solidFill>
              </a:rPr>
              <a:t>vừa</a:t>
            </a:r>
            <a:r>
              <a:rPr lang="en-US" sz="6000" dirty="0">
                <a:solidFill>
                  <a:schemeClr val="tx1">
                    <a:lumMod val="95000"/>
                    <a:lumOff val="5000"/>
                  </a:schemeClr>
                </a:solidFill>
              </a:rPr>
              <a:t> </a:t>
            </a:r>
            <a:r>
              <a:rPr lang="en-US" sz="6000" dirty="0" err="1">
                <a:solidFill>
                  <a:schemeClr val="tx1">
                    <a:lumMod val="95000"/>
                    <a:lumOff val="5000"/>
                  </a:schemeClr>
                </a:solidFill>
              </a:rPr>
              <a:t>bắc</a:t>
            </a:r>
            <a:r>
              <a:rPr lang="en-US" sz="6000" dirty="0">
                <a:solidFill>
                  <a:schemeClr val="tx1">
                    <a:lumMod val="95000"/>
                    <a:lumOff val="5000"/>
                  </a:schemeClr>
                </a:solidFill>
              </a:rPr>
              <a:t> </a:t>
            </a:r>
            <a:r>
              <a:rPr lang="en-US" sz="6000" dirty="0" err="1">
                <a:solidFill>
                  <a:schemeClr val="tx1">
                    <a:lumMod val="95000"/>
                    <a:lumOff val="5000"/>
                  </a:schemeClr>
                </a:solidFill>
              </a:rPr>
              <a:t>xong</a:t>
            </a:r>
            <a:r>
              <a:rPr lang="en-US" sz="6000" dirty="0">
                <a:solidFill>
                  <a:schemeClr val="tx1">
                    <a:lumMod val="95000"/>
                    <a:lumOff val="5000"/>
                  </a:schemeClr>
                </a:solidFill>
              </a:rPr>
              <a:t>?</a:t>
            </a:r>
            <a:endParaRPr lang="vi-VN" sz="19900" dirty="0">
              <a:solidFill>
                <a:schemeClr val="tx1">
                  <a:lumMod val="95000"/>
                  <a:lumOff val="5000"/>
                </a:schemeClr>
              </a:solidFill>
            </a:endParaRPr>
          </a:p>
        </p:txBody>
      </p:sp>
      <p:sp>
        <p:nvSpPr>
          <p:cNvPr id="2" name="Rectangle 1"/>
          <p:cNvSpPr/>
          <p:nvPr/>
        </p:nvSpPr>
        <p:spPr>
          <a:xfrm>
            <a:off x="4552950" y="7160180"/>
            <a:ext cx="10858500" cy="923330"/>
          </a:xfrm>
          <a:prstGeom prst="rect">
            <a:avLst/>
          </a:prstGeom>
          <a:solidFill>
            <a:schemeClr val="bg1"/>
          </a:solidFill>
        </p:spPr>
        <p:txBody>
          <a:bodyPr wrap="square">
            <a:spAutoFit/>
          </a:bodyPr>
          <a:lstStyle/>
          <a:p>
            <a:pPr algn="ctr"/>
            <a:r>
              <a:rPr lang="en-US" sz="5400" dirty="0" err="1"/>
              <a:t>Bạn</a:t>
            </a:r>
            <a:r>
              <a:rPr lang="en-US" sz="5400" dirty="0"/>
              <a:t> </a:t>
            </a:r>
            <a:r>
              <a:rPr lang="en-US" sz="5400" dirty="0" err="1"/>
              <a:t>nhỏ</a:t>
            </a:r>
            <a:r>
              <a:rPr lang="en-US" sz="5400" dirty="0"/>
              <a:t> </a:t>
            </a:r>
            <a:r>
              <a:rPr lang="en-US" sz="5400" dirty="0" err="1"/>
              <a:t>được</a:t>
            </a:r>
            <a:r>
              <a:rPr lang="en-US" sz="5400" dirty="0"/>
              <a:t> cha </a:t>
            </a:r>
            <a:r>
              <a:rPr lang="en-US" sz="5400" dirty="0" err="1"/>
              <a:t>kể</a:t>
            </a:r>
            <a:r>
              <a:rPr lang="en-US" sz="5400" dirty="0"/>
              <a:t> </a:t>
            </a:r>
            <a:r>
              <a:rPr lang="en-US" sz="5400" dirty="0" err="1"/>
              <a:t>về</a:t>
            </a:r>
            <a:r>
              <a:rPr lang="en-US" sz="5400" dirty="0"/>
              <a:t> </a:t>
            </a:r>
            <a:r>
              <a:rPr lang="en-US" sz="5400" dirty="0" err="1"/>
              <a:t>xe</a:t>
            </a:r>
            <a:r>
              <a:rPr lang="en-US" sz="5400" dirty="0"/>
              <a:t> </a:t>
            </a:r>
            <a:r>
              <a:rPr lang="en-US" sz="5400" dirty="0" err="1"/>
              <a:t>lửa</a:t>
            </a:r>
            <a:endParaRPr lang="en-US" sz="5400" dirty="0"/>
          </a:p>
        </p:txBody>
      </p:sp>
      <p:sp>
        <p:nvSpPr>
          <p:cNvPr id="21" name="Rectangle 20"/>
          <p:cNvSpPr/>
          <p:nvPr/>
        </p:nvSpPr>
        <p:spPr>
          <a:xfrm>
            <a:off x="4191000" y="3238500"/>
            <a:ext cx="11963400" cy="3046988"/>
          </a:xfrm>
          <a:prstGeom prst="rect">
            <a:avLst/>
          </a:prstGeom>
          <a:solidFill>
            <a:schemeClr val="accent6">
              <a:lumMod val="20000"/>
              <a:lumOff val="80000"/>
            </a:schemeClr>
          </a:solidFill>
        </p:spPr>
        <p:txBody>
          <a:bodyPr wrap="square">
            <a:spAutoFit/>
          </a:bodyPr>
          <a:lstStyle/>
          <a:p>
            <a:r>
              <a:rPr lang="vi-VN" sz="4800" dirty="0">
                <a:solidFill>
                  <a:srgbClr val="00264D"/>
                </a:solidFill>
                <a:latin typeface="Open Sans" panose="020B0606030504020204" pitchFamily="34" charset="0"/>
              </a:rPr>
              <a:t>Cha gửi cho con</a:t>
            </a:r>
            <a:r>
              <a:rPr lang="en-US" sz="4800" b="1" dirty="0">
                <a:solidFill>
                  <a:srgbClr val="FF0000"/>
                </a:solidFill>
                <a:latin typeface="Open Sans" panose="020B0606030504020204" pitchFamily="34" charset="0"/>
              </a:rPr>
              <a:t> </a:t>
            </a:r>
            <a:r>
              <a:rPr lang="vi-VN" sz="4800" dirty="0">
                <a:solidFill>
                  <a:srgbClr val="00264D"/>
                </a:solidFill>
                <a:latin typeface="Open Sans" panose="020B0606030504020204" pitchFamily="34" charset="0"/>
              </a:rPr>
              <a:t>chiếc ảnh cái cầu</a:t>
            </a:r>
            <a:br>
              <a:rPr lang="vi-VN" sz="4800" dirty="0"/>
            </a:br>
            <a:r>
              <a:rPr lang="vi-VN" sz="4800" dirty="0">
                <a:solidFill>
                  <a:srgbClr val="00264D"/>
                </a:solidFill>
                <a:latin typeface="Open Sans" panose="020B0606030504020204" pitchFamily="34" charset="0"/>
              </a:rPr>
              <a:t>Cha vừa bắc xong</a:t>
            </a:r>
            <a:r>
              <a:rPr lang="en-US" sz="4800" b="1" dirty="0">
                <a:solidFill>
                  <a:srgbClr val="FF0000"/>
                </a:solidFill>
                <a:latin typeface="Open Sans" panose="020B0606030504020204" pitchFamily="34" charset="0"/>
              </a:rPr>
              <a:t> </a:t>
            </a:r>
            <a:r>
              <a:rPr lang="vi-VN" sz="4800" dirty="0">
                <a:solidFill>
                  <a:srgbClr val="00264D"/>
                </a:solidFill>
                <a:latin typeface="Open Sans" panose="020B0606030504020204" pitchFamily="34" charset="0"/>
              </a:rPr>
              <a:t>qua dòng sông sâu</a:t>
            </a:r>
            <a:br>
              <a:rPr lang="vi-VN" sz="4800" dirty="0"/>
            </a:br>
            <a:r>
              <a:rPr lang="vi-VN" sz="4800" dirty="0">
                <a:solidFill>
                  <a:srgbClr val="00264D"/>
                </a:solidFill>
                <a:latin typeface="Open Sans" panose="020B0606030504020204" pitchFamily="34" charset="0"/>
              </a:rPr>
              <a:t>Xe lửa sắp qua, thư cha nói thế</a:t>
            </a:r>
            <a:br>
              <a:rPr lang="vi-VN" sz="4800" dirty="0"/>
            </a:br>
            <a:r>
              <a:rPr lang="vi-VN" sz="4800" dirty="0">
                <a:solidFill>
                  <a:srgbClr val="00264D"/>
                </a:solidFill>
                <a:latin typeface="Open Sans" panose="020B0606030504020204" pitchFamily="34" charset="0"/>
              </a:rPr>
              <a:t>Con cho mẹ xem</a:t>
            </a:r>
            <a:r>
              <a:rPr lang="en-US" sz="4800" dirty="0">
                <a:solidFill>
                  <a:srgbClr val="00264D"/>
                </a:solidFill>
                <a:latin typeface="Open Sans" panose="020B0606030504020204" pitchFamily="34" charset="0"/>
              </a:rPr>
              <a:t>,</a:t>
            </a:r>
            <a:r>
              <a:rPr lang="vi-VN" sz="4800" dirty="0">
                <a:solidFill>
                  <a:srgbClr val="00264D"/>
                </a:solidFill>
                <a:latin typeface="Open Sans" panose="020B0606030504020204" pitchFamily="34" charset="0"/>
              </a:rPr>
              <a:t> cho xem hơi lâu</a:t>
            </a:r>
            <a:r>
              <a:rPr lang="en-US" sz="4800" dirty="0">
                <a:solidFill>
                  <a:srgbClr val="00264D"/>
                </a:solidFill>
                <a:latin typeface="Open Sans" panose="020B0606030504020204" pitchFamily="34" charset="0"/>
              </a:rPr>
              <a:t>.</a:t>
            </a:r>
            <a:r>
              <a:rPr lang="en-US" sz="4800" b="1" dirty="0">
                <a:solidFill>
                  <a:srgbClr val="FF0000"/>
                </a:solidFill>
                <a:latin typeface="Open Sans" panose="020B0606030504020204" pitchFamily="34" charset="0"/>
              </a:rPr>
              <a:t> </a:t>
            </a:r>
            <a:endParaRPr lang="vi-VN" sz="4800" b="1" dirty="0">
              <a:solidFill>
                <a:srgbClr val="000000"/>
              </a:solidFill>
              <a:latin typeface="Open Sans" panose="020B0606030504020204" pitchFamily="34" charset="0"/>
            </a:endParaRPr>
          </a:p>
        </p:txBody>
      </p:sp>
      <p:cxnSp>
        <p:nvCxnSpPr>
          <p:cNvPr id="18" name="Straight Connector 17"/>
          <p:cNvCxnSpPr/>
          <p:nvPr/>
        </p:nvCxnSpPr>
        <p:spPr>
          <a:xfrm>
            <a:off x="4191000" y="5448300"/>
            <a:ext cx="420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2</a:t>
            </a:r>
          </a:p>
        </p:txBody>
      </p:sp>
      <p:sp>
        <p:nvSpPr>
          <p:cNvPr id="3" name="Rounded Rectangle 2"/>
          <p:cNvSpPr/>
          <p:nvPr/>
        </p:nvSpPr>
        <p:spPr>
          <a:xfrm>
            <a:off x="3581400" y="495300"/>
            <a:ext cx="137922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ln w="3175">
                  <a:noFill/>
                </a:ln>
                <a:solidFill>
                  <a:srgbClr val="F3618D"/>
                </a:solidFill>
              </a:rPr>
              <a:t>Khi xem ảnh chiếc cầu cha gửi, bạn nhỏ có những liên tưởng gì thú vị? </a:t>
            </a:r>
            <a:endParaRPr lang="vi-VN" sz="16600" b="1" dirty="0">
              <a:ln w="3175">
                <a:noFill/>
              </a:ln>
              <a:solidFill>
                <a:srgbClr val="F3618D"/>
              </a:solidFill>
            </a:endParaRPr>
          </a:p>
        </p:txBody>
      </p:sp>
      <p:sp>
        <p:nvSpPr>
          <p:cNvPr id="4" name="Rectangle 3"/>
          <p:cNvSpPr/>
          <p:nvPr/>
        </p:nvSpPr>
        <p:spPr>
          <a:xfrm>
            <a:off x="685800" y="3924300"/>
            <a:ext cx="12877800" cy="4247317"/>
          </a:xfrm>
          <a:prstGeom prst="rect">
            <a:avLst/>
          </a:prstGeom>
          <a:solidFill>
            <a:schemeClr val="bg1"/>
          </a:solidFill>
          <a:ln w="38100">
            <a:solidFill>
              <a:schemeClr val="tx1"/>
            </a:solidFill>
            <a:prstDash val="dash"/>
          </a:ln>
        </p:spPr>
        <p:txBody>
          <a:bodyPr wrap="square">
            <a:spAutoFit/>
          </a:bodyPr>
          <a:lstStyle/>
          <a:p>
            <a:pPr marL="685800" indent="-685800">
              <a:buFontTx/>
              <a:buChar char="-"/>
            </a:pPr>
            <a:r>
              <a:rPr lang="vi-VN" sz="5400" dirty="0"/>
              <a:t>Nhện qua chum nước bắc cầu tơ nhỏ </a:t>
            </a:r>
            <a:endParaRPr lang="en-US" sz="5400" dirty="0"/>
          </a:p>
          <a:p>
            <a:pPr marL="685800" indent="-685800">
              <a:buFontTx/>
              <a:buChar char="-"/>
            </a:pPr>
            <a:r>
              <a:rPr lang="vi-VN" sz="5400" dirty="0"/>
              <a:t>Con sáo sang sông bắc cầu ngọn gió </a:t>
            </a:r>
            <a:endParaRPr lang="en-US" sz="5400" dirty="0"/>
          </a:p>
          <a:p>
            <a:pPr marL="685800" indent="-685800">
              <a:buFontTx/>
              <a:buChar char="-"/>
            </a:pPr>
            <a:r>
              <a:rPr lang="vi-VN" sz="5400" dirty="0"/>
              <a:t>Con kiến sang ngòi bắc cầu lá tre.</a:t>
            </a:r>
            <a:endParaRPr lang="en-US" sz="5400" dirty="0"/>
          </a:p>
          <a:p>
            <a:pPr marL="685800" indent="-685800">
              <a:buFontTx/>
              <a:buChar char="-"/>
            </a:pPr>
            <a:r>
              <a:rPr lang="vi-VN" sz="5400" dirty="0"/>
              <a:t>Cái cầu tre lối sang bà ngoại</a:t>
            </a:r>
            <a:endParaRPr lang="en-US" sz="5400" dirty="0"/>
          </a:p>
          <a:p>
            <a:pPr marL="685800" indent="-685800">
              <a:buFontTx/>
              <a:buChar char="-"/>
            </a:pPr>
            <a:r>
              <a:rPr lang="vi-VN" sz="5400" dirty="0"/>
              <a:t>Cầu ao mẹ thường đãi đỗ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4955" y="4686301"/>
            <a:ext cx="5237646" cy="5237646"/>
          </a:xfrm>
          <a:prstGeom prst="rect">
            <a:avLst/>
          </a:prstGeom>
        </p:spPr>
      </p:pic>
    </p:spTree>
    <p:extLst>
      <p:ext uri="{BB962C8B-B14F-4D97-AF65-F5344CB8AC3E}">
        <p14:creationId xmlns:p14="http://schemas.microsoft.com/office/powerpoint/2010/main" val="71693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a:solidFill>
                    <a:schemeClr val="tx1"/>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3581400" y="373548"/>
            <a:ext cx="142494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accent4">
                    <a:lumMod val="75000"/>
                  </a:schemeClr>
                </a:solidFill>
              </a:rPr>
              <a:t>Qua hình ảnh cái cầu tre sang nhà bà ngoại, em có cảm nhận gì về quê hương của bạn nhỏ?</a:t>
            </a:r>
            <a:endParaRPr lang="vi-VN" sz="11500" b="1" dirty="0">
              <a:solidFill>
                <a:schemeClr val="accent4">
                  <a:lumMod val="75000"/>
                </a:schemeClr>
              </a:solidFill>
            </a:endParaRPr>
          </a:p>
        </p:txBody>
      </p:sp>
      <p:grpSp>
        <p:nvGrpSpPr>
          <p:cNvPr id="9" name="Group 8"/>
          <p:cNvGrpSpPr/>
          <p:nvPr/>
        </p:nvGrpSpPr>
        <p:grpSpPr>
          <a:xfrm>
            <a:off x="1219200" y="3724583"/>
            <a:ext cx="6629400" cy="4495800"/>
            <a:chOff x="990600" y="2857500"/>
            <a:chExt cx="12160811" cy="10070592"/>
          </a:xfrm>
        </p:grpSpPr>
        <p:sp>
          <p:nvSpPr>
            <p:cNvPr id="8" name="Rectangle 7"/>
            <p:cNvSpPr/>
            <p:nvPr/>
          </p:nvSpPr>
          <p:spPr>
            <a:xfrm>
              <a:off x="990600" y="2857500"/>
              <a:ext cx="12160811" cy="100705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1142998" y="3009901"/>
              <a:ext cx="11811001" cy="9307164"/>
            </a:xfrm>
            <a:prstGeom prst="rect">
              <a:avLst/>
            </a:prstGeom>
            <a:noFill/>
          </p:spPr>
          <p:txBody>
            <a:bodyPr wrap="square">
              <a:spAutoFit/>
            </a:bodyPr>
            <a:lstStyle/>
            <a:p>
              <a:pPr lvl="0" algn="just">
                <a:spcAft>
                  <a:spcPts val="0"/>
                </a:spcAft>
                <a:buSzPts val="1000"/>
                <a:tabLst>
                  <a:tab pos="457200" algn="l"/>
                </a:tabLst>
              </a:pPr>
              <a:r>
                <a:rPr lang="vi-VN" sz="4400" dirty="0"/>
                <a:t>Qua hình ảnh cái cầu tre sang nhà bà ngoại, em cảm nhận quê hương của bạn nhỏ là vùng sông nước và có thuyền buồm tấp nập qua</a:t>
              </a:r>
              <a:r>
                <a:rPr lang="en-US" sz="4400" dirty="0"/>
                <a:t>.</a:t>
              </a:r>
              <a:endParaRPr lang="en-US" sz="4400" dirty="0">
                <a:ea typeface="Calibri" panose="020F0502020204030204" pitchFamily="34" charset="0"/>
              </a:endParaRPr>
            </a:p>
          </p:txBody>
        </p:sp>
      </p:grpSp>
      <p:pic>
        <p:nvPicPr>
          <p:cNvPr id="5122" name="Picture 2" descr="Cầu tre duy nhất còn lại ở Quảng Nam, khách nước ngoài thích thú chụp ảnh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399" y="2979252"/>
            <a:ext cx="9144000" cy="5986463"/>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6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28600" y="419100"/>
            <a:ext cx="11430000" cy="22860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C00000"/>
                </a:solidFill>
                <a:latin typeface="Arial" panose="020B0604020202020204" pitchFamily="34" charset="0"/>
                <a:cs typeface="Arial" panose="020B0604020202020204" pitchFamily="34" charset="0"/>
              </a:rPr>
              <a:t>Hãy</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trao</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đổi</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cùng</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bạn</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về</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một</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cái</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cầu</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mà</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em</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biết</a:t>
            </a:r>
            <a:endParaRPr lang="en-US" sz="60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1201400" y="2933700"/>
            <a:ext cx="7773074" cy="7773074"/>
          </a:xfrm>
          <a:prstGeom prst="rect">
            <a:avLst/>
          </a:prstGeom>
        </p:spPr>
      </p:pic>
    </p:spTree>
    <p:extLst>
      <p:ext uri="{BB962C8B-B14F-4D97-AF65-F5344CB8AC3E}">
        <p14:creationId xmlns:p14="http://schemas.microsoft.com/office/powerpoint/2010/main" val="330353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Bạn nhỏ yêu nhất cây cầu nào? Vì sao? </a:t>
            </a:r>
            <a:endParaRPr lang="vi-VN" sz="16600" b="1" dirty="0">
              <a:solidFill>
                <a:srgbClr val="C00000"/>
              </a:solidFill>
            </a:endParaRPr>
          </a:p>
        </p:txBody>
      </p:sp>
      <p:sp>
        <p:nvSpPr>
          <p:cNvPr id="12" name="Rounded Rectangle 11"/>
          <p:cNvSpPr/>
          <p:nvPr/>
        </p:nvSpPr>
        <p:spPr>
          <a:xfrm>
            <a:off x="2362200" y="3467100"/>
            <a:ext cx="14478000" cy="410360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yêu nhất là cây cầu trong bức ảnh của cha, là "cái cầu của cha”. Vì đối với bạn nhỏ thì đó là cây cầu của cha, do chính cha bắc cho xe lửa chạy qua sông sâu. Điều đó khiến cây cầu vốn xa lạ trở nên gần gũi và thân thương. </a:t>
            </a:r>
            <a:endParaRPr lang="vi-VN" sz="13800" b="1" dirty="0">
              <a:solidFill>
                <a:schemeClr val="tx1"/>
              </a:solidFill>
            </a:endParaRPr>
          </a:p>
        </p:txBody>
      </p:sp>
    </p:spTree>
    <p:extLst>
      <p:ext uri="{BB962C8B-B14F-4D97-AF65-F5344CB8AC3E}">
        <p14:creationId xmlns:p14="http://schemas.microsoft.com/office/powerpoint/2010/main" val="1439405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p>
        </p:txBody>
      </p:sp>
      <p:sp>
        <p:nvSpPr>
          <p:cNvPr id="3" name="Rounded Rectangle 2"/>
          <p:cNvSpPr/>
          <p:nvPr/>
        </p:nvSpPr>
        <p:spPr>
          <a:xfrm>
            <a:off x="3581400" y="335448"/>
            <a:ext cx="13792200" cy="22098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rPr>
              <a:t>Nêu nhận xét của em về bạn nhỏ trong bài thơ. </a:t>
            </a:r>
            <a:endParaRPr lang="vi-VN" sz="16600" b="1" dirty="0">
              <a:solidFill>
                <a:srgbClr val="C00000"/>
              </a:solidFill>
            </a:endParaRPr>
          </a:p>
        </p:txBody>
      </p:sp>
      <p:sp>
        <p:nvSpPr>
          <p:cNvPr id="12" name="Rounded Rectangle 11"/>
          <p:cNvSpPr/>
          <p:nvPr/>
        </p:nvSpPr>
        <p:spPr>
          <a:xfrm>
            <a:off x="2362200" y="3467100"/>
            <a:ext cx="14478000" cy="55626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Bạn nhỏ trong bài thơ là người rất yêu thương cha mẹ, trân quý những điều cha làm ra. Vì thế cậu yêu cái cầu cha vừa bắc qua sông sâu nhất và thân mật gọi là cái cầu của cha. Ngoài ra cậu còn là người rất giàu trí tưởng tượng. Nhìn chiếc cầu của cha, cậu liên tưởng được biết bao nhiêu cái cầu thú vị. </a:t>
            </a:r>
            <a:endParaRPr lang="vi-VN" sz="13800" b="1" dirty="0">
              <a:solidFill>
                <a:schemeClr val="tx1"/>
              </a:solidFill>
            </a:endParaRPr>
          </a:p>
        </p:txBody>
      </p:sp>
    </p:spTree>
    <p:extLst>
      <p:ext uri="{BB962C8B-B14F-4D97-AF65-F5344CB8AC3E}">
        <p14:creationId xmlns:p14="http://schemas.microsoft.com/office/powerpoint/2010/main" val="2564722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514599" y="2247900"/>
            <a:ext cx="14325600" cy="4911241"/>
            <a:chOff x="2362199" y="4427052"/>
            <a:chExt cx="13792200" cy="4343400"/>
          </a:xfrm>
        </p:grpSpPr>
        <p:sp>
          <p:nvSpPr>
            <p:cNvPr id="3" name="Rounded Rectangle 2"/>
            <p:cNvSpPr/>
            <p:nvPr/>
          </p:nvSpPr>
          <p:spPr>
            <a:xfrm>
              <a:off x="2362199" y="4427052"/>
              <a:ext cx="13792200" cy="434340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rgbClr val="C00000"/>
                </a:solidFill>
              </a:endParaRPr>
            </a:p>
          </p:txBody>
        </p:sp>
        <p:sp>
          <p:nvSpPr>
            <p:cNvPr id="4" name="Rectangle 3"/>
            <p:cNvSpPr/>
            <p:nvPr/>
          </p:nvSpPr>
          <p:spPr>
            <a:xfrm>
              <a:off x="2705099" y="4805408"/>
              <a:ext cx="13106400" cy="3586686"/>
            </a:xfrm>
            <a:prstGeom prst="rect">
              <a:avLst/>
            </a:prstGeom>
          </p:spPr>
          <p:txBody>
            <a:bodyPr wrap="square">
              <a:spAutoFit/>
            </a:bodyPr>
            <a:lstStyle/>
            <a:p>
              <a:pPr algn="just">
                <a:lnSpc>
                  <a:spcPct val="135000"/>
                </a:lnSpc>
                <a:spcAft>
                  <a:spcPts val="0"/>
                </a:spcAft>
              </a:pPr>
              <a:r>
                <a:rPr lang="en-US" sz="6600" dirty="0"/>
                <a:t>Ca </a:t>
              </a:r>
              <a:r>
                <a:rPr lang="en-US" sz="6600" dirty="0" err="1"/>
                <a:t>ngợi</a:t>
              </a:r>
              <a:r>
                <a:rPr lang="en-US" sz="6600" dirty="0"/>
                <a:t> </a:t>
              </a:r>
              <a:r>
                <a:rPr lang="en-US" sz="6600" dirty="0" err="1"/>
                <a:t>vẻ</a:t>
              </a:r>
              <a:r>
                <a:rPr lang="en-US" sz="6600" dirty="0"/>
                <a:t> </a:t>
              </a:r>
              <a:r>
                <a:rPr lang="en-US" sz="6600" dirty="0" err="1"/>
                <a:t>đẹp</a:t>
              </a:r>
              <a:r>
                <a:rPr lang="en-US" sz="6600" dirty="0"/>
                <a:t> </a:t>
              </a:r>
              <a:r>
                <a:rPr lang="en-US" sz="6600" dirty="0" err="1"/>
                <a:t>của</a:t>
              </a:r>
              <a:r>
                <a:rPr lang="en-US" sz="6600" dirty="0"/>
                <a:t> </a:t>
              </a:r>
              <a:r>
                <a:rPr lang="en-US" sz="6600" dirty="0" err="1"/>
                <a:t>quê</a:t>
              </a:r>
              <a:r>
                <a:rPr lang="en-US" sz="6600" dirty="0"/>
                <a:t> </a:t>
              </a:r>
              <a:r>
                <a:rPr lang="en-US" sz="6600" dirty="0" err="1"/>
                <a:t>hương</a:t>
              </a:r>
              <a:r>
                <a:rPr lang="en-US" sz="6600" dirty="0"/>
                <a:t>, </a:t>
              </a:r>
              <a:r>
                <a:rPr lang="en-US" sz="6600" dirty="0" err="1"/>
                <a:t>thể</a:t>
              </a:r>
              <a:r>
                <a:rPr lang="en-US" sz="6600" dirty="0"/>
                <a:t> </a:t>
              </a:r>
              <a:r>
                <a:rPr lang="en-US" sz="6600" dirty="0" err="1"/>
                <a:t>hiện</a:t>
              </a:r>
              <a:r>
                <a:rPr lang="en-US" sz="6600" dirty="0"/>
                <a:t> </a:t>
              </a:r>
              <a:r>
                <a:rPr lang="en-US" sz="6600" dirty="0" err="1"/>
                <a:t>tình</a:t>
              </a:r>
              <a:r>
                <a:rPr lang="en-US" sz="6600" dirty="0"/>
                <a:t> </a:t>
              </a:r>
              <a:r>
                <a:rPr lang="en-US" sz="6600" dirty="0" err="1"/>
                <a:t>cảm</a:t>
              </a:r>
              <a:r>
                <a:rPr lang="en-US" sz="6600" dirty="0"/>
                <a:t> </a:t>
              </a:r>
              <a:r>
                <a:rPr lang="en-US" sz="6600" dirty="0" err="1"/>
                <a:t>của</a:t>
              </a:r>
              <a:r>
                <a:rPr lang="en-US" sz="6600" dirty="0"/>
                <a:t> </a:t>
              </a:r>
              <a:r>
                <a:rPr lang="en-US" sz="6600" dirty="0" err="1"/>
                <a:t>bạn</a:t>
              </a:r>
              <a:r>
                <a:rPr lang="en-US" sz="6600" dirty="0"/>
                <a:t> </a:t>
              </a:r>
              <a:r>
                <a:rPr lang="en-US" sz="6600" dirty="0" err="1"/>
                <a:t>nhỏ</a:t>
              </a:r>
              <a:r>
                <a:rPr lang="en-US" sz="6600" dirty="0"/>
                <a:t> </a:t>
              </a:r>
              <a:r>
                <a:rPr lang="en-US" sz="6600" dirty="0" err="1"/>
                <a:t>đối</a:t>
              </a:r>
              <a:r>
                <a:rPr lang="en-US" sz="6600" dirty="0"/>
                <a:t> </a:t>
              </a:r>
              <a:r>
                <a:rPr lang="en-US" sz="6600" dirty="0" err="1"/>
                <a:t>với</a:t>
              </a:r>
              <a:r>
                <a:rPr lang="en-US" sz="6600" dirty="0"/>
                <a:t> </a:t>
              </a:r>
              <a:r>
                <a:rPr lang="en-US" sz="6600" dirty="0" err="1"/>
                <a:t>gia</a:t>
              </a:r>
              <a:r>
                <a:rPr lang="en-US" sz="6600" dirty="0"/>
                <a:t> </a:t>
              </a:r>
              <a:r>
                <a:rPr lang="en-US" sz="6600" dirty="0" err="1"/>
                <a:t>đình</a:t>
              </a:r>
              <a:r>
                <a:rPr lang="en-US" sz="6600" dirty="0"/>
                <a:t>, </a:t>
              </a:r>
              <a:r>
                <a:rPr lang="en-US" sz="6600" dirty="0" err="1"/>
                <a:t>đối</a:t>
              </a:r>
              <a:r>
                <a:rPr lang="en-US" sz="6600" dirty="0"/>
                <a:t> </a:t>
              </a:r>
              <a:r>
                <a:rPr lang="en-US" sz="6600" dirty="0" err="1"/>
                <a:t>với</a:t>
              </a:r>
              <a:r>
                <a:rPr lang="en-US" sz="6600" dirty="0"/>
                <a:t> </a:t>
              </a:r>
              <a:r>
                <a:rPr lang="en-US" sz="6600" dirty="0" err="1"/>
                <a:t>quê</a:t>
              </a:r>
              <a:r>
                <a:rPr lang="en-US" sz="6600" dirty="0"/>
                <a:t> </a:t>
              </a:r>
              <a:r>
                <a:rPr lang="en-US" sz="6600" dirty="0" err="1"/>
                <a:t>hương</a:t>
              </a:r>
              <a:r>
                <a:rPr lang="en-US" sz="6600" dirty="0"/>
                <a:t>.</a:t>
              </a:r>
              <a:endParaRPr lang="en-US" sz="16600" dirty="0">
                <a:ea typeface="Calibri" panose="020F0502020204030204" pitchFamily="34" charset="0"/>
              </a:endParaRPr>
            </a:p>
          </p:txBody>
        </p:sp>
      </p:grpSp>
      <p:sp>
        <p:nvSpPr>
          <p:cNvPr id="7" name="Rounded Rectangle 6"/>
          <p:cNvSpPr/>
          <p:nvPr/>
        </p:nvSpPr>
        <p:spPr>
          <a:xfrm>
            <a:off x="5715000" y="809084"/>
            <a:ext cx="7543800" cy="12954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9Slide03 SVNNeutraface 2" panose="02000600040000020004" pitchFamily="2" charset="0"/>
              </a:rPr>
              <a:t>NỘI DUNG</a:t>
            </a:r>
          </a:p>
        </p:txBody>
      </p:sp>
    </p:spTree>
    <p:extLst>
      <p:ext uri="{BB962C8B-B14F-4D97-AF65-F5344CB8AC3E}">
        <p14:creationId xmlns:p14="http://schemas.microsoft.com/office/powerpoint/2010/main" val="380734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2247" r="65029"/>
          <a:stretch/>
        </p:blipFill>
        <p:spPr>
          <a:xfrm>
            <a:off x="-609599" y="1866900"/>
            <a:ext cx="6476999" cy="8446477"/>
          </a:xfrm>
          <a:prstGeom prst="rect">
            <a:avLst/>
          </a:prstGeom>
        </p:spPr>
      </p:pic>
      <p:pic>
        <p:nvPicPr>
          <p:cNvPr id="3" name="Picture 2"/>
          <p:cNvPicPr>
            <a:picLocks noChangeAspect="1"/>
          </p:cNvPicPr>
          <p:nvPr/>
        </p:nvPicPr>
        <p:blipFill>
          <a:blip r:embed="rId4">
            <a:biLevel thresh="25000"/>
          </a:blip>
          <a:stretch>
            <a:fillRect/>
          </a:stretch>
        </p:blipFill>
        <p:spPr>
          <a:xfrm>
            <a:off x="5105400" y="2400300"/>
            <a:ext cx="12877800" cy="2249986"/>
          </a:xfrm>
          <a:prstGeom prst="rect">
            <a:avLst/>
          </a:prstGeom>
        </p:spPr>
      </p:pic>
    </p:spTree>
    <p:extLst>
      <p:ext uri="{BB962C8B-B14F-4D97-AF65-F5344CB8AC3E}">
        <p14:creationId xmlns:p14="http://schemas.microsoft.com/office/powerpoint/2010/main" val="101739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223009"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7"/>
            <a:stretch>
              <a:fillRect b="-3348"/>
            </a:stretch>
          </a:blipFill>
        </p:spPr>
      </p:sp>
      <p:sp>
        <p:nvSpPr>
          <p:cNvPr id="5" name="TextBox 4"/>
          <p:cNvSpPr txBox="1"/>
          <p:nvPr/>
        </p:nvSpPr>
        <p:spPr>
          <a:xfrm>
            <a:off x="12173434" y="3029981"/>
            <a:ext cx="5726086" cy="1754326"/>
          </a:xfrm>
          <a:prstGeom prst="rect">
            <a:avLst/>
          </a:prstGeom>
          <a:solidFill>
            <a:schemeClr val="bg1"/>
          </a:solidFill>
          <a:ln w="57150">
            <a:solidFill>
              <a:schemeClr val="tx1"/>
            </a:solidFill>
          </a:ln>
        </p:spPr>
        <p:txBody>
          <a:bodyPr wrap="square" rtlCol="0">
            <a:spAutoFit/>
          </a:bodyPr>
          <a:lstStyle/>
          <a:p>
            <a:pPr algn="ctr"/>
            <a:r>
              <a:rPr lang="en-US" sz="5400" b="1" dirty="0" err="1"/>
              <a:t>Học</a:t>
            </a:r>
            <a:r>
              <a:rPr lang="en-US" sz="5400" b="1" dirty="0"/>
              <a:t> </a:t>
            </a:r>
            <a:r>
              <a:rPr lang="en-US" sz="5400" b="1" dirty="0" err="1"/>
              <a:t>thuộc</a:t>
            </a:r>
            <a:r>
              <a:rPr lang="en-US" sz="5400" b="1" dirty="0"/>
              <a:t> </a:t>
            </a:r>
            <a:r>
              <a:rPr lang="en-US" sz="5400" b="1" dirty="0" err="1"/>
              <a:t>lòng</a:t>
            </a:r>
            <a:r>
              <a:rPr lang="en-US" sz="5400" b="1" dirty="0"/>
              <a:t> </a:t>
            </a:r>
          </a:p>
          <a:p>
            <a:pPr algn="ctr"/>
            <a:r>
              <a:rPr lang="en-US" sz="5400" b="1" dirty="0" err="1"/>
              <a:t>khổ</a:t>
            </a:r>
            <a:r>
              <a:rPr lang="en-US" sz="5400" b="1" dirty="0"/>
              <a:t> </a:t>
            </a:r>
            <a:r>
              <a:rPr lang="en-US" sz="5400" b="1" dirty="0" err="1"/>
              <a:t>thơ</a:t>
            </a:r>
            <a:r>
              <a:rPr lang="en-US" sz="5400" b="1" dirty="0"/>
              <a:t> 1, 2</a:t>
            </a:r>
          </a:p>
        </p:txBody>
      </p:sp>
      <p:sp>
        <p:nvSpPr>
          <p:cNvPr id="19" name="Rectangle 18"/>
          <p:cNvSpPr/>
          <p:nvPr/>
        </p:nvSpPr>
        <p:spPr>
          <a:xfrm>
            <a:off x="596134" y="2506761"/>
            <a:ext cx="11282039" cy="2800767"/>
          </a:xfrm>
          <a:prstGeom prst="rect">
            <a:avLst/>
          </a:prstGeom>
          <a:solidFill>
            <a:schemeClr val="accent6">
              <a:lumMod val="20000"/>
              <a:lumOff val="80000"/>
            </a:schemeClr>
          </a:solidFill>
        </p:spPr>
        <p:txBody>
          <a:bodyPr wrap="square">
            <a:spAutoFit/>
          </a:bodyPr>
          <a:lstStyle/>
          <a:p>
            <a:r>
              <a:rPr lang="vi-VN" sz="4400" dirty="0">
                <a:solidFill>
                  <a:srgbClr val="00264D"/>
                </a:solidFill>
                <a:latin typeface="Open Sans" panose="020B0606030504020204" pitchFamily="34" charset="0"/>
              </a:rPr>
              <a:t>Cha gửi cho con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chiếc ảnh cái cầu</a:t>
            </a:r>
            <a:br>
              <a:rPr lang="vi-VN" sz="4400" dirty="0"/>
            </a:br>
            <a:r>
              <a:rPr lang="vi-VN" sz="4400" dirty="0">
                <a:solidFill>
                  <a:srgbClr val="00264D"/>
                </a:solidFill>
                <a:latin typeface="Open Sans" panose="020B0606030504020204" pitchFamily="34" charset="0"/>
              </a:rPr>
              <a:t>Cha vừa bắc xong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qua dòng sông sâu</a:t>
            </a:r>
            <a:br>
              <a:rPr lang="vi-VN" sz="4400" dirty="0"/>
            </a:br>
            <a:r>
              <a:rPr lang="vi-VN" sz="4400" dirty="0">
                <a:solidFill>
                  <a:srgbClr val="00264D"/>
                </a:solidFill>
                <a:latin typeface="Open Sans" panose="020B0606030504020204" pitchFamily="34" charset="0"/>
              </a:rPr>
              <a:t>Xe lửa sắp qua,</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thư cha nói thế</a:t>
            </a:r>
            <a:br>
              <a:rPr lang="vi-VN" sz="4400" dirty="0"/>
            </a:br>
            <a:r>
              <a:rPr lang="vi-VN" sz="4400" dirty="0">
                <a:solidFill>
                  <a:srgbClr val="00264D"/>
                </a:solidFill>
                <a:latin typeface="Open Sans" panose="020B0606030504020204" pitchFamily="34" charset="0"/>
              </a:rPr>
              <a:t>Con cho mẹ xem</a:t>
            </a:r>
            <a:r>
              <a:rPr lang="en-US" sz="4400" dirty="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cho xem hơi lâu</a:t>
            </a:r>
            <a:r>
              <a:rPr lang="en-US" sz="4400" dirty="0">
                <a:solidFill>
                  <a:srgbClr val="00264D"/>
                </a:solidFill>
                <a:latin typeface="Open Sans" panose="020B0606030504020204" pitchFamily="34" charset="0"/>
              </a:rPr>
              <a:t>.</a:t>
            </a:r>
            <a:r>
              <a:rPr lang="en-US" sz="4400" b="1" dirty="0">
                <a:solidFill>
                  <a:srgbClr val="FF0000"/>
                </a:solidFill>
                <a:latin typeface="Open Sans" panose="020B0606030504020204" pitchFamily="34" charset="0"/>
              </a:rPr>
              <a:t> //</a:t>
            </a:r>
            <a:endParaRPr lang="vi-VN" sz="4400" b="1" dirty="0">
              <a:solidFill>
                <a:srgbClr val="000000"/>
              </a:solidFill>
              <a:latin typeface="Open Sans" panose="020B0606030504020204" pitchFamily="34" charset="0"/>
            </a:endParaRPr>
          </a:p>
        </p:txBody>
      </p:sp>
      <p:sp>
        <p:nvSpPr>
          <p:cNvPr id="20" name="Rectangle 19"/>
          <p:cNvSpPr/>
          <p:nvPr/>
        </p:nvSpPr>
        <p:spPr>
          <a:xfrm>
            <a:off x="596134" y="5705417"/>
            <a:ext cx="11282039" cy="2800767"/>
          </a:xfrm>
          <a:prstGeom prst="rect">
            <a:avLst/>
          </a:prstGeom>
          <a:solidFill>
            <a:schemeClr val="accent4">
              <a:lumMod val="20000"/>
              <a:lumOff val="80000"/>
            </a:schemeClr>
          </a:solidFill>
        </p:spPr>
        <p:txBody>
          <a:bodyPr wrap="square">
            <a:spAutoFit/>
          </a:bodyPr>
          <a:lstStyle/>
          <a:p>
            <a:r>
              <a:rPr lang="vi-VN" sz="4400" dirty="0">
                <a:solidFill>
                  <a:srgbClr val="00264D"/>
                </a:solidFill>
                <a:latin typeface="Open Sans" panose="020B0606030504020204" pitchFamily="34" charset="0"/>
              </a:rPr>
              <a:t>Những cái cầu ơi,</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yêu sao yêu ghê</a:t>
            </a:r>
            <a:r>
              <a:rPr lang="en-US" sz="4400" dirty="0">
                <a:solidFill>
                  <a:srgbClr val="00264D"/>
                </a:solidFill>
                <a:latin typeface="Open Sans" panose="020B0606030504020204" pitchFamily="34" charset="0"/>
              </a:rPr>
              <a:t>!</a:t>
            </a:r>
            <a:br>
              <a:rPr lang="vi-VN" sz="4400" dirty="0"/>
            </a:br>
            <a:r>
              <a:rPr lang="vi-VN" sz="4400" dirty="0">
                <a:solidFill>
                  <a:srgbClr val="00264D"/>
                </a:solidFill>
                <a:latin typeface="Open Sans" panose="020B0606030504020204" pitchFamily="34" charset="0"/>
              </a:rPr>
              <a:t>Nhện qua chum nước</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 bắc cầu tơ nhỏ</a:t>
            </a:r>
            <a:br>
              <a:rPr lang="vi-VN" sz="4400" dirty="0"/>
            </a:br>
            <a:r>
              <a:rPr lang="vi-VN" sz="4400" dirty="0">
                <a:solidFill>
                  <a:srgbClr val="00264D"/>
                </a:solidFill>
                <a:latin typeface="Open Sans" panose="020B0606030504020204" pitchFamily="34" charset="0"/>
              </a:rPr>
              <a:t>Con sáo sang sông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bắc cầu ngọn gió.</a:t>
            </a:r>
            <a:br>
              <a:rPr lang="vi-VN" sz="4400" dirty="0"/>
            </a:br>
            <a:r>
              <a:rPr lang="vi-VN" sz="4400" dirty="0">
                <a:solidFill>
                  <a:srgbClr val="00264D"/>
                </a:solidFill>
                <a:latin typeface="Open Sans" panose="020B0606030504020204" pitchFamily="34" charset="0"/>
              </a:rPr>
              <a:t>Con kiến qua ngòi </a:t>
            </a:r>
            <a:r>
              <a:rPr lang="en-US" sz="4400" b="1" dirty="0">
                <a:solidFill>
                  <a:srgbClr val="FF0000"/>
                </a:solidFill>
                <a:latin typeface="Open Sans" panose="020B0606030504020204" pitchFamily="34" charset="0"/>
              </a:rPr>
              <a:t>/ </a:t>
            </a:r>
            <a:r>
              <a:rPr lang="vi-VN" sz="4400" dirty="0">
                <a:solidFill>
                  <a:srgbClr val="00264D"/>
                </a:solidFill>
                <a:latin typeface="Open Sans" panose="020B0606030504020204" pitchFamily="34" charset="0"/>
              </a:rPr>
              <a:t>bắc cầu lá tre.</a:t>
            </a:r>
            <a:endParaRPr lang="vi-VN" sz="4400" b="1" dirty="0">
              <a:solidFill>
                <a:srgbClr val="000000"/>
              </a:solidFill>
              <a:latin typeface="Open Sans" panose="020B0606030504020204" pitchFamily="34" charset="0"/>
            </a:endParaRPr>
          </a:p>
        </p:txBody>
      </p:sp>
      <p:sp>
        <p:nvSpPr>
          <p:cNvPr id="21" name="TextBox 20"/>
          <p:cNvSpPr txBox="1"/>
          <p:nvPr/>
        </p:nvSpPr>
        <p:spPr>
          <a:xfrm>
            <a:off x="3685181" y="492443"/>
            <a:ext cx="4239619"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Tree>
    <p:extLst>
      <p:ext uri="{BB962C8B-B14F-4D97-AF65-F5344CB8AC3E}">
        <p14:creationId xmlns:p14="http://schemas.microsoft.com/office/powerpoint/2010/main" val="410473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reeform 4"/>
          <p:cNvSpPr/>
          <p:nvPr/>
        </p:nvSpPr>
        <p:spPr>
          <a:xfrm>
            <a:off x="0"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94001" y="8229600"/>
            <a:ext cx="2144839" cy="4114800"/>
          </a:xfrm>
          <a:custGeom>
            <a:avLst/>
            <a:gdLst/>
            <a:ahLst/>
            <a:cxnLst/>
            <a:rect l="l" t="t" r="r" b="b"/>
            <a:pathLst>
              <a:path w="2144839"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438841"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940296"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234297" y="8229600"/>
            <a:ext cx="2144840" cy="4114800"/>
          </a:xfrm>
          <a:custGeom>
            <a:avLst/>
            <a:gdLst/>
            <a:ahLst/>
            <a:cxnLst/>
            <a:rect l="l" t="t" r="r" b="b"/>
            <a:pathLst>
              <a:path w="2144840" h="4114800">
                <a:moveTo>
                  <a:pt x="0" y="0"/>
                </a:moveTo>
                <a:lnTo>
                  <a:pt x="2144840" y="0"/>
                </a:lnTo>
                <a:lnTo>
                  <a:pt x="21448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1379137" y="8229600"/>
            <a:ext cx="2501456" cy="4114800"/>
          </a:xfrm>
          <a:custGeom>
            <a:avLst/>
            <a:gdLst/>
            <a:ahLst/>
            <a:cxnLst/>
            <a:rect l="l" t="t" r="r" b="b"/>
            <a:pathLst>
              <a:path w="2501456" h="4114800">
                <a:moveTo>
                  <a:pt x="0" y="0"/>
                </a:moveTo>
                <a:lnTo>
                  <a:pt x="2501455" y="0"/>
                </a:lnTo>
                <a:lnTo>
                  <a:pt x="250145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880592" y="8229600"/>
            <a:ext cx="2294001" cy="4114800"/>
          </a:xfrm>
          <a:custGeom>
            <a:avLst/>
            <a:gdLst/>
            <a:ahLst/>
            <a:cxnLst/>
            <a:rect l="l" t="t" r="r" b="b"/>
            <a:pathLst>
              <a:path w="2294001" h="4114800">
                <a:moveTo>
                  <a:pt x="0" y="0"/>
                </a:moveTo>
                <a:lnTo>
                  <a:pt x="2294001" y="0"/>
                </a:lnTo>
                <a:lnTo>
                  <a:pt x="229400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6174593" y="8229600"/>
            <a:ext cx="2144840" cy="4114800"/>
          </a:xfrm>
          <a:custGeom>
            <a:avLst/>
            <a:gdLst/>
            <a:ahLst/>
            <a:cxnLst/>
            <a:rect l="l" t="t" r="r" b="b"/>
            <a:pathLst>
              <a:path w="2144840" h="4114800">
                <a:moveTo>
                  <a:pt x="0" y="0"/>
                </a:moveTo>
                <a:lnTo>
                  <a:pt x="2144839" y="0"/>
                </a:lnTo>
                <a:lnTo>
                  <a:pt x="21448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p:cNvPicPr>
            <a:picLocks noChangeAspect="1"/>
          </p:cNvPicPr>
          <p:nvPr/>
        </p:nvPicPr>
        <p:blipFill>
          <a:blip r:embed="rId15"/>
          <a:stretch>
            <a:fillRect/>
          </a:stretch>
        </p:blipFill>
        <p:spPr>
          <a:xfrm>
            <a:off x="1600200" y="1104900"/>
            <a:ext cx="15472989" cy="5755123"/>
          </a:xfrm>
          <a:prstGeom prst="rect">
            <a:avLst/>
          </a:prstGeom>
        </p:spPr>
      </p:pic>
    </p:spTree>
    <p:extLst>
      <p:ext uri="{BB962C8B-B14F-4D97-AF65-F5344CB8AC3E}">
        <p14:creationId xmlns:p14="http://schemas.microsoft.com/office/powerpoint/2010/main" val="14887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 name="Rounded Rectangle 2"/>
          <p:cNvSpPr/>
          <p:nvPr/>
        </p:nvSpPr>
        <p:spPr>
          <a:xfrm>
            <a:off x="3581400" y="495300"/>
            <a:ext cx="13792200" cy="25908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tx1">
                    <a:lumMod val="95000"/>
                    <a:lumOff val="5000"/>
                  </a:schemeClr>
                </a:solidFill>
              </a:rPr>
              <a:t>Tìm những hình ảnh so sánh trong bài thơ. Theo em, cách so sánh đó có gì thú vị? </a:t>
            </a:r>
            <a:endParaRPr lang="vi-VN" sz="19900" dirty="0">
              <a:solidFill>
                <a:schemeClr val="tx1">
                  <a:lumMod val="95000"/>
                  <a:lumOff val="5000"/>
                </a:schemeClr>
              </a:solidFill>
            </a:endParaRPr>
          </a:p>
        </p:txBody>
      </p:sp>
      <p:sp>
        <p:nvSpPr>
          <p:cNvPr id="5" name="Rounded Rectangle 4"/>
          <p:cNvSpPr/>
          <p:nvPr/>
        </p:nvSpPr>
        <p:spPr>
          <a:xfrm>
            <a:off x="990600" y="3699792"/>
            <a:ext cx="16587260" cy="1973016"/>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4000" b="1" dirty="0">
                <a:solidFill>
                  <a:schemeClr val="tx1"/>
                </a:solidFill>
              </a:rPr>
              <a:t>Những hình ảnh so sánh trong bài thơ:</a:t>
            </a:r>
            <a:endParaRPr lang="en-US" sz="4000" b="1" dirty="0">
              <a:solidFill>
                <a:schemeClr val="tx1"/>
              </a:solidFill>
            </a:endParaRPr>
          </a:p>
          <a:p>
            <a:pPr algn="ctr"/>
            <a:r>
              <a:rPr lang="vi-VN" sz="4000" b="1" dirty="0">
                <a:solidFill>
                  <a:schemeClr val="tx1"/>
                </a:solidFill>
              </a:rPr>
              <a:t>Yêu cái cầu treo lối sang bà ngoại</a:t>
            </a:r>
            <a:endParaRPr lang="en-US" sz="4000" b="1" dirty="0">
              <a:solidFill>
                <a:schemeClr val="tx1"/>
              </a:solidFill>
            </a:endParaRPr>
          </a:p>
          <a:p>
            <a:pPr algn="ctr"/>
            <a:r>
              <a:rPr lang="vi-VN" sz="4000" b="1" dirty="0">
                <a:solidFill>
                  <a:schemeClr val="tx1"/>
                </a:solidFill>
              </a:rPr>
              <a:t>Như võng trên sông ru người qua </a:t>
            </a:r>
            <a:r>
              <a:rPr lang="en-US" sz="4000" b="1" dirty="0" err="1">
                <a:solidFill>
                  <a:schemeClr val="tx1"/>
                </a:solidFill>
              </a:rPr>
              <a:t>lại</a:t>
            </a:r>
            <a:r>
              <a:rPr lang="en-US" sz="4000" b="1" dirty="0">
                <a:solidFill>
                  <a:schemeClr val="tx1"/>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559919"/>
            <a:ext cx="10439400" cy="3707124"/>
          </a:xfrm>
          <a:prstGeom prst="rect">
            <a:avLst/>
          </a:prstGeom>
        </p:spPr>
      </p:pic>
      <p:sp>
        <p:nvSpPr>
          <p:cNvPr id="4" name="Rectangle 3"/>
          <p:cNvSpPr/>
          <p:nvPr/>
        </p:nvSpPr>
        <p:spPr>
          <a:xfrm>
            <a:off x="1536923" y="6017708"/>
            <a:ext cx="15608077" cy="1938992"/>
          </a:xfrm>
          <a:prstGeom prst="rect">
            <a:avLst/>
          </a:prstGeom>
          <a:solidFill>
            <a:schemeClr val="accent4">
              <a:lumMod val="40000"/>
              <a:lumOff val="60000"/>
            </a:schemeClr>
          </a:solidFill>
        </p:spPr>
        <p:txBody>
          <a:bodyPr wrap="square">
            <a:spAutoFit/>
          </a:bodyPr>
          <a:lstStyle/>
          <a:p>
            <a:pPr algn="just"/>
            <a:r>
              <a:rPr lang="en-US" sz="4000" b="1" i="1" dirty="0" err="1"/>
              <a:t>Điều</a:t>
            </a:r>
            <a:r>
              <a:rPr lang="en-US" sz="4000" b="1" i="1" dirty="0"/>
              <a:t> </a:t>
            </a:r>
            <a:r>
              <a:rPr lang="en-US" sz="4000" b="1" i="1" dirty="0" err="1"/>
              <a:t>thú</a:t>
            </a:r>
            <a:r>
              <a:rPr lang="en-US" sz="4000" b="1" i="1" dirty="0"/>
              <a:t> </a:t>
            </a:r>
            <a:r>
              <a:rPr lang="en-US" sz="4000" b="1" i="1" dirty="0" err="1"/>
              <a:t>vị</a:t>
            </a:r>
            <a:r>
              <a:rPr lang="en-US" sz="4000" b="1" i="1" dirty="0"/>
              <a:t>: </a:t>
            </a:r>
            <a:r>
              <a:rPr lang="en-US" sz="4000" dirty="0" err="1"/>
              <a:t>Cách</a:t>
            </a:r>
            <a:r>
              <a:rPr lang="en-US" sz="4000" dirty="0"/>
              <a:t> so </a:t>
            </a:r>
            <a:r>
              <a:rPr lang="en-US" sz="4000" dirty="0" err="1"/>
              <a:t>sánh</a:t>
            </a:r>
            <a:r>
              <a:rPr lang="en-US" sz="4000" dirty="0"/>
              <a:t> </a:t>
            </a:r>
            <a:r>
              <a:rPr lang="en-US" sz="4000" dirty="0" err="1"/>
              <a:t>này</a:t>
            </a:r>
            <a:r>
              <a:rPr lang="en-US" sz="4000" dirty="0"/>
              <a:t> </a:t>
            </a:r>
            <a:r>
              <a:rPr lang="en-US" sz="4000" dirty="0" err="1"/>
              <a:t>làm</a:t>
            </a:r>
            <a:r>
              <a:rPr lang="en-US" sz="4000" dirty="0"/>
              <a:t> </a:t>
            </a:r>
            <a:r>
              <a:rPr lang="en-US" sz="4000" dirty="0" err="1"/>
              <a:t>nổi</a:t>
            </a:r>
            <a:r>
              <a:rPr lang="en-US" sz="4000" dirty="0"/>
              <a:t> </a:t>
            </a:r>
            <a:r>
              <a:rPr lang="en-US" sz="4000" dirty="0" err="1"/>
              <a:t>bật</a:t>
            </a:r>
            <a:r>
              <a:rPr lang="en-US" sz="4000" dirty="0"/>
              <a:t> </a:t>
            </a:r>
            <a:r>
              <a:rPr lang="en-US" sz="4000" dirty="0" err="1"/>
              <a:t>sự</a:t>
            </a:r>
            <a:r>
              <a:rPr lang="en-US" sz="4000" dirty="0"/>
              <a:t> </a:t>
            </a:r>
            <a:r>
              <a:rPr lang="en-US" sz="4000" dirty="0" err="1"/>
              <a:t>chông</a:t>
            </a:r>
            <a:r>
              <a:rPr lang="en-US" sz="4000" dirty="0"/>
              <a:t> </a:t>
            </a:r>
            <a:r>
              <a:rPr lang="en-US" sz="4000" dirty="0" err="1"/>
              <a:t>chênh</a:t>
            </a:r>
            <a:r>
              <a:rPr lang="en-US" sz="4000" dirty="0"/>
              <a:t> </a:t>
            </a:r>
            <a:r>
              <a:rPr lang="en-US" sz="4000" dirty="0" err="1"/>
              <a:t>của</a:t>
            </a:r>
            <a:r>
              <a:rPr lang="en-US" sz="4000" dirty="0"/>
              <a:t> </a:t>
            </a:r>
            <a:r>
              <a:rPr lang="en-US" sz="4000" dirty="0" err="1"/>
              <a:t>câu</a:t>
            </a:r>
            <a:r>
              <a:rPr lang="en-US" sz="4000" dirty="0"/>
              <a:t> </a:t>
            </a:r>
            <a:r>
              <a:rPr lang="en-US" sz="4000" dirty="0" err="1"/>
              <a:t>cầu</a:t>
            </a:r>
            <a:r>
              <a:rPr lang="en-US" sz="4000" dirty="0"/>
              <a:t>, </a:t>
            </a:r>
            <a:r>
              <a:rPr lang="en-US" sz="4000" dirty="0" err="1"/>
              <a:t>khiến</a:t>
            </a:r>
            <a:r>
              <a:rPr lang="en-US" sz="4000" dirty="0"/>
              <a:t> </a:t>
            </a:r>
            <a:r>
              <a:rPr lang="en-US" sz="4000" dirty="0" err="1"/>
              <a:t>câu</a:t>
            </a:r>
            <a:r>
              <a:rPr lang="en-US" sz="4000" dirty="0"/>
              <a:t> </a:t>
            </a:r>
            <a:r>
              <a:rPr lang="en-US" sz="4000" dirty="0" err="1"/>
              <a:t>cầu</a:t>
            </a:r>
            <a:r>
              <a:rPr lang="en-US" sz="4000" dirty="0"/>
              <a:t> </a:t>
            </a:r>
            <a:r>
              <a:rPr lang="en-US" sz="4000" dirty="0" err="1"/>
              <a:t>treo</a:t>
            </a:r>
            <a:r>
              <a:rPr lang="en-US" sz="4000" dirty="0"/>
              <a:t> </a:t>
            </a:r>
            <a:r>
              <a:rPr lang="en-US" sz="4000" dirty="0" err="1"/>
              <a:t>lối</a:t>
            </a:r>
            <a:r>
              <a:rPr lang="en-US" sz="4000" dirty="0"/>
              <a:t> sang </a:t>
            </a:r>
            <a:r>
              <a:rPr lang="en-US" sz="4000" dirty="0" err="1"/>
              <a:t>bà</a:t>
            </a:r>
            <a:r>
              <a:rPr lang="en-US" sz="4000" dirty="0"/>
              <a:t> </a:t>
            </a:r>
            <a:r>
              <a:rPr lang="en-US" sz="4000" dirty="0" err="1"/>
              <a:t>ngoại</a:t>
            </a:r>
            <a:r>
              <a:rPr lang="en-US" sz="4000" dirty="0"/>
              <a:t> </a:t>
            </a:r>
            <a:r>
              <a:rPr lang="en-US" sz="4000" dirty="0" err="1"/>
              <a:t>trở</a:t>
            </a:r>
            <a:r>
              <a:rPr lang="en-US" sz="4000" dirty="0"/>
              <a:t> </a:t>
            </a:r>
            <a:r>
              <a:rPr lang="en-US" sz="4000" dirty="0" err="1"/>
              <a:t>nên</a:t>
            </a:r>
            <a:r>
              <a:rPr lang="en-US" sz="4000" dirty="0"/>
              <a:t> </a:t>
            </a:r>
            <a:r>
              <a:rPr lang="en-US" sz="4000" dirty="0" err="1"/>
              <a:t>sinh</a:t>
            </a:r>
            <a:r>
              <a:rPr lang="en-US" sz="4000" dirty="0"/>
              <a:t> </a:t>
            </a:r>
            <a:r>
              <a:rPr lang="en-US" sz="4000" dirty="0" err="1"/>
              <a:t>động</a:t>
            </a:r>
            <a:r>
              <a:rPr lang="en-US" sz="4000" dirty="0"/>
              <a:t>, </a:t>
            </a:r>
            <a:r>
              <a:rPr lang="en-US" sz="4000" dirty="0" err="1"/>
              <a:t>gần</a:t>
            </a:r>
            <a:r>
              <a:rPr lang="en-US" sz="4000" dirty="0"/>
              <a:t> </a:t>
            </a:r>
            <a:r>
              <a:rPr lang="en-US" sz="4000" dirty="0" err="1"/>
              <a:t>gũi</a:t>
            </a:r>
            <a:r>
              <a:rPr lang="en-US" sz="4000" dirty="0"/>
              <a:t>. </a:t>
            </a:r>
            <a:r>
              <a:rPr lang="en-US" sz="4000" dirty="0" err="1"/>
              <a:t>Ngoài</a:t>
            </a:r>
            <a:r>
              <a:rPr lang="en-US" sz="4000" dirty="0"/>
              <a:t> </a:t>
            </a:r>
            <a:r>
              <a:rPr lang="en-US" sz="4000" dirty="0" err="1"/>
              <a:t>ra</a:t>
            </a:r>
            <a:r>
              <a:rPr lang="en-US" sz="4000" dirty="0"/>
              <a:t> </a:t>
            </a:r>
            <a:r>
              <a:rPr lang="en-US" sz="4000" dirty="0" err="1"/>
              <a:t>còn</a:t>
            </a:r>
            <a:r>
              <a:rPr lang="en-US" sz="4000" dirty="0"/>
              <a:t> </a:t>
            </a:r>
            <a:r>
              <a:rPr lang="en-US" sz="4000" dirty="0" err="1"/>
              <a:t>giúp</a:t>
            </a:r>
            <a:r>
              <a:rPr lang="en-US" sz="4000" dirty="0"/>
              <a:t> </a:t>
            </a:r>
            <a:r>
              <a:rPr lang="en-US" sz="4000" dirty="0" err="1"/>
              <a:t>câu</a:t>
            </a:r>
            <a:r>
              <a:rPr lang="en-US" sz="4000" dirty="0"/>
              <a:t> </a:t>
            </a:r>
            <a:r>
              <a:rPr lang="en-US" sz="4000" dirty="0" err="1"/>
              <a:t>văn</a:t>
            </a:r>
            <a:r>
              <a:rPr lang="en-US" sz="4000" dirty="0"/>
              <a:t> </a:t>
            </a:r>
            <a:r>
              <a:rPr lang="en-US" sz="4000" dirty="0" err="1"/>
              <a:t>trở</a:t>
            </a:r>
            <a:r>
              <a:rPr lang="en-US" sz="4000" dirty="0"/>
              <a:t> </a:t>
            </a:r>
            <a:r>
              <a:rPr lang="en-US" sz="4000" dirty="0" err="1"/>
              <a:t>nên</a:t>
            </a:r>
            <a:r>
              <a:rPr lang="en-US" sz="4000" dirty="0"/>
              <a:t> bay </a:t>
            </a:r>
            <a:r>
              <a:rPr lang="en-US" sz="4000" dirty="0" err="1"/>
              <a:t>bổng</a:t>
            </a:r>
            <a:r>
              <a:rPr lang="en-US" sz="4000" dirty="0"/>
              <a:t>.</a:t>
            </a:r>
          </a:p>
        </p:txBody>
      </p:sp>
    </p:spTree>
    <p:extLst>
      <p:ext uri="{BB962C8B-B14F-4D97-AF65-F5344CB8AC3E}">
        <p14:creationId xmlns:p14="http://schemas.microsoft.com/office/powerpoint/2010/main" val="11074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lumMod val="95000"/>
                    <a:lumOff val="5000"/>
                  </a:schemeClr>
                </a:solidFill>
              </a:rPr>
              <a:t>Bài thơ có những sự vật nào được nhân hoá? Chúng được nhân hoá bằng cách nào? </a:t>
            </a:r>
          </a:p>
        </p:txBody>
      </p:sp>
      <p:sp>
        <p:nvSpPr>
          <p:cNvPr id="14" name="Rectangle 13"/>
          <p:cNvSpPr/>
          <p:nvPr/>
        </p:nvSpPr>
        <p:spPr>
          <a:xfrm>
            <a:off x="2209800" y="7581900"/>
            <a:ext cx="15697200" cy="2123658"/>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Bài thơ có con sáo và con kiến, con nhện được nhân hóa. Chúng được nhân hóa bằng cách tả chúng giống như con người biết bắc </a:t>
            </a:r>
            <a:r>
              <a:rPr lang="en-US" sz="4400" b="1" dirty="0" err="1">
                <a:solidFill>
                  <a:srgbClr val="000000"/>
                </a:solidFill>
                <a:latin typeface="Open Sans" panose="020B0606030504020204" pitchFamily="34" charset="0"/>
              </a:rPr>
              <a:t>cầu</a:t>
            </a:r>
            <a:r>
              <a:rPr lang="en-US" sz="4400" b="1" dirty="0">
                <a:solidFill>
                  <a:srgbClr val="000000"/>
                </a:solidFill>
                <a:latin typeface="Open Sans" panose="020B0606030504020204" pitchFamily="34" charset="0"/>
              </a:rPr>
              <a:t>.</a:t>
            </a:r>
            <a:endParaRPr lang="vi-VN" sz="4400" b="0" i="0" dirty="0">
              <a:solidFill>
                <a:srgbClr val="000000"/>
              </a:solidFill>
              <a:effectLst/>
              <a:latin typeface="Open Sans" panose="020B0606030504020204" pitchFamily="34" charset="0"/>
            </a:endParaRPr>
          </a:p>
        </p:txBody>
      </p:sp>
      <p:pic>
        <p:nvPicPr>
          <p:cNvPr id="2" name="Picture 1"/>
          <p:cNvPicPr>
            <a:picLocks noChangeAspect="1"/>
          </p:cNvPicPr>
          <p:nvPr/>
        </p:nvPicPr>
        <p:blipFill>
          <a:blip r:embed="rId3"/>
          <a:stretch>
            <a:fillRect/>
          </a:stretch>
        </p:blipFill>
        <p:spPr>
          <a:xfrm>
            <a:off x="5846354" y="2687750"/>
            <a:ext cx="8424092" cy="4617196"/>
          </a:xfrm>
          <a:prstGeom prst="rect">
            <a:avLst/>
          </a:prstGeom>
        </p:spPr>
      </p:pic>
    </p:spTree>
    <p:extLst>
      <p:ext uri="{BB962C8B-B14F-4D97-AF65-F5344CB8AC3E}">
        <p14:creationId xmlns:p14="http://schemas.microsoft.com/office/powerpoint/2010/main" val="95381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3581400" y="495300"/>
            <a:ext cx="138684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lumMod val="95000"/>
                    <a:lumOff val="5000"/>
                  </a:schemeClr>
                </a:solidFill>
              </a:rPr>
              <a:t>Em</a:t>
            </a:r>
            <a:r>
              <a:rPr lang="en-US" sz="4400" b="1" dirty="0">
                <a:solidFill>
                  <a:schemeClr val="tx1">
                    <a:lumMod val="95000"/>
                    <a:lumOff val="5000"/>
                  </a:schemeClr>
                </a:solidFill>
              </a:rPr>
              <a:t> </a:t>
            </a:r>
            <a:r>
              <a:rPr lang="en-US" sz="4400" b="1" dirty="0" err="1">
                <a:solidFill>
                  <a:schemeClr val="tx1">
                    <a:lumMod val="95000"/>
                    <a:lumOff val="5000"/>
                  </a:schemeClr>
                </a:solidFill>
              </a:rPr>
              <a:t>thích</a:t>
            </a:r>
            <a:r>
              <a:rPr lang="en-US" sz="4400" b="1" dirty="0">
                <a:solidFill>
                  <a:schemeClr val="tx1">
                    <a:lumMod val="95000"/>
                    <a:lumOff val="5000"/>
                  </a:schemeClr>
                </a:solidFill>
              </a:rPr>
              <a:t> </a:t>
            </a:r>
            <a:r>
              <a:rPr lang="en-US" sz="4400" b="1" dirty="0" err="1">
                <a:solidFill>
                  <a:schemeClr val="tx1">
                    <a:lumMod val="95000"/>
                    <a:lumOff val="5000"/>
                  </a:schemeClr>
                </a:solidFill>
              </a:rPr>
              <a:t>hình</a:t>
            </a:r>
            <a:r>
              <a:rPr lang="en-US" sz="4400" b="1" dirty="0">
                <a:solidFill>
                  <a:schemeClr val="tx1">
                    <a:lumMod val="95000"/>
                    <a:lumOff val="5000"/>
                  </a:schemeClr>
                </a:solidFill>
              </a:rPr>
              <a:t> </a:t>
            </a:r>
            <a:r>
              <a:rPr lang="en-US" sz="4400" b="1" dirty="0" err="1">
                <a:solidFill>
                  <a:schemeClr val="tx1">
                    <a:lumMod val="95000"/>
                    <a:lumOff val="5000"/>
                  </a:schemeClr>
                </a:solidFill>
              </a:rPr>
              <a:t>ảnh</a:t>
            </a:r>
            <a:r>
              <a:rPr lang="en-US" sz="4400" b="1" dirty="0">
                <a:solidFill>
                  <a:schemeClr val="tx1">
                    <a:lumMod val="95000"/>
                    <a:lumOff val="5000"/>
                  </a:schemeClr>
                </a:solidFill>
              </a:rPr>
              <a:t> so </a:t>
            </a:r>
            <a:r>
              <a:rPr lang="en-US" sz="4400" b="1" dirty="0" err="1">
                <a:solidFill>
                  <a:schemeClr val="tx1">
                    <a:lumMod val="95000"/>
                    <a:lumOff val="5000"/>
                  </a:schemeClr>
                </a:solidFill>
              </a:rPr>
              <a:t>sánh</a:t>
            </a:r>
            <a:r>
              <a:rPr lang="en-US" sz="4400" b="1" dirty="0">
                <a:solidFill>
                  <a:schemeClr val="tx1">
                    <a:lumMod val="95000"/>
                    <a:lumOff val="5000"/>
                  </a:schemeClr>
                </a:solidFill>
              </a:rPr>
              <a:t> hay </a:t>
            </a:r>
            <a:r>
              <a:rPr lang="en-US" sz="4400" b="1" dirty="0" err="1">
                <a:solidFill>
                  <a:schemeClr val="tx1">
                    <a:lumMod val="95000"/>
                    <a:lumOff val="5000"/>
                  </a:schemeClr>
                </a:solidFill>
              </a:rPr>
              <a:t>nhân</a:t>
            </a:r>
            <a:r>
              <a:rPr lang="en-US" sz="4400" b="1" dirty="0">
                <a:solidFill>
                  <a:schemeClr val="tx1">
                    <a:lumMod val="95000"/>
                    <a:lumOff val="5000"/>
                  </a:schemeClr>
                </a:solidFill>
              </a:rPr>
              <a:t> </a:t>
            </a:r>
            <a:r>
              <a:rPr lang="en-US" sz="4400" b="1" dirty="0" err="1">
                <a:solidFill>
                  <a:schemeClr val="tx1">
                    <a:lumMod val="95000"/>
                    <a:lumOff val="5000"/>
                  </a:schemeClr>
                </a:solidFill>
              </a:rPr>
              <a:t>hóa</a:t>
            </a:r>
            <a:r>
              <a:rPr lang="en-US" sz="4400" b="1" dirty="0">
                <a:solidFill>
                  <a:schemeClr val="tx1">
                    <a:lumMod val="95000"/>
                    <a:lumOff val="5000"/>
                  </a:schemeClr>
                </a:solidFill>
              </a:rPr>
              <a:t> </a:t>
            </a:r>
            <a:r>
              <a:rPr lang="en-US" sz="4400" b="1" dirty="0" err="1">
                <a:solidFill>
                  <a:schemeClr val="tx1">
                    <a:lumMod val="95000"/>
                    <a:lumOff val="5000"/>
                  </a:schemeClr>
                </a:solidFill>
              </a:rPr>
              <a:t>nào</a:t>
            </a:r>
            <a:r>
              <a:rPr lang="en-US" sz="4400" b="1" dirty="0">
                <a:solidFill>
                  <a:schemeClr val="tx1">
                    <a:lumMod val="95000"/>
                    <a:lumOff val="5000"/>
                  </a:schemeClr>
                </a:solidFill>
              </a:rPr>
              <a:t> </a:t>
            </a:r>
            <a:r>
              <a:rPr lang="en-US" sz="4400" b="1" dirty="0" err="1">
                <a:solidFill>
                  <a:schemeClr val="tx1">
                    <a:lumMod val="95000"/>
                    <a:lumOff val="5000"/>
                  </a:schemeClr>
                </a:solidFill>
              </a:rPr>
              <a:t>trong</a:t>
            </a:r>
            <a:r>
              <a:rPr lang="en-US" sz="4400" b="1" dirty="0">
                <a:solidFill>
                  <a:schemeClr val="tx1">
                    <a:lumMod val="95000"/>
                    <a:lumOff val="5000"/>
                  </a:schemeClr>
                </a:solidFill>
              </a:rPr>
              <a:t> </a:t>
            </a:r>
            <a:r>
              <a:rPr lang="en-US" sz="4400" b="1" dirty="0" err="1">
                <a:solidFill>
                  <a:schemeClr val="tx1">
                    <a:lumMod val="95000"/>
                    <a:lumOff val="5000"/>
                  </a:schemeClr>
                </a:solidFill>
              </a:rPr>
              <a:t>bài</a:t>
            </a:r>
            <a:r>
              <a:rPr lang="en-US" sz="4400" b="1" dirty="0">
                <a:solidFill>
                  <a:schemeClr val="tx1">
                    <a:lumMod val="95000"/>
                    <a:lumOff val="5000"/>
                  </a:schemeClr>
                </a:solidFill>
              </a:rPr>
              <a:t> </a:t>
            </a:r>
            <a:r>
              <a:rPr lang="en-US" sz="4400" b="1" dirty="0" err="1">
                <a:solidFill>
                  <a:schemeClr val="tx1">
                    <a:lumMod val="95000"/>
                    <a:lumOff val="5000"/>
                  </a:schemeClr>
                </a:solidFill>
              </a:rPr>
              <a:t>thơ</a:t>
            </a:r>
            <a:r>
              <a:rPr lang="en-US" sz="4400" b="1" dirty="0">
                <a:solidFill>
                  <a:schemeClr val="tx1">
                    <a:lumMod val="95000"/>
                    <a:lumOff val="5000"/>
                  </a:schemeClr>
                </a:solidFill>
              </a:rPr>
              <a:t>? </a:t>
            </a:r>
            <a:r>
              <a:rPr lang="en-US" sz="4400" b="1" dirty="0" err="1">
                <a:solidFill>
                  <a:schemeClr val="tx1">
                    <a:lumMod val="95000"/>
                    <a:lumOff val="5000"/>
                  </a:schemeClr>
                </a:solidFill>
              </a:rPr>
              <a:t>Vì</a:t>
            </a:r>
            <a:r>
              <a:rPr lang="en-US" sz="4400" b="1" dirty="0">
                <a:solidFill>
                  <a:schemeClr val="tx1">
                    <a:lumMod val="95000"/>
                    <a:lumOff val="5000"/>
                  </a:schemeClr>
                </a:solidFill>
              </a:rPr>
              <a:t> </a:t>
            </a:r>
            <a:r>
              <a:rPr lang="en-US" sz="4400" b="1" dirty="0" err="1">
                <a:solidFill>
                  <a:schemeClr val="tx1">
                    <a:lumMod val="95000"/>
                    <a:lumOff val="5000"/>
                  </a:schemeClr>
                </a:solidFill>
              </a:rPr>
              <a:t>sao</a:t>
            </a:r>
            <a:r>
              <a:rPr lang="en-US" sz="4400" b="1" dirty="0">
                <a:solidFill>
                  <a:schemeClr val="tx1">
                    <a:lumMod val="95000"/>
                    <a:lumOff val="5000"/>
                  </a:schemeClr>
                </a:solidFill>
              </a:rPr>
              <a:t>?</a:t>
            </a:r>
            <a:endParaRPr lang="vi-VN" sz="4400" b="1" dirty="0">
              <a:solidFill>
                <a:schemeClr val="tx1">
                  <a:lumMod val="95000"/>
                  <a:lumOff val="5000"/>
                </a:schemeClr>
              </a:solidFill>
            </a:endParaRPr>
          </a:p>
        </p:txBody>
      </p:sp>
      <p:sp>
        <p:nvSpPr>
          <p:cNvPr id="14" name="Rectangle 13"/>
          <p:cNvSpPr/>
          <p:nvPr/>
        </p:nvSpPr>
        <p:spPr>
          <a:xfrm>
            <a:off x="1905000" y="3314700"/>
            <a:ext cx="15697200" cy="3477875"/>
          </a:xfrm>
          <a:prstGeom prst="rect">
            <a:avLst/>
          </a:prstGeom>
          <a:solidFill>
            <a:schemeClr val="bg1"/>
          </a:solidFill>
          <a:ln w="57150">
            <a:solidFill>
              <a:schemeClr val="tx1"/>
            </a:solidFill>
          </a:ln>
        </p:spPr>
        <p:txBody>
          <a:bodyPr wrap="square">
            <a:spAutoFit/>
          </a:bodyPr>
          <a:lstStyle/>
          <a:p>
            <a:pPr algn="just"/>
            <a:r>
              <a:rPr lang="vi-VN" sz="4400" b="1" dirty="0">
                <a:solidFill>
                  <a:srgbClr val="000000"/>
                </a:solidFill>
                <a:latin typeface="Open Sans" panose="020B0606030504020204" pitchFamily="34" charset="0"/>
              </a:rPr>
              <a:t>Em thích câu "Nhện qua chum nước bắc cầu tơ nhỏ". </a:t>
            </a:r>
            <a:endParaRPr lang="en-US" sz="4400" b="1" dirty="0">
              <a:solidFill>
                <a:srgbClr val="000000"/>
              </a:solidFill>
              <a:latin typeface="Open Sans" panose="020B0606030504020204" pitchFamily="34" charset="0"/>
            </a:endParaRPr>
          </a:p>
          <a:p>
            <a:pPr algn="just"/>
            <a:r>
              <a:rPr lang="vi-VN" sz="4400" b="1" dirty="0">
                <a:solidFill>
                  <a:srgbClr val="000000"/>
                </a:solidFill>
                <a:latin typeface="Open Sans" panose="020B0606030504020204" pitchFamily="34" charset="0"/>
              </a:rPr>
              <a:t>Vì đó là câu thơ có hình ảnh rất sáng tạo, đầy ngộ nghĩnh của tác giả khiến con nhện cũng như con người, biết làm việc, biết bắc cầu. Qua đó giúp câu thơ trở nên sinh động, gần gũi.</a:t>
            </a:r>
            <a:endParaRPr lang="vi-VN" sz="44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2849775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411" y="5663365"/>
            <a:ext cx="5182309" cy="4623635"/>
          </a:xfrm>
          <a:prstGeom prst="rect">
            <a:avLst/>
          </a:prstGeom>
        </p:spPr>
      </p:pic>
      <p:pic>
        <p:nvPicPr>
          <p:cNvPr id="10" name="Picture 9"/>
          <p:cNvPicPr>
            <a:picLocks noChangeAspect="1"/>
          </p:cNvPicPr>
          <p:nvPr/>
        </p:nvPicPr>
        <p:blipFill>
          <a:blip r:embed="rId4"/>
          <a:stretch>
            <a:fillRect/>
          </a:stretch>
        </p:blipFill>
        <p:spPr>
          <a:xfrm>
            <a:off x="4724400" y="2933700"/>
            <a:ext cx="12991702" cy="2213040"/>
          </a:xfrm>
          <a:prstGeom prst="rect">
            <a:avLst/>
          </a:prstGeom>
        </p:spPr>
      </p:pic>
    </p:spTree>
    <p:extLst>
      <p:ext uri="{BB962C8B-B14F-4D97-AF65-F5344CB8AC3E}">
        <p14:creationId xmlns:p14="http://schemas.microsoft.com/office/powerpoint/2010/main" val="410573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50329" y="-301511"/>
            <a:ext cx="3016425" cy="3016425"/>
          </a:xfrm>
          <a:prstGeom prst="rect">
            <a:avLst/>
          </a:prstGeom>
        </p:spPr>
      </p:pic>
      <p:pic>
        <p:nvPicPr>
          <p:cNvPr id="25" name="Picture 24"/>
          <p:cNvPicPr>
            <a:picLocks noChangeAspect="1"/>
          </p:cNvPicPr>
          <p:nvPr/>
        </p:nvPicPr>
        <p:blipFill>
          <a:blip r:embed="rId8"/>
          <a:stretch>
            <a:fillRect/>
          </a:stretch>
        </p:blipFill>
        <p:spPr>
          <a:xfrm>
            <a:off x="-36095" y="495300"/>
            <a:ext cx="12192000" cy="91479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57400" y="876300"/>
            <a:ext cx="14253683" cy="8626588"/>
          </a:xfrm>
          <a:prstGeom prst="rect">
            <a:avLst/>
          </a:prstGeom>
        </p:spPr>
      </p:pic>
    </p:spTree>
    <p:extLst>
      <p:ext uri="{BB962C8B-B14F-4D97-AF65-F5344CB8AC3E}">
        <p14:creationId xmlns:p14="http://schemas.microsoft.com/office/powerpoint/2010/main" val="305324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20311"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pic>
        <p:nvPicPr>
          <p:cNvPr id="4" name="Picture 3"/>
          <p:cNvPicPr>
            <a:picLocks noChangeAspect="1"/>
          </p:cNvPicPr>
          <p:nvPr/>
        </p:nvPicPr>
        <p:blipFill>
          <a:blip r:embed="rId13"/>
          <a:stretch>
            <a:fillRect/>
          </a:stretch>
        </p:blipFill>
        <p:spPr>
          <a:xfrm>
            <a:off x="3288063" y="8159454"/>
            <a:ext cx="4669941" cy="2170364"/>
          </a:xfrm>
          <a:prstGeom prst="rect">
            <a:avLst/>
          </a:prstGeom>
        </p:spPr>
      </p:pic>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Tree>
    <p:extLst>
      <p:ext uri="{BB962C8B-B14F-4D97-AF65-F5344CB8AC3E}">
        <p14:creationId xmlns:p14="http://schemas.microsoft.com/office/powerpoint/2010/main" val="312610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6096000" y="2029246"/>
            <a:ext cx="11353800" cy="2860358"/>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1371600">
              <a:defRPr/>
            </a:pP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bao</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nhiêu</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81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8229600" y="5905500"/>
            <a:ext cx="9458991" cy="2860358"/>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1371600">
              <a:defRPr/>
            </a:pP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4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khổ</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endParaRPr lang="zh-CN" altLang="en-US" sz="81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2029246"/>
            <a:ext cx="6609709" cy="8257754"/>
          </a:xfrm>
          <a:prstGeom prst="rect">
            <a:avLst/>
          </a:prstGeom>
        </p:spPr>
      </p:pic>
      <p:pic>
        <p:nvPicPr>
          <p:cNvPr id="17" name="Picture 16"/>
          <p:cNvPicPr>
            <a:picLocks noChangeAspect="1"/>
          </p:cNvPicPr>
          <p:nvPr/>
        </p:nvPicPr>
        <p:blipFill>
          <a:blip r:embed="rId4"/>
          <a:stretch>
            <a:fillRect/>
          </a:stretch>
        </p:blipFill>
        <p:spPr>
          <a:xfrm>
            <a:off x="10210800" y="218577"/>
            <a:ext cx="6602540" cy="1810669"/>
          </a:xfrm>
          <a:prstGeom prst="rect">
            <a:avLst/>
          </a:prstGeom>
        </p:spPr>
      </p:pic>
    </p:spTree>
    <p:extLst>
      <p:ext uri="{BB962C8B-B14F-4D97-AF65-F5344CB8AC3E}">
        <p14:creationId xmlns:p14="http://schemas.microsoft.com/office/powerpoint/2010/main" val="326565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05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7"/>
          <p:cNvGrpSpPr/>
          <p:nvPr/>
        </p:nvGrpSpPr>
        <p:grpSpPr>
          <a:xfrm>
            <a:off x="806044" y="495301"/>
            <a:ext cx="17557634" cy="12978329"/>
            <a:chOff x="1690590" y="163076"/>
            <a:chExt cx="13733716" cy="12978329"/>
          </a:xfrm>
        </p:grpSpPr>
        <p:sp>
          <p:nvSpPr>
            <p:cNvPr id="17" name="Rounded Rectangle 16"/>
            <p:cNvSpPr/>
            <p:nvPr/>
          </p:nvSpPr>
          <p:spPr>
            <a:xfrm>
              <a:off x="1690590" y="163076"/>
              <a:ext cx="13733716" cy="8039176"/>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44799" y="861120"/>
              <a:ext cx="13579507" cy="12280285"/>
            </a:xfrm>
            <a:prstGeom prst="rect">
              <a:avLst/>
            </a:prstGeom>
          </p:spPr>
          <p:txBody>
            <a:bodyPr wrap="square" numCol="2">
              <a:spAutoFit/>
            </a:bodyPr>
            <a:lstStyle/>
            <a:p>
              <a:endParaRPr lang="en-US" sz="3300" dirty="0">
                <a:solidFill>
                  <a:srgbClr val="00264D"/>
                </a:solidFill>
                <a:latin typeface="Open Sans" panose="020B0606030504020204" pitchFamily="34" charset="0"/>
              </a:endParaRPr>
            </a:p>
            <a:p>
              <a:endParaRPr lang="en-US" sz="3300" dirty="0">
                <a:solidFill>
                  <a:srgbClr val="00264D"/>
                </a:solidFill>
                <a:latin typeface="Open Sans" panose="020B0606030504020204" pitchFamily="34" charset="0"/>
              </a:endParaRPr>
            </a:p>
            <a:p>
              <a:r>
                <a:rPr lang="vi-VN" sz="3300" dirty="0">
                  <a:solidFill>
                    <a:srgbClr val="00264D"/>
                  </a:solidFill>
                  <a:latin typeface="Open Sans" panose="020B0606030504020204" pitchFamily="34" charset="0"/>
                </a:rPr>
                <a:t>Cha gửi cho con chiếc ảnh cái cầu</a:t>
              </a:r>
              <a:br>
                <a:rPr lang="vi-VN" sz="3300" dirty="0"/>
              </a:br>
              <a:r>
                <a:rPr lang="vi-VN" sz="3300" dirty="0">
                  <a:solidFill>
                    <a:srgbClr val="00264D"/>
                  </a:solidFill>
                  <a:latin typeface="Open Sans" panose="020B0606030504020204" pitchFamily="34" charset="0"/>
                </a:rPr>
                <a:t>Cha vừa bắc xong qua dòng sông sâu</a:t>
              </a:r>
              <a:br>
                <a:rPr lang="vi-VN" sz="3300" dirty="0"/>
              </a:br>
              <a:r>
                <a:rPr lang="vi-VN" sz="3300" dirty="0">
                  <a:solidFill>
                    <a:srgbClr val="00264D"/>
                  </a:solidFill>
                  <a:latin typeface="Open Sans" panose="020B0606030504020204" pitchFamily="34" charset="0"/>
                </a:rPr>
                <a:t>Xe lửa sắp qua, thư cha nói thế</a:t>
              </a:r>
              <a:br>
                <a:rPr lang="vi-VN" sz="3300" dirty="0"/>
              </a:br>
              <a:r>
                <a:rPr lang="vi-VN" sz="3300" dirty="0">
                  <a:solidFill>
                    <a:srgbClr val="00264D"/>
                  </a:solidFill>
                  <a:latin typeface="Open Sans" panose="020B0606030504020204" pitchFamily="34" charset="0"/>
                </a:rPr>
                <a:t>Con cho mẹ xem</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cho xem hơi lâu</a:t>
              </a:r>
              <a:r>
                <a:rPr lang="en-US" sz="3300" dirty="0">
                  <a:solidFill>
                    <a:srgbClr val="00264D"/>
                  </a:solidFill>
                  <a:latin typeface="Open Sans" panose="020B0606030504020204" pitchFamily="34" charset="0"/>
                </a:rPr>
                <a:t>.</a:t>
              </a:r>
              <a:br>
                <a:rPr lang="vi-VN" sz="3300" dirty="0"/>
              </a:br>
              <a:br>
                <a:rPr lang="vi-VN" sz="3300" dirty="0"/>
              </a:br>
              <a:r>
                <a:rPr lang="vi-VN" sz="3300" dirty="0">
                  <a:solidFill>
                    <a:srgbClr val="00264D"/>
                  </a:solidFill>
                  <a:latin typeface="Open Sans" panose="020B0606030504020204" pitchFamily="34" charset="0"/>
                </a:rPr>
                <a:t>Những cái cầu ơi, yêu sao yêu ghê</a:t>
              </a:r>
              <a:r>
                <a:rPr lang="en-US" sz="3300" dirty="0">
                  <a:solidFill>
                    <a:srgbClr val="00264D"/>
                  </a:solidFill>
                  <a:latin typeface="Open Sans" panose="020B0606030504020204" pitchFamily="34" charset="0"/>
                </a:rPr>
                <a:t>!</a:t>
              </a:r>
              <a:br>
                <a:rPr lang="vi-VN" sz="3300" dirty="0"/>
              </a:br>
              <a:r>
                <a:rPr lang="vi-VN" sz="3300" dirty="0">
                  <a:solidFill>
                    <a:srgbClr val="00264D"/>
                  </a:solidFill>
                  <a:latin typeface="Open Sans" panose="020B0606030504020204" pitchFamily="34" charset="0"/>
                </a:rPr>
                <a:t>Nhện qua chum nước bắc cầu tơ nhỏ</a:t>
              </a:r>
              <a:br>
                <a:rPr lang="vi-VN" sz="3300" dirty="0"/>
              </a:br>
              <a:r>
                <a:rPr lang="vi-VN" sz="3300" dirty="0">
                  <a:solidFill>
                    <a:srgbClr val="00264D"/>
                  </a:solidFill>
                  <a:latin typeface="Open Sans" panose="020B0606030504020204" pitchFamily="34" charset="0"/>
                </a:rPr>
                <a:t>Con sáo sang sông bắc cầu ngọn gió.</a:t>
              </a:r>
              <a:br>
                <a:rPr lang="vi-VN" sz="3300" dirty="0"/>
              </a:br>
              <a:r>
                <a:rPr lang="vi-VN" sz="3300" dirty="0">
                  <a:solidFill>
                    <a:srgbClr val="00264D"/>
                  </a:solidFill>
                  <a:latin typeface="Open Sans" panose="020B0606030504020204" pitchFamily="34" charset="0"/>
                </a:rPr>
                <a:t>Con kiến qua ngòi bắc cầu lá tre.</a:t>
              </a:r>
              <a:br>
                <a:rPr lang="vi-VN" sz="3300" dirty="0"/>
              </a:br>
              <a:br>
                <a:rPr lang="vi-VN" sz="3300" dirty="0"/>
              </a:br>
              <a:endParaRPr lang="en-US" sz="3300" dirty="0"/>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endParaRPr lang="en-US" sz="3300" dirty="0">
                <a:solidFill>
                  <a:srgbClr val="000000"/>
                </a:solidFill>
                <a:latin typeface="Open Sans" panose="020B0606030504020204" pitchFamily="34" charset="0"/>
              </a:endParaRPr>
            </a:p>
            <a:p>
              <a:br>
                <a:rPr lang="vi-VN" sz="3300" dirty="0"/>
              </a:br>
              <a:r>
                <a:rPr lang="vi-VN" sz="3300" dirty="0">
                  <a:solidFill>
                    <a:srgbClr val="00264D"/>
                  </a:solidFill>
                  <a:latin typeface="Open Sans" panose="020B0606030504020204" pitchFamily="34" charset="0"/>
                </a:rPr>
                <a:t>Yêu cái cầu treo lối sang bà ngoại</a:t>
              </a:r>
              <a:br>
                <a:rPr lang="vi-VN" sz="3300" dirty="0"/>
              </a:br>
              <a:r>
                <a:rPr lang="vi-VN" sz="3300" dirty="0">
                  <a:solidFill>
                    <a:srgbClr val="00264D"/>
                  </a:solidFill>
                  <a:latin typeface="Open Sans" panose="020B0606030504020204" pitchFamily="34" charset="0"/>
                </a:rPr>
                <a:t>Như võng trên sông ru người qua lại</a:t>
              </a:r>
              <a:br>
                <a:rPr lang="vi-VN" sz="3300" dirty="0"/>
              </a:br>
              <a:r>
                <a:rPr lang="vi-VN" sz="3300" dirty="0">
                  <a:solidFill>
                    <a:srgbClr val="00264D"/>
                  </a:solidFill>
                  <a:latin typeface="Open Sans" panose="020B0606030504020204" pitchFamily="34" charset="0"/>
                </a:rPr>
                <a:t>Dưới cầu</a:t>
              </a:r>
              <a:r>
                <a:rPr lang="en-US" sz="3300" dirty="0">
                  <a:solidFill>
                    <a:srgbClr val="00264D"/>
                  </a:solidFill>
                  <a:latin typeface="Open Sans" panose="020B0606030504020204" pitchFamily="34" charset="0"/>
                </a:rPr>
                <a:t>, </a:t>
              </a:r>
              <a:r>
                <a:rPr lang="vi-VN" sz="3300" dirty="0">
                  <a:solidFill>
                    <a:srgbClr val="00264D"/>
                  </a:solidFill>
                  <a:latin typeface="Open Sans" panose="020B0606030504020204" pitchFamily="34" charset="0"/>
                </a:rPr>
                <a:t>thuyền chở đá</a:t>
              </a:r>
              <a:r>
                <a:rPr lang="en-US" sz="3300" dirty="0">
                  <a:solidFill>
                    <a:srgbClr val="00264D"/>
                  </a:solidFill>
                  <a:latin typeface="Open Sans" panose="020B0606030504020204" pitchFamily="34" charset="0"/>
                </a:rPr>
                <a:t>,</a:t>
              </a:r>
              <a:r>
                <a:rPr lang="vi-VN" sz="3300" dirty="0">
                  <a:solidFill>
                    <a:srgbClr val="00264D"/>
                  </a:solidFill>
                  <a:latin typeface="Open Sans" panose="020B0606030504020204" pitchFamily="34" charset="0"/>
                </a:rPr>
                <a:t> chở vôi</a:t>
              </a:r>
              <a:br>
                <a:rPr lang="vi-VN" sz="3300" dirty="0"/>
              </a:br>
              <a:r>
                <a:rPr lang="vi-VN" sz="3300" dirty="0">
                  <a:solidFill>
                    <a:srgbClr val="00264D"/>
                  </a:solidFill>
                  <a:latin typeface="Open Sans" panose="020B0606030504020204" pitchFamily="34" charset="0"/>
                </a:rPr>
                <a:t>Thuyền buồm đi ngược, thuyền thoi đi xuôi.</a:t>
              </a:r>
              <a:br>
                <a:rPr lang="vi-VN" sz="3300" dirty="0"/>
              </a:br>
              <a:br>
                <a:rPr lang="vi-VN" sz="3300" dirty="0"/>
              </a:br>
              <a:r>
                <a:rPr lang="vi-VN" sz="3300" dirty="0">
                  <a:solidFill>
                    <a:srgbClr val="00264D"/>
                  </a:solidFill>
                  <a:latin typeface="Open Sans" panose="020B0606030504020204" pitchFamily="34" charset="0"/>
                </a:rPr>
                <a:t>Yêu hơn cả cầu ao mẹ thường đãi đỗ</a:t>
              </a:r>
              <a:br>
                <a:rPr lang="vi-VN" sz="3300" dirty="0"/>
              </a:br>
              <a:r>
                <a:rPr lang="vi-VN" sz="3300" dirty="0">
                  <a:solidFill>
                    <a:srgbClr val="00264D"/>
                  </a:solidFill>
                  <a:latin typeface="Open Sans" panose="020B0606030504020204" pitchFamily="34" charset="0"/>
                </a:rPr>
                <a:t>Là cái cầu này ảnh chụp xa xa</a:t>
              </a:r>
              <a:br>
                <a:rPr lang="vi-VN" sz="3300" dirty="0"/>
              </a:br>
              <a:r>
                <a:rPr lang="vi-VN" sz="3300" dirty="0">
                  <a:solidFill>
                    <a:srgbClr val="00264D"/>
                  </a:solidFill>
                  <a:latin typeface="Open Sans" panose="020B0606030504020204" pitchFamily="34" charset="0"/>
                </a:rPr>
                <a:t>Mẹ bảo: cầu Hàm Rồng sông Mã</a:t>
              </a:r>
              <a:br>
                <a:rPr lang="vi-VN" sz="3300" dirty="0"/>
              </a:br>
              <a:r>
                <a:rPr lang="vi-VN" sz="3300" dirty="0">
                  <a:solidFill>
                    <a:srgbClr val="00264D"/>
                  </a:solidFill>
                  <a:latin typeface="Open Sans" panose="020B0606030504020204" pitchFamily="34" charset="0"/>
                </a:rPr>
                <a:t>Con cứ gọi: cái cầu của cha</a:t>
              </a:r>
              <a:r>
                <a:rPr lang="en-US" sz="3300" dirty="0">
                  <a:solidFill>
                    <a:srgbClr val="00264D"/>
                  </a:solidFill>
                  <a:latin typeface="Open Sans" panose="020B0606030504020204" pitchFamily="34" charset="0"/>
                </a:rPr>
                <a:t>.</a:t>
              </a:r>
              <a:endParaRPr lang="en-US" sz="3300" dirty="0"/>
            </a:p>
            <a:p>
              <a:r>
                <a:rPr lang="en-US" sz="3300" dirty="0">
                  <a:solidFill>
                    <a:srgbClr val="000000"/>
                  </a:solidFill>
                  <a:latin typeface="Open Sans" panose="020B0606030504020204" pitchFamily="34" charset="0"/>
                </a:rPr>
                <a:t>                              </a:t>
              </a:r>
              <a:r>
                <a:rPr lang="vi-VN" sz="3300" dirty="0">
                  <a:solidFill>
                    <a:srgbClr val="000000"/>
                  </a:solidFill>
                  <a:latin typeface="Open Sans" panose="020B0606030504020204" pitchFamily="34" charset="0"/>
                </a:rPr>
                <a:t>(</a:t>
              </a:r>
              <a:r>
                <a:rPr lang="en-US" sz="3300" dirty="0" err="1">
                  <a:solidFill>
                    <a:srgbClr val="000000"/>
                  </a:solidFill>
                  <a:latin typeface="Open Sans" panose="020B0606030504020204" pitchFamily="34" charset="0"/>
                </a:rPr>
                <a:t>Phạm</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Tiến</a:t>
              </a:r>
              <a:r>
                <a:rPr lang="en-US" sz="3300" dirty="0">
                  <a:solidFill>
                    <a:srgbClr val="000000"/>
                  </a:solidFill>
                  <a:latin typeface="Open Sans" panose="020B0606030504020204" pitchFamily="34" charset="0"/>
                </a:rPr>
                <a:t> </a:t>
              </a:r>
              <a:r>
                <a:rPr lang="en-US" sz="3300" dirty="0" err="1">
                  <a:solidFill>
                    <a:srgbClr val="000000"/>
                  </a:solidFill>
                  <a:latin typeface="Open Sans" panose="020B0606030504020204" pitchFamily="34" charset="0"/>
                </a:rPr>
                <a:t>Duật</a:t>
              </a:r>
              <a:r>
                <a:rPr lang="vi-VN" sz="3300" dirty="0">
                  <a:solidFill>
                    <a:srgbClr val="000000"/>
                  </a:solidFill>
                  <a:latin typeface="Open Sans" panose="020B0606030504020204" pitchFamily="34" charset="0"/>
                </a:rPr>
                <a:t>)</a:t>
              </a:r>
              <a:endParaRPr lang="vi-VN" sz="3300" b="0" i="0" dirty="0">
                <a:solidFill>
                  <a:srgbClr val="000000"/>
                </a:solidFill>
                <a:effectLst/>
                <a:latin typeface="Open Sans" panose="020B0606030504020204" pitchFamily="34" charset="0"/>
              </a:endParaRPr>
            </a:p>
          </p:txBody>
        </p:sp>
      </p:grpSp>
      <p:sp>
        <p:nvSpPr>
          <p:cNvPr id="14" name="Freeform 14"/>
          <p:cNvSpPr/>
          <p:nvPr/>
        </p:nvSpPr>
        <p:spPr>
          <a:xfrm>
            <a:off x="-134342" y="7829389"/>
            <a:ext cx="3464436" cy="2632194"/>
          </a:xfrm>
          <a:custGeom>
            <a:avLst/>
            <a:gdLst/>
            <a:ahLst/>
            <a:cxnLst/>
            <a:rect l="l" t="t" r="r" b="b"/>
            <a:pathLst>
              <a:path w="5271750" h="4817061">
                <a:moveTo>
                  <a:pt x="0" y="0"/>
                </a:moveTo>
                <a:lnTo>
                  <a:pt x="5271750" y="0"/>
                </a:lnTo>
                <a:lnTo>
                  <a:pt x="5271750" y="4817061"/>
                </a:lnTo>
                <a:lnTo>
                  <a:pt x="0" y="4817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7168" y="5738463"/>
            <a:ext cx="3351761" cy="4548537"/>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2"/>
            <a:stretch>
              <a:fillRect b="-3348"/>
            </a:stretch>
          </a:blipFill>
        </p:spPr>
      </p:sp>
      <p:sp>
        <p:nvSpPr>
          <p:cNvPr id="3" name="TextBox 2"/>
          <p:cNvSpPr txBox="1"/>
          <p:nvPr/>
        </p:nvSpPr>
        <p:spPr>
          <a:xfrm>
            <a:off x="7467600" y="635725"/>
            <a:ext cx="2591793" cy="1569660"/>
          </a:xfrm>
          <a:prstGeom prst="rect">
            <a:avLst/>
          </a:prstGeom>
          <a:noFill/>
        </p:spPr>
        <p:txBody>
          <a:bodyPr wrap="square" rtlCol="0">
            <a:spAutoFit/>
          </a:bodyPr>
          <a:lstStyle/>
          <a:p>
            <a:pPr algn="ctr"/>
            <a:r>
              <a:rPr lang="en-US" sz="4800" dirty="0" err="1">
                <a:solidFill>
                  <a:schemeClr val="accent1">
                    <a:lumMod val="75000"/>
                  </a:schemeClr>
                </a:solidFill>
                <a:latin typeface="#9Slide05 FS Blonde Script" panose="03000503000000000000" pitchFamily="65" charset="0"/>
              </a:rPr>
              <a:t>Cái</a:t>
            </a:r>
            <a:r>
              <a:rPr lang="en-US" sz="4800" dirty="0">
                <a:solidFill>
                  <a:schemeClr val="accent1">
                    <a:lumMod val="75000"/>
                  </a:schemeClr>
                </a:solidFill>
                <a:latin typeface="#9Slide05 FS Blonde Script" panose="03000503000000000000" pitchFamily="65" charset="0"/>
              </a:rPr>
              <a:t> </a:t>
            </a:r>
            <a:r>
              <a:rPr lang="en-US" sz="4800" dirty="0" err="1">
                <a:solidFill>
                  <a:schemeClr val="accent1">
                    <a:lumMod val="75000"/>
                  </a:schemeClr>
                </a:solidFill>
                <a:latin typeface="#9Slide05 FS Blonde Script" panose="03000503000000000000" pitchFamily="65" charset="0"/>
              </a:rPr>
              <a:t>cầu</a:t>
            </a:r>
            <a:endParaRPr lang="en-US" sz="4800" dirty="0">
              <a:solidFill>
                <a:schemeClr val="accent1">
                  <a:lumMod val="75000"/>
                </a:schemeClr>
              </a:solidFill>
              <a:latin typeface="#9Slide05 FS Blonde Script" panose="03000503000000000000" pitchFamily="65" charset="0"/>
            </a:endParaRPr>
          </a:p>
          <a:p>
            <a:pPr algn="ctr"/>
            <a:r>
              <a:rPr lang="en-US" sz="4800" dirty="0">
                <a:solidFill>
                  <a:schemeClr val="accent1">
                    <a:lumMod val="75000"/>
                  </a:schemeClr>
                </a:solidFill>
                <a:latin typeface="#9Slide05 FS Blonde Script" panose="03000503000000000000" pitchFamily="65" charset="0"/>
              </a:rPr>
              <a:t>(</a:t>
            </a:r>
            <a:r>
              <a:rPr lang="en-US" sz="4800" dirty="0" err="1">
                <a:solidFill>
                  <a:schemeClr val="accent1">
                    <a:lumMod val="75000"/>
                  </a:schemeClr>
                </a:solidFill>
                <a:latin typeface="#9Slide05 FS Blonde Script" panose="03000503000000000000" pitchFamily="65" charset="0"/>
              </a:rPr>
              <a:t>Trích</a:t>
            </a:r>
            <a:r>
              <a:rPr lang="en-US" sz="4800" dirty="0">
                <a:solidFill>
                  <a:schemeClr val="accent1">
                    <a:lumMod val="75000"/>
                  </a:schemeClr>
                </a:solidFill>
                <a:latin typeface="#9Slide05 FS Blonde Script" panose="03000503000000000000" pitchFamily="65" charset="0"/>
              </a:rPr>
              <a:t>)</a:t>
            </a:r>
          </a:p>
        </p:txBody>
      </p:sp>
      <p:sp>
        <p:nvSpPr>
          <p:cNvPr id="15" name="Cloud 14"/>
          <p:cNvSpPr/>
          <p:nvPr/>
        </p:nvSpPr>
        <p:spPr>
          <a:xfrm>
            <a:off x="0" y="21118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24148" y="4585006"/>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sp>
        <p:nvSpPr>
          <p:cNvPr id="20" name="Cloud 19"/>
          <p:cNvSpPr/>
          <p:nvPr/>
        </p:nvSpPr>
        <p:spPr>
          <a:xfrm>
            <a:off x="17096763" y="2019793"/>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7096763" y="4989708"/>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pic>
        <p:nvPicPr>
          <p:cNvPr id="22" name="Picture 21"/>
          <p:cNvPicPr>
            <a:picLocks noChangeAspect="1"/>
          </p:cNvPicPr>
          <p:nvPr/>
        </p:nvPicPr>
        <p:blipFill>
          <a:blip r:embed="rId13"/>
          <a:stretch>
            <a:fillRect/>
          </a:stretch>
        </p:blipFill>
        <p:spPr>
          <a:xfrm>
            <a:off x="634817" y="7985419"/>
            <a:ext cx="9577646" cy="2170364"/>
          </a:xfrm>
          <a:prstGeom prst="rect">
            <a:avLst/>
          </a:prstGeom>
        </p:spPr>
      </p:pic>
    </p:spTree>
    <p:extLst>
      <p:ext uri="{BB962C8B-B14F-4D97-AF65-F5344CB8AC3E}">
        <p14:creationId xmlns:p14="http://schemas.microsoft.com/office/powerpoint/2010/main" val="303638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63" y="2206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2"/>
          <p:cNvGrpSpPr/>
          <p:nvPr/>
        </p:nvGrpSpPr>
        <p:grpSpPr>
          <a:xfrm>
            <a:off x="3999729" y="3767928"/>
            <a:ext cx="5881799" cy="1596179"/>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228706" y="2850765"/>
              <a:ext cx="5697702" cy="2068136"/>
            </a:xfrm>
            <a:prstGeom prst="roundRect">
              <a:avLst/>
            </a:prstGeom>
            <a:noFill/>
          </p:spPr>
          <p:txBody>
            <a:bodyPr wrap="none" rtlCol="0">
              <a:spAutoFit/>
            </a:bodyPr>
            <a:lstStyle/>
            <a:p>
              <a:r>
                <a:rPr lang="en-US" sz="6000" dirty="0" err="1">
                  <a:latin typeface="Cambria" panose="02040503050406030204" pitchFamily="18" charset="0"/>
                  <a:ea typeface="Cambria" panose="02040503050406030204" pitchFamily="18" charset="0"/>
                </a:rPr>
                <a:t>dòng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sông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sâu</a:t>
              </a:r>
              <a:endParaRPr lang="en-US" sz="6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11143864" y="3772544"/>
            <a:ext cx="5881799" cy="1596178"/>
            <a:chOff x="533400" y="2530254"/>
            <a:chExt cx="6781800" cy="2937688"/>
          </a:xfrm>
        </p:grpSpPr>
        <p:sp>
          <p:nvSpPr>
            <p:cNvPr id="17" name="Cloud 16"/>
            <p:cNvSpPr/>
            <p:nvPr/>
          </p:nvSpPr>
          <p:spPr>
            <a:xfrm>
              <a:off x="533400" y="2530254"/>
              <a:ext cx="6781800" cy="2937688"/>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8" name="TextBox 17"/>
            <p:cNvSpPr txBox="1"/>
            <p:nvPr/>
          </p:nvSpPr>
          <p:spPr>
            <a:xfrm>
              <a:off x="1945654" y="2931476"/>
              <a:ext cx="3916416" cy="2068137"/>
            </a:xfrm>
            <a:prstGeom prst="roundRect">
              <a:avLst/>
            </a:prstGeom>
            <a:noFill/>
          </p:spPr>
          <p:txBody>
            <a:bodyPr wrap="none" rtlCol="0">
              <a:spAutoFit/>
            </a:bodyPr>
            <a:lstStyle/>
            <a:p>
              <a:pPr algn="ctr"/>
              <a:r>
                <a:rPr lang="en-US" sz="6000" dirty="0">
                  <a:latin typeface="Cambria" panose="02040503050406030204" pitchFamily="18" charset="0"/>
                  <a:ea typeface="Cambria" panose="02040503050406030204" pitchFamily="18" charset="0"/>
                </a:rPr>
                <a:t>sang </a:t>
              </a:r>
              <a:r>
                <a:rPr lang="en-US" sz="6000" dirty="0" err="1">
                  <a:latin typeface="Cambria" panose="02040503050406030204" pitchFamily="18" charset="0"/>
                  <a:ea typeface="Cambria" panose="02040503050406030204" pitchFamily="18" charset="0"/>
                </a:rPr>
                <a:t>ngòi</a:t>
              </a:r>
              <a:endParaRPr lang="en-US" sz="6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4909162" y="6116749"/>
            <a:ext cx="5881799" cy="1596179"/>
            <a:chOff x="533400" y="2530254"/>
            <a:chExt cx="6781800" cy="2937688"/>
          </a:xfrm>
        </p:grpSpPr>
        <p:sp>
          <p:nvSpPr>
            <p:cNvPr id="20"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1" name="TextBox 20"/>
            <p:cNvSpPr txBox="1"/>
            <p:nvPr/>
          </p:nvSpPr>
          <p:spPr>
            <a:xfrm>
              <a:off x="1149642" y="2910515"/>
              <a:ext cx="5919264" cy="2068136"/>
            </a:xfrm>
            <a:prstGeom prst="roundRect">
              <a:avLst/>
            </a:prstGeom>
            <a:noFill/>
          </p:spPr>
          <p:txBody>
            <a:bodyPr wrap="none" rtlCol="0">
              <a:spAutoFit/>
            </a:bodyPr>
            <a:lstStyle/>
            <a:p>
              <a:pPr algn="ctr"/>
              <a:r>
                <a:rPr lang="en-US" sz="6000" dirty="0" err="1">
                  <a:latin typeface="Cambria" panose="02040503050406030204" pitchFamily="18" charset="0"/>
                  <a:ea typeface="Cambria" panose="02040503050406030204" pitchFamily="18" charset="0"/>
                </a:rPr>
                <a:t>võng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trên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sông</a:t>
              </a:r>
              <a:endParaRPr lang="en-US" sz="6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12035061" y="6100641"/>
            <a:ext cx="5881799" cy="1596179"/>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4" name="TextBox 23"/>
            <p:cNvSpPr txBox="1"/>
            <p:nvPr/>
          </p:nvSpPr>
          <p:spPr>
            <a:xfrm>
              <a:off x="1345565" y="2940161"/>
              <a:ext cx="4559066" cy="2068136"/>
            </a:xfrm>
            <a:prstGeom prst="roundRect">
              <a:avLst/>
            </a:prstGeom>
            <a:noFill/>
          </p:spPr>
          <p:txBody>
            <a:bodyPr wrap="none" rtlCol="0">
              <a:spAutoFit/>
            </a:bodyPr>
            <a:lstStyle/>
            <a:p>
              <a:pPr algn="ctr"/>
              <a:r>
                <a:rPr lang="en-US" sz="6000" dirty="0">
                  <a:latin typeface="Cambria" panose="02040503050406030204" pitchFamily="18" charset="0"/>
                  <a:ea typeface="Cambria" panose="02040503050406030204" pitchFamily="18" charset="0"/>
                </a:rPr>
                <a:t>chum </a:t>
              </a:r>
              <a:r>
                <a:rPr lang="en-US" sz="6000" dirty="0" err="1">
                  <a:latin typeface="Cambria" panose="02040503050406030204" pitchFamily="18" charset="0"/>
                  <a:ea typeface="Cambria" panose="02040503050406030204" pitchFamily="18" charset="0"/>
                </a:rPr>
                <a:t>nước</a:t>
              </a:r>
              <a:endParaRPr lang="en-US" sz="6000" dirty="0">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57362" y="4535903"/>
            <a:ext cx="5248408" cy="5751098"/>
          </a:xfrm>
          <a:prstGeom prst="rect">
            <a:avLst/>
          </a:prstGeom>
        </p:spPr>
      </p:pic>
      <p:grpSp>
        <p:nvGrpSpPr>
          <p:cNvPr id="25" name="Group 24"/>
          <p:cNvGrpSpPr/>
          <p:nvPr/>
        </p:nvGrpSpPr>
        <p:grpSpPr>
          <a:xfrm>
            <a:off x="8185236" y="8158293"/>
            <a:ext cx="6810207" cy="1596179"/>
            <a:chOff x="533400" y="2530254"/>
            <a:chExt cx="6781800" cy="2937688"/>
          </a:xfrm>
        </p:grpSpPr>
        <p:sp>
          <p:nvSpPr>
            <p:cNvPr id="26"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7" name="TextBox 26"/>
            <p:cNvSpPr txBox="1"/>
            <p:nvPr/>
          </p:nvSpPr>
          <p:spPr>
            <a:xfrm>
              <a:off x="2958577" y="2910515"/>
              <a:ext cx="2301409" cy="2068136"/>
            </a:xfrm>
            <a:prstGeom prst="roundRect">
              <a:avLst/>
            </a:prstGeom>
            <a:noFill/>
          </p:spPr>
          <p:txBody>
            <a:bodyPr wrap="none" rtlCol="0">
              <a:spAutoFit/>
            </a:bodyPr>
            <a:lstStyle/>
            <a:p>
              <a:pPr algn="ctr"/>
              <a:r>
                <a:rPr lang="en-US" sz="6000" dirty="0" err="1">
                  <a:latin typeface="Cambria" panose="02040503050406030204" pitchFamily="18" charset="0"/>
                  <a:ea typeface="Cambria" panose="02040503050406030204" pitchFamily="18" charset="0"/>
                </a:rPr>
                <a:t>đãi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đỗ</a:t>
              </a:r>
              <a:endParaRPr lang="en-US" sz="6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11"/>
          <a:stretch>
            <a:fillRect/>
          </a:stretch>
        </p:blipFill>
        <p:spPr>
          <a:xfrm>
            <a:off x="1492275" y="1011532"/>
            <a:ext cx="16235055"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2709867" y="-1906793"/>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818459" y="-2820924"/>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850062" y="-1911311"/>
            <a:ext cx="5578133" cy="2935493"/>
          </a:xfrm>
          <a:custGeom>
            <a:avLst/>
            <a:gdLst/>
            <a:ahLst/>
            <a:cxnLst/>
            <a:rect l="l" t="t" r="r" b="b"/>
            <a:pathLst>
              <a:path w="5578133" h="2935493">
                <a:moveTo>
                  <a:pt x="0" y="0"/>
                </a:moveTo>
                <a:lnTo>
                  <a:pt x="5578133" y="0"/>
                </a:lnTo>
                <a:lnTo>
                  <a:pt x="5578133" y="2935493"/>
                </a:lnTo>
                <a:lnTo>
                  <a:pt x="0" y="2935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2990257" y="-1915829"/>
            <a:ext cx="5578133" cy="2935493"/>
          </a:xfrm>
          <a:custGeom>
            <a:avLst/>
            <a:gdLst/>
            <a:ahLst/>
            <a:cxnLst/>
            <a:rect l="l" t="t" r="r" b="b"/>
            <a:pathLst>
              <a:path w="5578133" h="2935493">
                <a:moveTo>
                  <a:pt x="0" y="0"/>
                </a:moveTo>
                <a:lnTo>
                  <a:pt x="5578134" y="0"/>
                </a:lnTo>
                <a:lnTo>
                  <a:pt x="5578134" y="2935492"/>
                </a:lnTo>
                <a:lnTo>
                  <a:pt x="0" y="2935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633719" y="0"/>
            <a:ext cx="5117463" cy="2693065"/>
          </a:xfrm>
          <a:custGeom>
            <a:avLst/>
            <a:gdLst/>
            <a:ahLst/>
            <a:cxnLst/>
            <a:rect l="l" t="t" r="r" b="b"/>
            <a:pathLst>
              <a:path w="5117463" h="2693065">
                <a:moveTo>
                  <a:pt x="0" y="0"/>
                </a:moveTo>
                <a:lnTo>
                  <a:pt x="5117463" y="0"/>
                </a:lnTo>
                <a:lnTo>
                  <a:pt x="5117463" y="2693065"/>
                </a:lnTo>
                <a:lnTo>
                  <a:pt x="0" y="26930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13804256" y="0"/>
            <a:ext cx="5117463" cy="2693065"/>
          </a:xfrm>
          <a:custGeom>
            <a:avLst/>
            <a:gdLst/>
            <a:ahLst/>
            <a:cxnLst/>
            <a:rect l="l" t="t" r="r" b="b"/>
            <a:pathLst>
              <a:path w="5117463" h="2693065">
                <a:moveTo>
                  <a:pt x="5117463" y="0"/>
                </a:moveTo>
                <a:lnTo>
                  <a:pt x="0" y="0"/>
                </a:lnTo>
                <a:lnTo>
                  <a:pt x="0" y="2693065"/>
                </a:lnTo>
                <a:lnTo>
                  <a:pt x="5117463" y="2693065"/>
                </a:lnTo>
                <a:lnTo>
                  <a:pt x="511746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Rectangle 10"/>
          <p:cNvSpPr/>
          <p:nvPr/>
        </p:nvSpPr>
        <p:spPr>
          <a:xfrm>
            <a:off x="2634220" y="2581351"/>
            <a:ext cx="13019559" cy="1938992"/>
          </a:xfrm>
          <a:prstGeom prst="rect">
            <a:avLst/>
          </a:prstGeom>
          <a:solidFill>
            <a:schemeClr val="bg1"/>
          </a:solidFill>
        </p:spPr>
        <p:txBody>
          <a:bodyPr wrap="square">
            <a:spAutoFit/>
          </a:bodyPr>
          <a:lstStyle/>
          <a:p>
            <a:r>
              <a:rPr lang="pt-BR" sz="4000" dirty="0"/>
              <a:t>Ngắt giọng ở những câu thơ theo nhịp 4/4 và khổ thơ cuối không theo nhịp 4/4 thông thường.</a:t>
            </a:r>
          </a:p>
          <a:p>
            <a:r>
              <a:rPr lang="pt-BR" sz="4000" dirty="0"/>
              <a:t>Nhấn giọng ở những từ ngữ dùng để gợi tả, gợi cảm.</a:t>
            </a:r>
            <a:endParaRPr lang="en-US" sz="4000" dirty="0"/>
          </a:p>
        </p:txBody>
      </p:sp>
      <p:pic>
        <p:nvPicPr>
          <p:cNvPr id="13" name="Picture 12"/>
          <p:cNvPicPr>
            <a:picLocks noChangeAspect="1"/>
          </p:cNvPicPr>
          <p:nvPr/>
        </p:nvPicPr>
        <p:blipFill>
          <a:blip r:embed="rId9"/>
          <a:stretch>
            <a:fillRect/>
          </a:stretch>
        </p:blipFill>
        <p:spPr>
          <a:xfrm>
            <a:off x="437048" y="202413"/>
            <a:ext cx="18454191" cy="1999661"/>
          </a:xfrm>
          <a:prstGeom prst="rect">
            <a:avLst/>
          </a:prstGeom>
        </p:spPr>
      </p:pic>
      <p:sp>
        <p:nvSpPr>
          <p:cNvPr id="14" name="Rectangle 13"/>
          <p:cNvSpPr/>
          <p:nvPr/>
        </p:nvSpPr>
        <p:spPr>
          <a:xfrm>
            <a:off x="831314" y="4927603"/>
            <a:ext cx="8769886" cy="2062103"/>
          </a:xfrm>
          <a:prstGeom prst="rect">
            <a:avLst/>
          </a:prstGeom>
          <a:solidFill>
            <a:schemeClr val="accent6">
              <a:lumMod val="20000"/>
              <a:lumOff val="80000"/>
            </a:schemeClr>
          </a:solidFill>
        </p:spPr>
        <p:txBody>
          <a:bodyPr wrap="square">
            <a:spAutoFit/>
          </a:bodyPr>
          <a:lstStyle/>
          <a:p>
            <a:r>
              <a:rPr lang="vi-VN" sz="3200" dirty="0">
                <a:solidFill>
                  <a:srgbClr val="00264D"/>
                </a:solidFill>
                <a:latin typeface="Open Sans" panose="020B0606030504020204" pitchFamily="34" charset="0"/>
              </a:rPr>
              <a:t>Cha gửi cho con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chiếc ảnh cái cầu</a:t>
            </a:r>
            <a:br>
              <a:rPr lang="vi-VN" sz="3200" dirty="0"/>
            </a:br>
            <a:r>
              <a:rPr lang="vi-VN" sz="3200" dirty="0">
                <a:solidFill>
                  <a:srgbClr val="00264D"/>
                </a:solidFill>
                <a:latin typeface="Open Sans" panose="020B0606030504020204" pitchFamily="34" charset="0"/>
              </a:rPr>
              <a:t>Cha vừa bắc xong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qua dòng sông sâu</a:t>
            </a:r>
            <a:br>
              <a:rPr lang="vi-VN" sz="3200" dirty="0"/>
            </a:br>
            <a:r>
              <a:rPr lang="vi-VN" sz="3200" dirty="0">
                <a:solidFill>
                  <a:srgbClr val="00264D"/>
                </a:solidFill>
                <a:latin typeface="Open Sans" panose="020B0606030504020204" pitchFamily="34" charset="0"/>
              </a:rPr>
              <a:t>Xe lửa sắp qua,</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thư cha nói thế</a:t>
            </a:r>
            <a:br>
              <a:rPr lang="vi-VN" sz="3200" dirty="0"/>
            </a:br>
            <a:r>
              <a:rPr lang="vi-VN" sz="3200" dirty="0">
                <a:solidFill>
                  <a:srgbClr val="00264D"/>
                </a:solidFill>
                <a:latin typeface="Open Sans" panose="020B0606030504020204" pitchFamily="34" charset="0"/>
              </a:rPr>
              <a:t>Con cho mẹ xem</a:t>
            </a:r>
            <a:r>
              <a:rPr lang="en-US" sz="3200" dirty="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cho xem hơi lâu</a:t>
            </a:r>
            <a:r>
              <a:rPr lang="en-US" sz="3200" dirty="0">
                <a:solidFill>
                  <a:srgbClr val="00264D"/>
                </a:solidFill>
                <a:latin typeface="Open Sans" panose="020B0606030504020204" pitchFamily="34" charset="0"/>
              </a:rPr>
              <a:t>.</a:t>
            </a:r>
            <a:r>
              <a:rPr lang="en-US" sz="3200" b="1" dirty="0">
                <a:solidFill>
                  <a:srgbClr val="FF0000"/>
                </a:solidFill>
                <a:latin typeface="Open Sans" panose="020B0606030504020204" pitchFamily="34" charset="0"/>
              </a:rPr>
              <a:t> //</a:t>
            </a:r>
            <a:endParaRPr lang="vi-VN" sz="3200" b="1" dirty="0">
              <a:solidFill>
                <a:srgbClr val="000000"/>
              </a:solidFill>
              <a:latin typeface="Open Sans" panose="020B0606030504020204" pitchFamily="34" charset="0"/>
            </a:endParaRPr>
          </a:p>
        </p:txBody>
      </p:sp>
      <p:sp>
        <p:nvSpPr>
          <p:cNvPr id="15" name="Rectangle 14"/>
          <p:cNvSpPr/>
          <p:nvPr/>
        </p:nvSpPr>
        <p:spPr>
          <a:xfrm>
            <a:off x="9820333" y="4994811"/>
            <a:ext cx="7967845" cy="2062103"/>
          </a:xfrm>
          <a:prstGeom prst="rect">
            <a:avLst/>
          </a:prstGeom>
          <a:solidFill>
            <a:schemeClr val="accent4">
              <a:lumMod val="20000"/>
              <a:lumOff val="80000"/>
            </a:schemeClr>
          </a:solidFill>
        </p:spPr>
        <p:txBody>
          <a:bodyPr wrap="square">
            <a:spAutoFit/>
          </a:bodyPr>
          <a:lstStyle/>
          <a:p>
            <a:r>
              <a:rPr lang="vi-VN" sz="3200" dirty="0">
                <a:solidFill>
                  <a:srgbClr val="00264D"/>
                </a:solidFill>
                <a:latin typeface="Open Sans" panose="020B0606030504020204" pitchFamily="34" charset="0"/>
              </a:rPr>
              <a:t>Những cái cầu ơi,</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yêu sao yêu ghê</a:t>
            </a:r>
            <a:r>
              <a:rPr lang="en-US" sz="3200" dirty="0">
                <a:solidFill>
                  <a:srgbClr val="00264D"/>
                </a:solidFill>
                <a:latin typeface="Open Sans" panose="020B0606030504020204" pitchFamily="34" charset="0"/>
              </a:rPr>
              <a:t>!</a:t>
            </a:r>
            <a:br>
              <a:rPr lang="vi-VN" sz="3200" dirty="0"/>
            </a:br>
            <a:r>
              <a:rPr lang="vi-VN" sz="3200" dirty="0">
                <a:solidFill>
                  <a:srgbClr val="00264D"/>
                </a:solidFill>
                <a:latin typeface="Open Sans" panose="020B0606030504020204" pitchFamily="34" charset="0"/>
              </a:rPr>
              <a:t>Nhện qua chum nước</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bắc cầu tơ nhỏ</a:t>
            </a:r>
            <a:br>
              <a:rPr lang="vi-VN" sz="3200" dirty="0"/>
            </a:br>
            <a:r>
              <a:rPr lang="vi-VN" sz="3200" dirty="0">
                <a:solidFill>
                  <a:srgbClr val="00264D"/>
                </a:solidFill>
                <a:latin typeface="Open Sans" panose="020B0606030504020204" pitchFamily="34" charset="0"/>
              </a:rPr>
              <a:t>Con sáo sang sông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bắc cầu ngọn gió.</a:t>
            </a:r>
            <a:br>
              <a:rPr lang="vi-VN" sz="3200" dirty="0"/>
            </a:br>
            <a:r>
              <a:rPr lang="vi-VN" sz="3200" dirty="0">
                <a:solidFill>
                  <a:srgbClr val="00264D"/>
                </a:solidFill>
                <a:latin typeface="Open Sans" panose="020B0606030504020204" pitchFamily="34" charset="0"/>
              </a:rPr>
              <a:t>Con kiến qua ngòi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bắc cầu lá tre.</a:t>
            </a:r>
            <a:endParaRPr lang="vi-VN" sz="3200" b="1" dirty="0">
              <a:solidFill>
                <a:srgbClr val="000000"/>
              </a:solidFill>
              <a:latin typeface="Open Sans" panose="020B0606030504020204" pitchFamily="34" charset="0"/>
            </a:endParaRPr>
          </a:p>
        </p:txBody>
      </p:sp>
      <p:sp>
        <p:nvSpPr>
          <p:cNvPr id="16" name="Rectangle 15"/>
          <p:cNvSpPr/>
          <p:nvPr/>
        </p:nvSpPr>
        <p:spPr>
          <a:xfrm>
            <a:off x="831313" y="7599172"/>
            <a:ext cx="8769887" cy="2062103"/>
          </a:xfrm>
          <a:prstGeom prst="rect">
            <a:avLst/>
          </a:prstGeom>
          <a:solidFill>
            <a:schemeClr val="accent2">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cái cầu treo</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lối sang bà ngoại</a:t>
            </a:r>
            <a:br>
              <a:rPr lang="vi-VN" sz="3200" dirty="0"/>
            </a:br>
            <a:r>
              <a:rPr lang="vi-VN" sz="3200" dirty="0">
                <a:solidFill>
                  <a:srgbClr val="00264D"/>
                </a:solidFill>
                <a:latin typeface="Open Sans" panose="020B0606030504020204" pitchFamily="34" charset="0"/>
              </a:rPr>
              <a:t>Như võng trên sông</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ru người qua lại</a:t>
            </a:r>
            <a:br>
              <a:rPr lang="vi-VN" sz="3200" dirty="0"/>
            </a:br>
            <a:r>
              <a:rPr lang="vi-VN" sz="3200" dirty="0">
                <a:solidFill>
                  <a:srgbClr val="00264D"/>
                </a:solidFill>
                <a:latin typeface="Open Sans" panose="020B0606030504020204" pitchFamily="34" charset="0"/>
              </a:rPr>
              <a:t>Dưới cầu</a:t>
            </a:r>
            <a:r>
              <a:rPr lang="en-US"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thuyền chở đá</a:t>
            </a:r>
            <a:r>
              <a:rPr lang="en-US" sz="3200" dirty="0">
                <a:solidFill>
                  <a:srgbClr val="00264D"/>
                </a:solidFill>
                <a:latin typeface="Open Sans" panose="020B0606030504020204" pitchFamily="34" charset="0"/>
              </a:rPr>
              <a:t>,</a:t>
            </a:r>
            <a:r>
              <a:rPr lang="vi-VN" sz="3200" dirty="0">
                <a:solidFill>
                  <a:srgbClr val="00264D"/>
                </a:solidFill>
                <a:latin typeface="Open Sans" panose="020B0606030504020204" pitchFamily="34" charset="0"/>
              </a:rPr>
              <a:t>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chở vôi</a:t>
            </a:r>
            <a:br>
              <a:rPr lang="vi-VN" sz="3200" dirty="0"/>
            </a:br>
            <a:r>
              <a:rPr lang="vi-VN" sz="3200" dirty="0">
                <a:solidFill>
                  <a:srgbClr val="00264D"/>
                </a:solidFill>
                <a:latin typeface="Open Sans" panose="020B0606030504020204" pitchFamily="34" charset="0"/>
              </a:rPr>
              <a:t>Thuyền buồm đi ngược,</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thuyền thoi đi xuôi.</a:t>
            </a:r>
            <a:endParaRPr lang="en-US" sz="3200" b="1" dirty="0">
              <a:solidFill>
                <a:srgbClr val="000000"/>
              </a:solidFill>
              <a:latin typeface="Open Sans" panose="020B0606030504020204" pitchFamily="34" charset="0"/>
            </a:endParaRPr>
          </a:p>
        </p:txBody>
      </p:sp>
      <p:sp>
        <p:nvSpPr>
          <p:cNvPr id="17" name="Rectangle 16"/>
          <p:cNvSpPr/>
          <p:nvPr/>
        </p:nvSpPr>
        <p:spPr>
          <a:xfrm>
            <a:off x="9820333" y="7571911"/>
            <a:ext cx="7967845" cy="2062103"/>
          </a:xfrm>
          <a:prstGeom prst="rect">
            <a:avLst/>
          </a:prstGeom>
          <a:solidFill>
            <a:schemeClr val="accent3">
              <a:lumMod val="20000"/>
              <a:lumOff val="80000"/>
            </a:schemeClr>
          </a:solidFill>
        </p:spPr>
        <p:txBody>
          <a:bodyPr wrap="square">
            <a:spAutoFit/>
          </a:bodyPr>
          <a:lstStyle/>
          <a:p>
            <a:r>
              <a:rPr lang="vi-VN" sz="3200" dirty="0">
                <a:solidFill>
                  <a:srgbClr val="00264D"/>
                </a:solidFill>
                <a:latin typeface="Open Sans" panose="020B0606030504020204" pitchFamily="34" charset="0"/>
              </a:rPr>
              <a:t>Yêu hơn cả</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cầu ao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mẹ thường đãi đỗ</a:t>
            </a:r>
            <a:br>
              <a:rPr lang="vi-VN" sz="3200" dirty="0"/>
            </a:br>
            <a:r>
              <a:rPr lang="vi-VN" sz="3200" dirty="0">
                <a:solidFill>
                  <a:srgbClr val="00264D"/>
                </a:solidFill>
                <a:latin typeface="Open Sans" panose="020B0606030504020204" pitchFamily="34" charset="0"/>
              </a:rPr>
              <a:t>Là cái cầu này</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ảnh chụp xa xa</a:t>
            </a:r>
            <a:br>
              <a:rPr lang="vi-VN" sz="3200" dirty="0"/>
            </a:br>
            <a:r>
              <a:rPr lang="vi-VN" sz="3200" dirty="0">
                <a:solidFill>
                  <a:srgbClr val="00264D"/>
                </a:solidFill>
                <a:latin typeface="Open Sans" panose="020B0606030504020204" pitchFamily="34" charset="0"/>
              </a:rPr>
              <a:t>Mẹ bảo: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cầu Hàm Rồng </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sông Mã</a:t>
            </a:r>
            <a:br>
              <a:rPr lang="vi-VN" sz="3200" dirty="0"/>
            </a:br>
            <a:r>
              <a:rPr lang="vi-VN" sz="3200" dirty="0">
                <a:solidFill>
                  <a:srgbClr val="00264D"/>
                </a:solidFill>
                <a:latin typeface="Open Sans" panose="020B0606030504020204" pitchFamily="34" charset="0"/>
              </a:rPr>
              <a:t>Con cứ gọi:</a:t>
            </a:r>
            <a:r>
              <a:rPr lang="en-US" sz="3200" b="1" dirty="0">
                <a:solidFill>
                  <a:srgbClr val="FF0000"/>
                </a:solidFill>
                <a:latin typeface="Open Sans" panose="020B0606030504020204" pitchFamily="34" charset="0"/>
              </a:rPr>
              <a:t> /</a:t>
            </a:r>
            <a:r>
              <a:rPr lang="vi-VN" sz="3200" dirty="0">
                <a:solidFill>
                  <a:srgbClr val="00264D"/>
                </a:solidFill>
                <a:latin typeface="Open Sans" panose="020B0606030504020204" pitchFamily="34" charset="0"/>
              </a:rPr>
              <a:t> cái cầu của cha</a:t>
            </a:r>
            <a:r>
              <a:rPr lang="en-US" sz="3200" dirty="0">
                <a:solidFill>
                  <a:srgbClr val="00264D"/>
                </a:solidFill>
                <a:latin typeface="Open Sans" panose="020B0606030504020204" pitchFamily="34" charset="0"/>
              </a:rPr>
              <a:t>.</a:t>
            </a:r>
            <a:endParaRPr lang="en-US" sz="3200" dirty="0"/>
          </a:p>
        </p:txBody>
      </p:sp>
    </p:spTree>
    <p:extLst>
      <p:ext uri="{BB962C8B-B14F-4D97-AF65-F5344CB8AC3E}">
        <p14:creationId xmlns:p14="http://schemas.microsoft.com/office/powerpoint/2010/main" val="160338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796</Words>
  <Application>Microsoft Office PowerPoint</Application>
  <PresentationFormat>Custom</PresentationFormat>
  <Paragraphs>152</Paragraphs>
  <Slides>29</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#9Slide07 HoneyCream</vt:lpstr>
      <vt:lpstr>SVN-Newton</vt:lpstr>
      <vt:lpstr>Arial</vt:lpstr>
      <vt:lpstr>思源黑体</vt:lpstr>
      <vt:lpstr>Times New Roman</vt:lpstr>
      <vt:lpstr>Calibri</vt:lpstr>
      <vt:lpstr>SVN-Yahoo</vt:lpstr>
      <vt:lpstr>#9Slide03 SVNNeutraface 2</vt:lpstr>
      <vt:lpstr>Open Sans</vt:lpstr>
      <vt:lpstr>Cambria</vt:lpstr>
      <vt:lpstr>#9Slide05 FS Blonde Script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Spring Presentation in Blue Green and Pink Hand Drawn Style</dc:title>
  <dc:creator>ADMIN</dc:creator>
  <cp:lastModifiedBy>Welcome</cp:lastModifiedBy>
  <cp:revision>36</cp:revision>
  <dcterms:created xsi:type="dcterms:W3CDTF">2006-08-16T00:00:00Z</dcterms:created>
  <dcterms:modified xsi:type="dcterms:W3CDTF">2024-04-17T09:07:27Z</dcterms:modified>
  <dc:identifier>DAFxZa246i0</dc:identifier>
</cp:coreProperties>
</file>