
<file path=[Content_Types].xml><?xml version="1.0" encoding="utf-8"?>
<Types xmlns="http://schemas.openxmlformats.org/package/2006/content-types">
  <Default Extension="xml" ContentType="application/xml"/>
  <Default Extension="glb" ContentType="model/gltf.binary"/>
  <Default Extension="svg" ContentType="image/svg+xml"/>
  <Default Extension="jpeg" ContentType="image/jpeg"/>
  <Default Extension="mp3" ContentType="audio/m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wav" ContentType="audio/x-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</p:sldMasterIdLst>
  <p:notesMasterIdLst>
    <p:notesMasterId r:id="rId23"/>
  </p:notesMasterIdLst>
  <p:sldIdLst>
    <p:sldId id="360" r:id="rId8"/>
    <p:sldId id="361" r:id="rId9"/>
    <p:sldId id="362" r:id="rId10"/>
    <p:sldId id="341" r:id="rId11"/>
    <p:sldId id="342" r:id="rId12"/>
    <p:sldId id="364" r:id="rId13"/>
    <p:sldId id="357" r:id="rId14"/>
    <p:sldId id="365" r:id="rId15"/>
    <p:sldId id="294" r:id="rId16"/>
    <p:sldId id="331" r:id="rId17"/>
    <p:sldId id="367" r:id="rId18"/>
    <p:sldId id="368" r:id="rId19"/>
    <p:sldId id="295" r:id="rId20"/>
    <p:sldId id="358" r:id="rId21"/>
    <p:sldId id="369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̀ Thị Bích Hạnh" initials="HTBH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FF00"/>
    <a:srgbClr val="00FF00"/>
    <a:srgbClr val="00CCFF"/>
    <a:srgbClr val="00FFCC"/>
    <a:srgbClr val="FF66FF"/>
    <a:srgbClr val="0099CC"/>
    <a:srgbClr val="C12726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91" autoAdjust="0"/>
    <p:restoredTop sz="94241" autoAdjust="0"/>
  </p:normalViewPr>
  <p:slideViewPr>
    <p:cSldViewPr snapToGrid="0">
      <p:cViewPr varScale="1">
        <p:scale>
          <a:sx n="116" d="100"/>
          <a:sy n="116" d="100"/>
        </p:scale>
        <p:origin x="6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5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notesMaster" Target="notesMasters/notesMaster1.xml"/><Relationship Id="rId24" Type="http://schemas.openxmlformats.org/officeDocument/2006/relationships/tags" Target="tags/tag1.xml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489D0-8EAE-4134-9962-E87634766EA3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A23CF-0462-4BF8-BC73-08B9691F9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05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7550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795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“ has got = ‘s got”</a:t>
            </a:r>
          </a:p>
          <a:p>
            <a:r>
              <a:rPr lang="en-US" baseline="0" dirty="0" err="1"/>
              <a:t>Sở</a:t>
            </a:r>
            <a:r>
              <a:rPr lang="en-US" baseline="0" dirty="0"/>
              <a:t> </a:t>
            </a:r>
            <a:r>
              <a:rPr lang="en-US" baseline="0" dirty="0" err="1"/>
              <a:t>hữu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ai</a:t>
            </a:r>
            <a:endParaRPr lang="en-US" baseline="0" dirty="0"/>
          </a:p>
          <a:p>
            <a:r>
              <a:rPr lang="en-US" baseline="0" dirty="0"/>
              <a:t>He -&gt; his </a:t>
            </a:r>
          </a:p>
          <a:p>
            <a:r>
              <a:rPr lang="en-US" baseline="0" dirty="0"/>
              <a:t>She -&gt; her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8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75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31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967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6DF83-76BC-457E-895D-646B9904F5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401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361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vuông</a:t>
            </a:r>
            <a:r>
              <a:rPr lang="en-US" baseline="0" dirty="0"/>
              <a:t>.</a:t>
            </a:r>
            <a:endParaRPr lang="en-US" dirty="0"/>
          </a:p>
          <a:p>
            <a:r>
              <a:rPr lang="en-US" dirty="0"/>
              <a:t>Trousers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03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vuông</a:t>
            </a:r>
            <a:r>
              <a:rPr lang="en-US" baseline="0" dirty="0"/>
              <a:t>.</a:t>
            </a:r>
            <a:endParaRPr lang="en-US" dirty="0"/>
          </a:p>
          <a:p>
            <a:r>
              <a:rPr lang="en-US" dirty="0"/>
              <a:t>Coat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88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912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52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89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50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Relationship Id="rId6" Type="http://schemas.openxmlformats.org/officeDocument/2006/relationships/audio" Target="NULL"/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3" Type="http://schemas.openxmlformats.org/officeDocument/2006/relationships/audio" Target="NUL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542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195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187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F1D1EF-747F-47FE-8961-FE527C069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FBC5E65-900B-4DE7-899E-2FB37388B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F232A4-0B76-4D8C-8D5E-521103D9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6876AD-180B-4933-B952-F1A57675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1B8298-39CF-4791-8F18-84590E58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62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2264E1-EA7A-403C-B4AE-31AD9D90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77D560-3C66-4CE6-B645-E21FF87F1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82342C-5A9A-4E9C-BBB6-60FDE705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709585-1246-4048-B015-FBADC8BD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EF2BB1-CA49-40B3-A658-17105A9E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61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C78C83-AF39-4C1F-AF12-0A820F4D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D6BA2C-6BCD-4566-BD3F-F5EA60ABA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8CA982-E64F-4D01-A392-2D1410F7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14C72A-5F54-4D02-8686-72E2FA69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D29157-C680-4F40-9363-5EABE61E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66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6CAD66-524B-4079-A967-B5D9A056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EFA96F-6FA7-4A05-80ED-67110E26E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00EC8B-DD8F-40C2-B39F-5AC1C294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1339997-4ADE-4E04-8615-838061E0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4E293D6-CA2A-48BC-BC52-AAF4890A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00A0A0-C292-405E-AD89-524A6FD2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63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5E0C95-15AB-4DEB-9306-BB1FD22F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3010192-BC37-494D-BC0B-07D99BE2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569314-5586-40FC-B7F6-85D242B7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75DCB49-62B3-4309-A034-20C271FAE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23EB473-2F2F-4CE7-8CDD-1336D40E6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153BCB8-7462-483D-AF83-0E3CB333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1C0C53D-5464-4CA4-AD5A-8DD38E25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FB12750-7A73-4779-869B-FECE33A6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79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C8272-DEF7-4FF0-9ADA-BFE885FC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2AFBC33-72BB-4698-936B-6B6C3E9F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2565BF4-4A4F-4765-BF0E-A9B1375C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7E1EF84-A106-4317-9E85-3725C09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82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C0CFA74-C17D-4D14-8F4A-602405BE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AAD684F-6E75-4FE1-B34A-26421288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9F741FD-2615-4FB3-BAD0-39A601F1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52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071060-6CA5-4E76-B034-58F98ACF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E0870D-EA5D-417E-83B5-5E4EFE448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5B3D7B9-F9A1-437A-990F-C689E133F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E84E66B-08CF-4E43-BAD8-1E3EBAC4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BC22A58-9EDC-422D-9663-642B6940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D61DA7-0F18-463E-9B81-CFAE4566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82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A98BB3-6C37-4ECC-AE24-5278EF19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3150E19-892A-4AAE-994F-6487F961F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AC68681-DBD8-4E49-8B2F-BF63B509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AE9129-DAA1-47D6-B726-D1809DC7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2ACF7A-B5AD-40CD-B6B4-DD09CD59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A92129D-3BF6-4F2D-8C16-24506E33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4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17A64E-C26E-406B-8737-A3646B52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2C6E68-A611-478E-A21B-F99829430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701BEE-5F38-4999-8A8F-4C326A8B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82F479-6977-4056-A2AC-1051ED6D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08F1B54-275F-422F-9D58-BCF510D7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38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B8BAC8-12B9-4FED-A9F3-3746A2061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DA748A7-A348-4474-A093-97441A866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789548-C619-4824-BB63-517DD048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E05884-F65E-4A58-B3B9-9E57031D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1A70A3-4FC2-4A71-812E-F901429B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00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351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=""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37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67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=""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86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=""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52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12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26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162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646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378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31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64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924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007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816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030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2867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28297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820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1553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5580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85767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85699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9790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22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9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78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01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17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0956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5392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9678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137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7971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745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640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38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91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63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7613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68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6204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970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0088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95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059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842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48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04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93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0020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70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7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45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326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608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992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88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652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944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58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3991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97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651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427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43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53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27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200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42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7228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7136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58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91.xml"/><Relationship Id="rId26" Type="http://schemas.openxmlformats.org/officeDocument/2006/relationships/theme" Target="../theme/theme7.xml"/><Relationship Id="rId27" Type="http://schemas.openxmlformats.org/officeDocument/2006/relationships/audio" Target="../media/audio1.wav"/><Relationship Id="rId28" Type="http://schemas.openxmlformats.org/officeDocument/2006/relationships/audio" Target="NULL"/><Relationship Id="rId10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8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B038E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7C97E0A-3951-43A1-8494-22FF6EDD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4C5FA6F-E212-41C8-9DF0-F48F3EC82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4995BB-464D-46E2-A772-EAC8A0343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34A87A-2913-4CDA-9004-90CF2DCBC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57139C-0072-42D8-A0A9-768D08415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8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7030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12/20/24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6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54512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3864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6437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725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.png"/><Relationship Id="rId21" Type="http://schemas.microsoft.com/office/2007/relationships/hdphoto" Target="../media/hdphoto7.wdp"/><Relationship Id="rId22" Type="http://schemas.openxmlformats.org/officeDocument/2006/relationships/image" Target="../media/image11.png"/><Relationship Id="rId23" Type="http://schemas.microsoft.com/office/2007/relationships/hdphoto" Target="../media/hdphoto8.wdp"/><Relationship Id="rId24" Type="http://schemas.openxmlformats.org/officeDocument/2006/relationships/image" Target="../media/image12.png"/><Relationship Id="rId25" Type="http://schemas.microsoft.com/office/2007/relationships/hdphoto" Target="../media/hdphoto9.wdp"/><Relationship Id="rId26" Type="http://schemas.openxmlformats.org/officeDocument/2006/relationships/image" Target="../media/image13.png"/><Relationship Id="rId27" Type="http://schemas.microsoft.com/office/2007/relationships/hdphoto" Target="../media/hdphoto10.wdp"/><Relationship Id="rId28" Type="http://schemas.openxmlformats.org/officeDocument/2006/relationships/image" Target="../media/image14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2" Type="http://schemas.microsoft.com/office/2007/relationships/media" Target="../media/media1.mp3"/><Relationship Id="rId3" Type="http://schemas.openxmlformats.org/officeDocument/2006/relationships/audio" Target="../media/media1.mp3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<Relationship Id="rId30" Type="http://schemas.openxmlformats.org/officeDocument/2006/relationships/image" Target="../media/image15.png"/><Relationship Id="rId31" Type="http://schemas.openxmlformats.org/officeDocument/2006/relationships/image" Target="../media/image16.png"/><Relationship Id="rId32" Type="http://schemas.microsoft.com/office/2007/relationships/hdphoto" Target="../media/hdphoto12.wdp"/><Relationship Id="rId9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microsoft.com/office/2007/relationships/hdphoto" Target="../media/hdphoto1.wdp"/><Relationship Id="rId33" Type="http://schemas.openxmlformats.org/officeDocument/2006/relationships/image" Target="../media/image17.png"/><Relationship Id="rId34" Type="http://schemas.microsoft.com/office/2007/relationships/hdphoto" Target="../media/hdphoto13.wdp"/><Relationship Id="rId35" Type="http://schemas.openxmlformats.org/officeDocument/2006/relationships/image" Target="../media/image18.emf"/><Relationship Id="rId36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microsoft.com/office/2007/relationships/hdphoto" Target="../media/hdphoto2.wdp"/><Relationship Id="rId12" Type="http://schemas.openxmlformats.org/officeDocument/2006/relationships/image" Target="../media/image6.png"/><Relationship Id="rId13" Type="http://schemas.microsoft.com/office/2007/relationships/hdphoto" Target="../media/hdphoto3.wdp"/><Relationship Id="rId14" Type="http://schemas.openxmlformats.org/officeDocument/2006/relationships/image" Target="../media/image7.png"/><Relationship Id="rId15" Type="http://schemas.microsoft.com/office/2007/relationships/hdphoto" Target="../media/hdphoto4.wdp"/><Relationship Id="rId16" Type="http://schemas.openxmlformats.org/officeDocument/2006/relationships/image" Target="../media/image8.png"/><Relationship Id="rId17" Type="http://schemas.microsoft.com/office/2007/relationships/hdphoto" Target="../media/hdphoto5.wdp"/><Relationship Id="rId18" Type="http://schemas.openxmlformats.org/officeDocument/2006/relationships/image" Target="../media/image9.png"/><Relationship Id="rId19" Type="http://schemas.microsoft.com/office/2007/relationships/hdphoto" Target="../media/hdphoto6.wdp"/><Relationship Id="rId37" Type="http://schemas.openxmlformats.org/officeDocument/2006/relationships/image" Target="../media/image20.gif"/><Relationship Id="rId38" Type="http://schemas.openxmlformats.org/officeDocument/2006/relationships/image" Target="../media/image21.png"/><Relationship Id="rId39" Type="http://schemas.microsoft.com/office/2007/relationships/hdphoto" Target="../media/hdphoto14.wdp"/><Relationship Id="rId40" Type="http://schemas.openxmlformats.org/officeDocument/2006/relationships/image" Target="../media/image22.jpeg"/><Relationship Id="rId41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47.png"/><Relationship Id="rId5" Type="http://schemas.openxmlformats.org/officeDocument/2006/relationships/hyperlink" Target="https://www.goodfreephotos.com/vector-images/diverse-group-of-students-working-on-project-vector-clipart.png.php" TargetMode="External"/><Relationship Id="rId6" Type="http://schemas.openxmlformats.org/officeDocument/2006/relationships/image" Target="../media/image25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audio" Target="../media/audio3.wav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48.png"/><Relationship Id="rId10" Type="http://schemas.openxmlformats.org/officeDocument/2006/relationships/image" Target="../media/image25.png"/><Relationship Id="rId11" Type="http://schemas.openxmlformats.org/officeDocument/2006/relationships/image" Target="../media/image33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4" Type="http://schemas.openxmlformats.org/officeDocument/2006/relationships/image" Target="../media/image40.jpe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53.png"/><Relationship Id="rId5" Type="http://schemas.openxmlformats.org/officeDocument/2006/relationships/image" Target="../media/image59.svg"/><Relationship Id="rId6" Type="http://schemas.openxmlformats.org/officeDocument/2006/relationships/image" Target="../media/image46.png"/><Relationship Id="rId7" Type="http://schemas.openxmlformats.org/officeDocument/2006/relationships/image" Target="../media/image51.svg"/><Relationship Id="rId8" Type="http://schemas.openxmlformats.org/officeDocument/2006/relationships/image" Target="../media/image25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audio" Target="../media/audio3.wav"/><Relationship Id="rId5" Type="http://schemas.openxmlformats.org/officeDocument/2006/relationships/image" Target="../media/image40.jpeg"/><Relationship Id="rId6" Type="http://schemas.openxmlformats.org/officeDocument/2006/relationships/image" Target="../media/image54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png"/><Relationship Id="rId14" Type="http://schemas.openxmlformats.org/officeDocument/2006/relationships/audio" Target="NULL"/><Relationship Id="rId1" Type="http://schemas.openxmlformats.org/officeDocument/2006/relationships/tags" Target="../tags/tag14.xml"/><Relationship Id="rId2" Type="http://schemas.microsoft.com/office/2007/relationships/media" Target="../media/media3.mp3"/><Relationship Id="rId3" Type="http://schemas.openxmlformats.org/officeDocument/2006/relationships/audio" Target="../media/media3.mp3"/><Relationship Id="rId4" Type="http://schemas.openxmlformats.org/officeDocument/2006/relationships/slideLayout" Target="../slideLayouts/slideLayout91.xml"/><Relationship Id="rId5" Type="http://schemas.openxmlformats.org/officeDocument/2006/relationships/notesSlide" Target="../notesSlides/notesSlide14.xml"/><Relationship Id="rId6" Type="http://schemas.openxmlformats.org/officeDocument/2006/relationships/audio" Target="../media/audio1.wav"/><Relationship Id="rId7" Type="http://schemas.openxmlformats.org/officeDocument/2006/relationships/image" Target="../media/image55.jpe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audio" Target="../media/audio2.wav"/><Relationship Id="rId5" Type="http://schemas.openxmlformats.org/officeDocument/2006/relationships/image" Target="../media/image24.gif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audio" Target="../media/audio3.wav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25.png"/><Relationship Id="rId11" Type="http://schemas.openxmlformats.org/officeDocument/2006/relationships/image" Target="../media/image33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audio" Target="../media/audio3.wav"/><Relationship Id="rId5" Type="http://schemas.microsoft.com/office/2017/06/relationships/model3d" Target="../media/model3d1.glb"/><Relationship Id="rId6" Type="http://schemas.openxmlformats.org/officeDocument/2006/relationships/image" Target="../media/image35.png"/><Relationship Id="rId7" Type="http://schemas.openxmlformats.org/officeDocument/2006/relationships/image" Target="../media/image35.png"/><Relationship Id="rId8" Type="http://schemas.openxmlformats.org/officeDocument/2006/relationships/image" Target="../media/image25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audio" Target="../media/audio3.wav"/><Relationship Id="rId5" Type="http://schemas.microsoft.com/office/2017/06/relationships/model3d" Target="../media/model3d2.glb"/><Relationship Id="rId6" Type="http://schemas.openxmlformats.org/officeDocument/2006/relationships/image" Target="../media/image36.png"/><Relationship Id="rId7" Type="http://schemas.openxmlformats.org/officeDocument/2006/relationships/image" Target="../media/image36.png"/><Relationship Id="rId8" Type="http://schemas.openxmlformats.org/officeDocument/2006/relationships/image" Target="../media/image25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audio" Target="../media/audio3.wav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8.png"/><Relationship Id="rId10" Type="http://schemas.openxmlformats.org/officeDocument/2006/relationships/image" Target="../media/image25.png"/><Relationship Id="rId11" Type="http://schemas.openxmlformats.org/officeDocument/2006/relationships/image" Target="../media/image33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9.jpeg"/><Relationship Id="rId5" Type="http://schemas.openxmlformats.org/officeDocument/2006/relationships/image" Target="../media/image25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3.wav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jpeg"/><Relationship Id="rId9" Type="http://schemas.openxmlformats.org/officeDocument/2006/relationships/image" Target="../media/image44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45.png"/><Relationship Id="rId5" Type="http://schemas.openxmlformats.org/officeDocument/2006/relationships/image" Target="../media/image49.svg"/><Relationship Id="rId6" Type="http://schemas.openxmlformats.org/officeDocument/2006/relationships/image" Target="../media/image46.png"/><Relationship Id="rId7" Type="http://schemas.openxmlformats.org/officeDocument/2006/relationships/image" Target="../media/image51.svg"/><Relationship Id="rId8" Type="http://schemas.openxmlformats.org/officeDocument/2006/relationships/image" Target="../media/image25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=""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584408" y="3333453"/>
            <a:ext cx="1588644" cy="3066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=""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42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6">
            <a:extLst>
              <a:ext uri="{FF2B5EF4-FFF2-40B4-BE49-F238E27FC236}">
                <a16:creationId xmlns=""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54" name="Rectangle 53">
            <a:extLst>
              <a:ext uri="{FF2B5EF4-FFF2-40B4-BE49-F238E27FC236}">
                <a16:creationId xmlns="" xmlns:a16="http://schemas.microsoft.com/office/drawing/2014/main" id="{9B7AD9F6-8CE7-4299-8FC6-328F4DCD3F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CDBD53C-2178-4DF9-9053-0F125EB39734}"/>
              </a:ext>
            </a:extLst>
          </p:cNvPr>
          <p:cNvSpPr/>
          <p:nvPr/>
        </p:nvSpPr>
        <p:spPr>
          <a:xfrm>
            <a:off x="3048" y="-27432"/>
            <a:ext cx="1218895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80BAAFF-29D9-44B3-B4D3-53F58E1F6073}"/>
              </a:ext>
            </a:extLst>
          </p:cNvPr>
          <p:cNvSpPr txBox="1"/>
          <p:nvPr/>
        </p:nvSpPr>
        <p:spPr>
          <a:xfrm>
            <a:off x="5249492" y="2121117"/>
            <a:ext cx="6614848" cy="196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200" b="0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Group work: </a:t>
            </a:r>
            <a:r>
              <a:rPr lang="vi-VN" sz="6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Sentence jumble</a:t>
            </a:r>
            <a:endParaRPr lang="en-US" sz="62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03320ADC-D2B2-4E9D-AA9F-58C378DC7A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7297" r="577" b="1"/>
          <a:stretch/>
        </p:blipFill>
        <p:spPr>
          <a:xfrm>
            <a:off x="1305804" y="1818375"/>
            <a:ext cx="3943688" cy="3221250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56" name="Rectangle 6">
            <a:extLst>
              <a:ext uri="{FF2B5EF4-FFF2-40B4-BE49-F238E27FC236}">
                <a16:creationId xmlns="" xmlns:a16="http://schemas.microsoft.com/office/drawing/2014/main" id="{F49775AF-8896-43EE-92C6-83497D6DC5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4326382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54B520"/>
          </a:solidFill>
          <a:ln w="38100" cap="rnd">
            <a:solidFill>
              <a:srgbClr val="54B520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384758F-0AEE-4A04-92FB-8413291B9C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FCFF2C14-7913-4A64-97F4-7538600846C9}"/>
              </a:ext>
            </a:extLst>
          </p:cNvPr>
          <p:cNvSpPr txBox="1">
            <a:spLocks/>
          </p:cNvSpPr>
          <p:nvPr/>
        </p:nvSpPr>
        <p:spPr>
          <a:xfrm>
            <a:off x="0" y="27432"/>
            <a:ext cx="8561070" cy="847288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Look and say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655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70" y="262560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=""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=""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=""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=""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=""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=""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=""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=""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=""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=""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=""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69635" y="1319874"/>
            <a:ext cx="3193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kumimoji="0" lang="zh-CN" altLang="en-US" sz="6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=""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748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867045" y="3409280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8: Look and say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41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92314A7-FCF8-4DA6-B928-E0F3A699FCA6}"/>
              </a:ext>
            </a:extLst>
          </p:cNvPr>
          <p:cNvSpPr txBox="1"/>
          <p:nvPr/>
        </p:nvSpPr>
        <p:spPr>
          <a:xfrm>
            <a:off x="290564" y="533017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He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’s got </a:t>
            </a:r>
            <a:r>
              <a:rPr lang="en-US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a coat.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7C89235-3228-44D0-BA29-2E4822F3B2B2}"/>
              </a:ext>
            </a:extLst>
          </p:cNvPr>
          <p:cNvSpPr txBox="1"/>
          <p:nvPr/>
        </p:nvSpPr>
        <p:spPr>
          <a:xfrm>
            <a:off x="290564" y="1068504"/>
            <a:ext cx="3443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His </a:t>
            </a:r>
            <a:r>
              <a:rPr lang="en-US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coat is warm.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B9DE73C-FE0E-40BC-BA5D-41BE58B2976D}"/>
              </a:ext>
            </a:extLst>
          </p:cNvPr>
          <p:cNvSpPr txBox="1"/>
          <p:nvPr/>
        </p:nvSpPr>
        <p:spPr>
          <a:xfrm>
            <a:off x="2632275" y="5376222"/>
            <a:ext cx="35798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She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’s got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 dress.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Her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dress is nice.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6B0747D-022F-4D70-8510-C64ABF3F5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334" y="2188765"/>
            <a:ext cx="3089853" cy="2623329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64115" y="2188766"/>
            <a:ext cx="2857499" cy="3318699"/>
            <a:chOff x="64115" y="2188766"/>
            <a:chExt cx="2857499" cy="3318699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CFF28FE1-D096-4237-B181-B36F2C2D1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15" y="2188766"/>
              <a:ext cx="2857499" cy="2623328"/>
            </a:xfrm>
            <a:prstGeom prst="rect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8160807-687A-4757-B464-A8B4315E35C3}"/>
                </a:ext>
              </a:extLst>
            </p:cNvPr>
            <p:cNvSpPr txBox="1"/>
            <p:nvPr/>
          </p:nvSpPr>
          <p:spPr>
            <a:xfrm>
              <a:off x="1069350" y="4861134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Kristen ITC" panose="03050502040202030202" pitchFamily="66" charset="0"/>
                </a:rPr>
                <a:t>1</a:t>
              </a:r>
              <a:r>
                <a:rPr lang="en-US" dirty="0"/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30225" y="2188768"/>
            <a:ext cx="2966111" cy="3318697"/>
            <a:chOff x="3030225" y="2188768"/>
            <a:chExt cx="2966111" cy="3318697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3E2A36BB-6C47-4B4E-9604-49F354F6A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0225" y="2188768"/>
              <a:ext cx="2966111" cy="2623327"/>
            </a:xfrm>
            <a:prstGeom prst="rect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F8160807-687A-4757-B464-A8B4315E35C3}"/>
                </a:ext>
              </a:extLst>
            </p:cNvPr>
            <p:cNvSpPr txBox="1"/>
            <p:nvPr/>
          </p:nvSpPr>
          <p:spPr>
            <a:xfrm>
              <a:off x="4097782" y="4861134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Kristen ITC" panose="03050502040202030202" pitchFamily="66" charset="0"/>
                </a:rPr>
                <a:t>2</a:t>
              </a:r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37DE6CA-F380-4CA8-A816-5730B76AE3F0}"/>
              </a:ext>
            </a:extLst>
          </p:cNvPr>
          <p:cNvSpPr txBox="1"/>
          <p:nvPr/>
        </p:nvSpPr>
        <p:spPr>
          <a:xfrm>
            <a:off x="5142302" y="533017"/>
            <a:ext cx="49840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They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’ve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got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trousers.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Their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trousers are black.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996336" y="2188766"/>
            <a:ext cx="2966110" cy="3269659"/>
            <a:chOff x="5996336" y="2188766"/>
            <a:chExt cx="2966110" cy="3269659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56E1CFC1-28FE-4AD2-93E3-CA4C3A5CC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96336" y="2188766"/>
              <a:ext cx="2966110" cy="2623329"/>
            </a:xfrm>
            <a:prstGeom prst="rect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8160807-687A-4757-B464-A8B4315E35C3}"/>
                </a:ext>
              </a:extLst>
            </p:cNvPr>
            <p:cNvSpPr txBox="1"/>
            <p:nvPr/>
          </p:nvSpPr>
          <p:spPr>
            <a:xfrm>
              <a:off x="7118198" y="4812094"/>
              <a:ext cx="3428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Kristen ITC" panose="03050502040202030202" pitchFamily="66" charset="0"/>
                </a:rPr>
                <a:t>3</a:t>
              </a:r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8160807-687A-4757-B464-A8B4315E35C3}"/>
              </a:ext>
            </a:extLst>
          </p:cNvPr>
          <p:cNvSpPr txBox="1"/>
          <p:nvPr/>
        </p:nvSpPr>
        <p:spPr>
          <a:xfrm>
            <a:off x="10460844" y="4861134"/>
            <a:ext cx="410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Kristen ITC" panose="03050502040202030202" pitchFamily="66" charset="0"/>
              </a:rPr>
              <a:t>4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5102A1C-5604-4626-887C-272DA426F50C}"/>
              </a:ext>
            </a:extLst>
          </p:cNvPr>
          <p:cNvSpPr txBox="1"/>
          <p:nvPr/>
        </p:nvSpPr>
        <p:spPr>
          <a:xfrm>
            <a:off x="7488468" y="5361818"/>
            <a:ext cx="47035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They’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ve got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T-shirts.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Their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T-shirts are nice.</a:t>
            </a:r>
          </a:p>
        </p:txBody>
      </p:sp>
    </p:spTree>
    <p:extLst>
      <p:ext uri="{BB962C8B-B14F-4D97-AF65-F5344CB8AC3E}">
        <p14:creationId xmlns:p14="http://schemas.microsoft.com/office/powerpoint/2010/main" val="39987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3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="" xmlns:a16="http://schemas.microsoft.com/office/drawing/2014/main" id="{E210BC0F-B341-40EB-B7ED-870FE9AD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-83293"/>
            <a:ext cx="12192001" cy="2934655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="" xmlns:a16="http://schemas.microsoft.com/office/drawing/2014/main" id="{BC421645-E125-4D2C-88F8-D16D1D5C8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7392" y="359502"/>
            <a:ext cx="10836407" cy="2049066"/>
          </a:xfrm>
          <a:prstGeom prst="rect">
            <a:avLst/>
          </a:prstGeom>
        </p:spPr>
      </p:pic>
      <p:grpSp>
        <p:nvGrpSpPr>
          <p:cNvPr id="36" name="Group 6">
            <a:extLst>
              <a:ext uri="{FF2B5EF4-FFF2-40B4-BE49-F238E27FC236}">
                <a16:creationId xmlns="" xmlns:a16="http://schemas.microsoft.com/office/drawing/2014/main" id="{B5161605-50E5-4FF5-8EA0-8322EDDC35D6}"/>
              </a:ext>
            </a:extLst>
          </p:cNvPr>
          <p:cNvGrpSpPr>
            <a:grpSpLocks noChangeAspect="1"/>
          </p:cNvGrpSpPr>
          <p:nvPr/>
        </p:nvGrpSpPr>
        <p:grpSpPr>
          <a:xfrm>
            <a:off x="4398716" y="3103931"/>
            <a:ext cx="3394567" cy="3394567"/>
            <a:chOff x="0" y="0"/>
            <a:chExt cx="6350000" cy="6350000"/>
          </a:xfrm>
          <a:solidFill>
            <a:schemeClr val="accent2">
              <a:lumMod val="75000"/>
            </a:schemeClr>
          </a:solidFill>
        </p:grpSpPr>
        <p:sp>
          <p:nvSpPr>
            <p:cNvPr id="37" name="Freeform 7">
              <a:extLst>
                <a:ext uri="{FF2B5EF4-FFF2-40B4-BE49-F238E27FC236}">
                  <a16:creationId xmlns="" xmlns:a16="http://schemas.microsoft.com/office/drawing/2014/main" id="{76DDF048-0E6F-4D73-B21C-39CBAC7D45BB}"/>
                </a:ext>
              </a:extLst>
            </p:cNvPr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5" name="TextBox 5">
            <a:extLst>
              <a:ext uri="{FF2B5EF4-FFF2-40B4-BE49-F238E27FC236}">
                <a16:creationId xmlns="" xmlns:a16="http://schemas.microsoft.com/office/drawing/2014/main" id="{ED66E7CA-F53D-4DF1-9532-E92C9CDE9D4D}"/>
              </a:ext>
            </a:extLst>
          </p:cNvPr>
          <p:cNvSpPr txBox="1"/>
          <p:nvPr/>
        </p:nvSpPr>
        <p:spPr>
          <a:xfrm>
            <a:off x="4627031" y="4690602"/>
            <a:ext cx="3166252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Free 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EB21AB1-88FF-47B1-82B7-D082D4C97A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145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 with low confidence">
            <a:extLst>
              <a:ext uri="{FF2B5EF4-FFF2-40B4-BE49-F238E27FC236}">
                <a16:creationId xmlns="" xmlns:a16="http://schemas.microsoft.com/office/drawing/2014/main" id="{9F6D1DA9-3599-B449-A105-D41845414A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6" y="1285484"/>
            <a:ext cx="4102884" cy="4753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17E7B20-2FAA-F44B-92C9-B822CA1C5F91}"/>
              </a:ext>
            </a:extLst>
          </p:cNvPr>
          <p:cNvSpPr txBox="1"/>
          <p:nvPr/>
        </p:nvSpPr>
        <p:spPr>
          <a:xfrm>
            <a:off x="150313" y="125260"/>
            <a:ext cx="69519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Draw. Write and say.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="" xmlns:a16="http://schemas.microsoft.com/office/drawing/2014/main" id="{9EBCD5D2-3B0F-2841-AE95-28583027A27B}"/>
              </a:ext>
            </a:extLst>
          </p:cNvPr>
          <p:cNvSpPr/>
          <p:nvPr/>
        </p:nvSpPr>
        <p:spPr>
          <a:xfrm>
            <a:off x="5198301" y="1628384"/>
            <a:ext cx="4374907" cy="1208122"/>
          </a:xfrm>
          <a:prstGeom prst="wedgeRoundRectCallout">
            <a:avLst>
              <a:gd name="adj1" fmla="val 64199"/>
              <a:gd name="adj2" fmla="val 37499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This is my brother, Liam.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="" xmlns:a16="http://schemas.microsoft.com/office/drawing/2014/main" id="{8E92BA46-0020-A64F-ADC1-8320FA80BAE2}"/>
              </a:ext>
            </a:extLst>
          </p:cNvPr>
          <p:cNvSpPr/>
          <p:nvPr/>
        </p:nvSpPr>
        <p:spPr>
          <a:xfrm>
            <a:off x="6064769" y="3352694"/>
            <a:ext cx="3933173" cy="801665"/>
          </a:xfrm>
          <a:prstGeom prst="wedgeRoundRectCallout">
            <a:avLst>
              <a:gd name="adj1" fmla="val 64199"/>
              <a:gd name="adj2" fmla="val 37499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He’s cool.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="" xmlns:a16="http://schemas.microsoft.com/office/drawing/2014/main" id="{A53DFD63-179A-1549-A670-E9B94827C795}"/>
              </a:ext>
            </a:extLst>
          </p:cNvPr>
          <p:cNvSpPr/>
          <p:nvPr/>
        </p:nvSpPr>
        <p:spPr>
          <a:xfrm>
            <a:off x="6400800" y="4670547"/>
            <a:ext cx="4355265" cy="1086441"/>
          </a:xfrm>
          <a:prstGeom prst="wedgeRoundRectCallout">
            <a:avLst>
              <a:gd name="adj1" fmla="val 64199"/>
              <a:gd name="adj2" fmla="val 37499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He’s got a black coat.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97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674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270" y="1061262"/>
            <a:ext cx="7114479" cy="411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85509" y="2077964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5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My clothes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Lesson 2 – Task 7,8,9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347" y="105736"/>
            <a:ext cx="810838" cy="816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33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349259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99" y="2582408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1" y="4046699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446" y="-229183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538" y="905836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=""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34095" y="2626309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=""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=""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=""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=""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=""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=""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=""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=""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=""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=""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57103" y="1168445"/>
            <a:ext cx="38603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861059" y="3296825"/>
            <a:ext cx="751746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Song: Hello song</a:t>
            </a: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6" y="344437"/>
            <a:ext cx="3176315" cy="2101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74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ACC31B8-83E8-4A7F-B29B-B7D42F36E5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B0E2B1C-A77C-4F31-88B4-696DE2706286}"/>
              </a:ext>
            </a:extLst>
          </p:cNvPr>
          <p:cNvSpPr txBox="1"/>
          <p:nvPr/>
        </p:nvSpPr>
        <p:spPr>
          <a:xfrm>
            <a:off x="1986791" y="2646382"/>
            <a:ext cx="36814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bg2">
                    <a:lumMod val="25000"/>
                  </a:schemeClr>
                </a:solidFill>
              </a:rPr>
              <a:t>trousers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B6B1D43-8D73-4754-B3DD-1428E97BBAF6}"/>
              </a:ext>
            </a:extLst>
          </p:cNvPr>
          <p:cNvSpPr/>
          <p:nvPr/>
        </p:nvSpPr>
        <p:spPr>
          <a:xfrm>
            <a:off x="0" y="-1"/>
            <a:ext cx="3786932" cy="34168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F34A5C9-F26F-4792-9283-C15BD1173A18}"/>
              </a:ext>
            </a:extLst>
          </p:cNvPr>
          <p:cNvSpPr/>
          <p:nvPr/>
        </p:nvSpPr>
        <p:spPr>
          <a:xfrm>
            <a:off x="0" y="3428999"/>
            <a:ext cx="3786932" cy="341683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19" name="3D Model 18" descr="Male Jeans Blue">
                <a:extLst>
                  <a:ext uri="{FF2B5EF4-FFF2-40B4-BE49-F238E27FC236}">
                    <a16:creationId xmlns:a16="http://schemas.microsoft.com/office/drawing/2014/main" id="{AAF880D4-5873-46E8-9671-D278463972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70117144"/>
                  </p:ext>
                </p:extLst>
              </p:nvPr>
            </p:nvGraphicFramePr>
            <p:xfrm>
              <a:off x="7534429" y="659467"/>
              <a:ext cx="2617309" cy="617684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617309" cy="6176847"/>
                    </a:xfrm>
                    <a:prstGeom prst="rect">
                      <a:avLst/>
                    </a:prstGeom>
                  </am3d:spPr>
                  <am3d:camera>
                    <am3d:pos x="0" y="0" z="5354365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06664" d="1000000"/>
                    <am3d:preTrans dx="794" dy="-19105655" dz="825597"/>
                    <am3d:scale>
                      <am3d:sx n="1000000" d="1000000"/>
                      <am3d:sy n="1000000" d="1000000"/>
                      <am3d:sz n="1000000" d="1000000"/>
                    </am3d:scale>
                    <am3d:rot ax="558372" ay="-1726400" az="-27060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69192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18" descr="Male Jeans Blue">
                <a:extLst>
                  <a:ext uri="{FF2B5EF4-FFF2-40B4-BE49-F238E27FC236}">
                    <a16:creationId xmlns="" xmlns:a16="http://schemas.microsoft.com/office/drawing/2014/main" id="{AAF880D4-5873-46E8-9671-D278463972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34429" y="659467"/>
                <a:ext cx="2617309" cy="6176847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EBE730D-344F-4AB2-92B4-F9E04A15432D}"/>
              </a:ext>
            </a:extLst>
          </p:cNvPr>
          <p:cNvSpPr/>
          <p:nvPr/>
        </p:nvSpPr>
        <p:spPr>
          <a:xfrm>
            <a:off x="3779851" y="-2"/>
            <a:ext cx="4312592" cy="34168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DBD612D-3ABF-4745-9837-719B3AED34B6}"/>
              </a:ext>
            </a:extLst>
          </p:cNvPr>
          <p:cNvSpPr/>
          <p:nvPr/>
        </p:nvSpPr>
        <p:spPr>
          <a:xfrm>
            <a:off x="8101790" y="12166"/>
            <a:ext cx="4090210" cy="34168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D3E8ABC-1159-4641-8DF6-47A7F6E1B370}"/>
              </a:ext>
            </a:extLst>
          </p:cNvPr>
          <p:cNvSpPr/>
          <p:nvPr/>
        </p:nvSpPr>
        <p:spPr>
          <a:xfrm>
            <a:off x="8101790" y="3429001"/>
            <a:ext cx="4090210" cy="341683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581B70D-ECAF-4FBA-8491-D94F8BA30945}"/>
              </a:ext>
            </a:extLst>
          </p:cNvPr>
          <p:cNvSpPr/>
          <p:nvPr/>
        </p:nvSpPr>
        <p:spPr>
          <a:xfrm>
            <a:off x="3779850" y="3428999"/>
            <a:ext cx="4321939" cy="34168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C07479F-D4B9-4245-8B1B-1F03572B06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278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933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4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ACC31B8-83E8-4A7F-B29B-B7D42F36E5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" name="3D Model 4" descr="Ski Jacket">
                <a:extLst>
                  <a:ext uri="{FF2B5EF4-FFF2-40B4-BE49-F238E27FC236}">
                    <a16:creationId xmlns:a16="http://schemas.microsoft.com/office/drawing/2014/main" id="{5CE436E7-EB6E-4DD1-8C03-1C2B8CD9F8C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75769737"/>
                  </p:ext>
                </p:extLst>
              </p:nvPr>
            </p:nvGraphicFramePr>
            <p:xfrm>
              <a:off x="5582993" y="851676"/>
              <a:ext cx="5864954" cy="491285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5864954" cy="4912850"/>
                    </a:xfrm>
                    <a:prstGeom prst="rect">
                      <a:avLst/>
                    </a:prstGeom>
                  </am3d:spPr>
                  <am3d:camera>
                    <am3d:pos x="0" y="0" z="5813781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18120" d="1000000"/>
                    <am3d:preTrans dx="0" dy="-11755651" dz="483067"/>
                    <am3d:scale>
                      <am3d:sx n="1000000" d="1000000"/>
                      <am3d:sy n="1000000" d="1000000"/>
                      <am3d:sz n="1000000" d="1000000"/>
                    </am3d:scale>
                    <am3d:rot ax="681597" ay="-2342689" az="-432767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81499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Ski Jacket">
                <a:extLst>
                  <a:ext uri="{FF2B5EF4-FFF2-40B4-BE49-F238E27FC236}">
                    <a16:creationId xmlns="" xmlns:a16="http://schemas.microsoft.com/office/drawing/2014/main" id="{5CE436E7-EB6E-4DD1-8C03-1C2B8CD9F8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82993" y="851676"/>
                <a:ext cx="5864954" cy="491285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B0E2B1C-A77C-4F31-88B4-696DE2706286}"/>
              </a:ext>
            </a:extLst>
          </p:cNvPr>
          <p:cNvSpPr txBox="1"/>
          <p:nvPr/>
        </p:nvSpPr>
        <p:spPr>
          <a:xfrm>
            <a:off x="1986791" y="2646382"/>
            <a:ext cx="20136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accent6">
                    <a:lumMod val="75000"/>
                  </a:schemeClr>
                </a:solidFill>
              </a:rPr>
              <a:t>coat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B6B1D43-8D73-4754-B3DD-1428E97BBAF6}"/>
              </a:ext>
            </a:extLst>
          </p:cNvPr>
          <p:cNvSpPr/>
          <p:nvPr/>
        </p:nvSpPr>
        <p:spPr>
          <a:xfrm>
            <a:off x="-7082" y="12166"/>
            <a:ext cx="3786932" cy="34168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F34A5C9-F26F-4792-9283-C15BD1173A18}"/>
              </a:ext>
            </a:extLst>
          </p:cNvPr>
          <p:cNvSpPr/>
          <p:nvPr/>
        </p:nvSpPr>
        <p:spPr>
          <a:xfrm>
            <a:off x="0" y="3428999"/>
            <a:ext cx="3786932" cy="341683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EBE730D-344F-4AB2-92B4-F9E04A15432D}"/>
              </a:ext>
            </a:extLst>
          </p:cNvPr>
          <p:cNvSpPr/>
          <p:nvPr/>
        </p:nvSpPr>
        <p:spPr>
          <a:xfrm>
            <a:off x="3779851" y="-2"/>
            <a:ext cx="4312592" cy="34168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DBD612D-3ABF-4745-9837-719B3AED34B6}"/>
              </a:ext>
            </a:extLst>
          </p:cNvPr>
          <p:cNvSpPr/>
          <p:nvPr/>
        </p:nvSpPr>
        <p:spPr>
          <a:xfrm>
            <a:off x="8101790" y="12166"/>
            <a:ext cx="4090210" cy="34168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D3E8ABC-1159-4641-8DF6-47A7F6E1B370}"/>
              </a:ext>
            </a:extLst>
          </p:cNvPr>
          <p:cNvSpPr/>
          <p:nvPr/>
        </p:nvSpPr>
        <p:spPr>
          <a:xfrm>
            <a:off x="8101790" y="3429001"/>
            <a:ext cx="4090210" cy="3416833"/>
          </a:xfrm>
          <a:prstGeom prst="rect">
            <a:avLst/>
          </a:prstGeom>
          <a:solidFill>
            <a:srgbClr val="DA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581B70D-ECAF-4FBA-8491-D94F8BA30945}"/>
              </a:ext>
            </a:extLst>
          </p:cNvPr>
          <p:cNvSpPr/>
          <p:nvPr/>
        </p:nvSpPr>
        <p:spPr>
          <a:xfrm>
            <a:off x="3779850" y="3428999"/>
            <a:ext cx="4321939" cy="34168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7042DD6-3704-45B8-A71C-6610E32D5A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85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933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4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574" y="-220611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8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2823" y="262883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=""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=""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=""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=""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=""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=""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=""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=""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=""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=""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=""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94721" y="1282394"/>
            <a:ext cx="438934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kumimoji="0" lang="zh-CN" altLang="en-US" sz="55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589295" y="3302357"/>
            <a:ext cx="75828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7: Listen and </a:t>
            </a:r>
            <a:r>
              <a:rPr lang="en-US" sz="4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complete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43" y="128200"/>
            <a:ext cx="1048682" cy="594175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12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EC62877-6EB1-A943-AD2D-14DD0D864169}"/>
              </a:ext>
            </a:extLst>
          </p:cNvPr>
          <p:cNvSpPr txBox="1"/>
          <p:nvPr/>
        </p:nvSpPr>
        <p:spPr>
          <a:xfrm>
            <a:off x="7372090" y="11870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atin typeface="Comic Sans MS" panose="030F0702030302020204" pitchFamily="66" charset="0"/>
                <a:ea typeface="+mj-ea"/>
                <a:cs typeface="+mj-cs"/>
              </a:rPr>
              <a:t>VTV reporter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="" xmlns:a16="http://schemas.microsoft.com/office/drawing/2014/main" id="{E49CC64F-7275-4E33-961B-0C5CDC4398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Reporter Journalist Cartoon Reporter Character Reporters Live Report, News  Broadcast, Character Illustration, Reporter PNG and Vector with Transparent  Background for Free Download">
            <a:extLst>
              <a:ext uri="{FF2B5EF4-FFF2-40B4-BE49-F238E27FC236}">
                <a16:creationId xmlns="" xmlns:a16="http://schemas.microsoft.com/office/drawing/2014/main" id="{47E233DC-F267-204E-BAF4-CBCCB0A73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3528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4647" y="1142993"/>
            <a:ext cx="11696700" cy="5613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>
                <a:latin typeface="Comic Sans MS" panose="030F0702030302020204" pitchFamily="66" charset="0"/>
              </a:rPr>
              <a:t>That is my (1) </a:t>
            </a:r>
            <a:r>
              <a:rPr lang="en-US" sz="3500" u="sng" dirty="0">
                <a:solidFill>
                  <a:srgbClr val="0000FF"/>
                </a:solidFill>
                <a:latin typeface="Comic Sans MS" panose="030F0702030302020204" pitchFamily="66" charset="0"/>
              </a:rPr>
              <a:t>sister</a:t>
            </a:r>
            <a:r>
              <a:rPr lang="en-US" sz="3500" u="sng" dirty="0">
                <a:latin typeface="Comic Sans MS" panose="030F0702030302020204" pitchFamily="66" charset="0"/>
              </a:rPr>
              <a:t>. </a:t>
            </a:r>
            <a:r>
              <a:rPr lang="en-US" sz="3500" dirty="0">
                <a:latin typeface="Comic Sans MS" panose="030F0702030302020204" pitchFamily="66" charset="0"/>
              </a:rPr>
              <a:t>She’s got an orange</a:t>
            </a:r>
          </a:p>
          <a:p>
            <a:pPr marL="0" indent="0">
              <a:buNone/>
            </a:pPr>
            <a:endParaRPr lang="en-US" sz="3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500" dirty="0">
                <a:latin typeface="Comic Sans MS" panose="030F0702030302020204" pitchFamily="66" charset="0"/>
              </a:rPr>
              <a:t> and red (2) _______. </a:t>
            </a:r>
          </a:p>
          <a:p>
            <a:pPr marL="0" indent="0">
              <a:buNone/>
            </a:pPr>
            <a:endParaRPr lang="en-US" sz="3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500" dirty="0">
                <a:latin typeface="Comic Sans MS" panose="030F0702030302020204" pitchFamily="66" charset="0"/>
              </a:rPr>
              <a:t>She’s got a green T-shirt and warm (3)</a:t>
            </a:r>
          </a:p>
          <a:p>
            <a:pPr marL="0" indent="0">
              <a:buNone/>
            </a:pPr>
            <a:r>
              <a:rPr lang="en-US" sz="35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n-US" sz="3500" dirty="0">
                <a:latin typeface="Comic Sans MS" panose="030F0702030302020204" pitchFamily="66" charset="0"/>
              </a:rPr>
              <a:t>________. She’s got a blue hat</a:t>
            </a:r>
          </a:p>
          <a:p>
            <a:pPr marL="0" indent="0">
              <a:buNone/>
            </a:pPr>
            <a:endParaRPr lang="en-US" sz="3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500" dirty="0">
                <a:latin typeface="Comic Sans MS" panose="030F0702030302020204" pitchFamily="66" charset="0"/>
              </a:rPr>
              <a:t> and black (4) ________, too.</a:t>
            </a:r>
          </a:p>
          <a:p>
            <a:endParaRPr lang="en-US" sz="3500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1B80DBC-C7E0-43A9-BA65-E0C20EEC778C}"/>
              </a:ext>
            </a:extLst>
          </p:cNvPr>
          <p:cNvSpPr txBox="1">
            <a:spLocks/>
          </p:cNvSpPr>
          <p:nvPr/>
        </p:nvSpPr>
        <p:spPr>
          <a:xfrm>
            <a:off x="203201" y="132380"/>
            <a:ext cx="6350000" cy="8472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solidFill>
                  <a:srgbClr val="FF3300"/>
                </a:solidFill>
                <a:latin typeface="Comic Sans MS" panose="030F0702030302020204" pitchFamily="66" charset="0"/>
              </a:rPr>
              <a:t>7</a:t>
            </a:r>
            <a:r>
              <a:rPr lang="en-US" sz="4000" b="1" dirty="0">
                <a:latin typeface="Comic Sans MS" panose="030F0702030302020204" pitchFamily="66" charset="0"/>
              </a:rPr>
              <a:t>.Listen and complete</a:t>
            </a:r>
            <a:r>
              <a:rPr lang="en-US" sz="5400" b="1" dirty="0"/>
              <a:t>.</a:t>
            </a:r>
          </a:p>
        </p:txBody>
      </p:sp>
      <p:pic>
        <p:nvPicPr>
          <p:cNvPr id="7" name="Picture 2" descr="Red Coat Images | Free Vectors, Stock Photos &amp;amp; PSD">
            <a:extLst>
              <a:ext uri="{FF2B5EF4-FFF2-40B4-BE49-F238E27FC236}">
                <a16:creationId xmlns="" xmlns:a16="http://schemas.microsoft.com/office/drawing/2014/main" id="{7206EFFA-324C-49D3-BE77-F38F98BF9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558" y="1628384"/>
            <a:ext cx="1174730" cy="138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Wcf353 Wholesale Cute Child Wear Trousers Cartoon Pp Baby Warm Pants - Buy  Baby Pants Warm Animal,Clothing Infant,Children&amp;#39;s Clothing Boutique Product  on Alibaba.com">
            <a:extLst>
              <a:ext uri="{FF2B5EF4-FFF2-40B4-BE49-F238E27FC236}">
                <a16:creationId xmlns="" xmlns:a16="http://schemas.microsoft.com/office/drawing/2014/main" id="{971326F0-ED6F-4593-BAB3-B21194466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6" t="5961" r="20225" b="5726"/>
          <a:stretch/>
        </p:blipFill>
        <p:spPr bwMode="auto">
          <a:xfrm rot="18527602">
            <a:off x="2569368" y="4056629"/>
            <a:ext cx="882681" cy="126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ector of Cartoon black color rubber - ID:67822600 - Royalty Free Image -  Stocklib">
            <a:extLst>
              <a:ext uri="{FF2B5EF4-FFF2-40B4-BE49-F238E27FC236}">
                <a16:creationId xmlns="" xmlns:a16="http://schemas.microsoft.com/office/drawing/2014/main" id="{99871C46-8C83-4F7C-B9A8-AA6712E5B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1953" r="7249" b="24148"/>
          <a:stretch/>
        </p:blipFill>
        <p:spPr bwMode="auto">
          <a:xfrm>
            <a:off x="4919768" y="5524500"/>
            <a:ext cx="1464652" cy="92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5.7.mp3" descr="5.7.mp3">
            <a:hlinkClick r:id="" action="ppaction://media"/>
            <a:extLst>
              <a:ext uri="{FF2B5EF4-FFF2-40B4-BE49-F238E27FC236}">
                <a16:creationId xmlns="" xmlns:a16="http://schemas.microsoft.com/office/drawing/2014/main" id="{856CAE73-EC22-2BBA-9A6A-5C012B3B3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53200" y="221108"/>
            <a:ext cx="758560" cy="7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7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="" xmlns:a16="http://schemas.microsoft.com/office/drawing/2014/main" id="{E210BC0F-B341-40EB-B7ED-870FE9AD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-83293"/>
            <a:ext cx="12192001" cy="2934655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="" xmlns:a16="http://schemas.microsoft.com/office/drawing/2014/main" id="{BC421645-E125-4D2C-88F8-D16D1D5C8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7392" y="359502"/>
            <a:ext cx="10836407" cy="2049066"/>
          </a:xfrm>
          <a:prstGeom prst="rect">
            <a:avLst/>
          </a:prstGeom>
        </p:spPr>
      </p:pic>
      <p:grpSp>
        <p:nvGrpSpPr>
          <p:cNvPr id="36" name="Group 6">
            <a:extLst>
              <a:ext uri="{FF2B5EF4-FFF2-40B4-BE49-F238E27FC236}">
                <a16:creationId xmlns="" xmlns:a16="http://schemas.microsoft.com/office/drawing/2014/main" id="{B5161605-50E5-4FF5-8EA0-8322EDDC35D6}"/>
              </a:ext>
            </a:extLst>
          </p:cNvPr>
          <p:cNvGrpSpPr>
            <a:grpSpLocks noChangeAspect="1"/>
          </p:cNvGrpSpPr>
          <p:nvPr/>
        </p:nvGrpSpPr>
        <p:grpSpPr>
          <a:xfrm>
            <a:off x="3841749" y="3103930"/>
            <a:ext cx="4508500" cy="3394567"/>
            <a:chOff x="0" y="0"/>
            <a:chExt cx="6350000" cy="6350000"/>
          </a:xfrm>
          <a:solidFill>
            <a:schemeClr val="accent6">
              <a:lumMod val="75000"/>
            </a:schemeClr>
          </a:solidFill>
        </p:grpSpPr>
        <p:sp>
          <p:nvSpPr>
            <p:cNvPr id="37" name="Freeform 7">
              <a:extLst>
                <a:ext uri="{FF2B5EF4-FFF2-40B4-BE49-F238E27FC236}">
                  <a16:creationId xmlns="" xmlns:a16="http://schemas.microsoft.com/office/drawing/2014/main" id="{76DDF048-0E6F-4D73-B21C-39CBAC7D45BB}"/>
                </a:ext>
              </a:extLst>
            </p:cNvPr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5" name="TextBox 5">
            <a:extLst>
              <a:ext uri="{FF2B5EF4-FFF2-40B4-BE49-F238E27FC236}">
                <a16:creationId xmlns="" xmlns:a16="http://schemas.microsoft.com/office/drawing/2014/main" id="{ED66E7CA-F53D-4DF1-9532-E92C9CDE9D4D}"/>
              </a:ext>
            </a:extLst>
          </p:cNvPr>
          <p:cNvSpPr txBox="1"/>
          <p:nvPr/>
        </p:nvSpPr>
        <p:spPr>
          <a:xfrm>
            <a:off x="4474429" y="3699598"/>
            <a:ext cx="3166252" cy="2203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5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Controlled speaking</a:t>
            </a:r>
            <a:r>
              <a:rPr lang="en-US" sz="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en-US" sz="50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4B7426C-339B-4561-B09F-60E8D5801F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183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8.Unit 5-Lesson 2-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4U7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LhT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uFO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4U7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LhT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uFO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LhTvFTahn1hYAAAAGIAAAAcAAAAdW5pdmVyc2FsL2xvY2FsX3NldHRpbmdzLnhtbLOxr8jNUShLLSrOzM+zVTLUM1BSSM1Lzk/JzEu3VQoNcdO1UFIoLknMS0nMyc9LtVXKy1dSsLfjssnJT07MCU4tKQEqLFYoyEmsTC0KSc0FMkpS/RJzgSrDw42V9O24AFBLAwQUAAIACAC4U7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4U7xUPMoRpUsAAABqAAAAGwAAAHVuaXZlcnNhbC91bml2ZXJzYWwucG5nLnhtbLOxr8jNUShLLSrOzM+zVTLUM1Cyt+PlsikoSi3LTC1XqACKGekZQICSQqWtkgkStzwzpSTDVsnCwBAhlpGamZ5RYqtkhiSoDzQSAFBLAQIAABQAAgAIAOOGAlPDxJh2RwMAAOEJAAAUAAAAAAAAAAEAAAAAAAAAAAB1bml2ZXJzYWwvcGxheWVyLnhtbFBLAQIAABQAAgAIALhTvFTKowNubAYAACgZAAAdAAAAAAAAAAEAAAAAAHkDAAB1bml2ZXJzYWwvY29tbW9uX21lc3NhZ2VzLmxuZ1BLAQIAABQAAgAIALhTvFQVHmAbowAAAH8BAAAuAAAAAAAAAAEAAAAAACAKAAB1bml2ZXJzYWwvcGxheWJhY2tfYW5kX25hdmlnYXRpb25fc2V0dGluZ3MueG1sUEsBAgAAFAACAAgAuFO8VKenV+h8BAAAbxcAACcAAAAAAAAAAQAAAAAADwsAAHVuaXZlcnNhbC9mbGFzaF9wdWJsaXNoaW5nX3NldHRpbmdzLnhtbFBLAQIAABQAAgAIALhTvFS86VOGdwMAAOgMAAAhAAAAAAAAAAEAAAAAANAPAAB1bml2ZXJzYWwvZmxhc2hfc2tpbl9zZXR0aW5ncy54bWxQSwECAAAUAAIACAC4U7xUF9vd2HcEAAD5FgAAJgAAAAAAAAABAAAAAACGEwAAdW5pdmVyc2FsL2h0bWxfcHVibGlzaGluZ19zZXR0aW5ncy54bWxQSwECAAAUAAIACAC4U7xUVHMZhbABAACBBgAAHwAAAAAAAAABAAAAAABBGAAAdW5pdmVyc2FsL2h0bWxfc2tpbl9zZXR0aW5ncy5qc1BLAQIAABQAAgAIALhTvFTahn1hYAAAAGIAAAAcAAAAAAAAAAEAAAAAAC4aAAB1bml2ZXJzYWwvbG9jYWxfc2V0dGluZ3MueG1sUEsBAgAAFAACAAgAuFO8VIPsCm8cBgAARxMAABcAAAAAAAAAAAAAAAAAyBoAAHVuaXZlcnNhbC91bml2ZXJzYWwucG5nUEsBAgAAFAACAAgAuFO8VDzKEaVLAAAAagAAABsAAAAAAAAAAQAAAAAAGSEAAHVuaXZlcnNhbC91bml2ZXJzYWwucG5nLnhtbFBLBQYAAAAACgAKAAYDAACdIQAAAAA="/>
  <p:tag name="ISPRING_LMS_API_VERSION" val="SCORM 2004 (2nd edition)"/>
  <p:tag name="ISPRING_ULTRA_SCORM_COURSE_ID" val="C5530A28-8CE3-4D29-A829-CC7FC3623829"/>
  <p:tag name="ISPRING_CMI5_LAUNCH_METHOD" val="any window"/>
  <p:tag name="ISPRINGCLOUDFOLDERID" val="1"/>
  <p:tag name="ISPRINGONLINEFOLDERID" val="1"/>
  <p:tag name="ISPRING_OUTPUT_FOLDER" val="[[&quot;\uFFFD\uFFFD|x{7070F873-55FB-4E49-8DA2-6F658BF36F6A}&quot;,&quot;C:\\Users\\Admin\\Desktop\\Slide Bai giang-WW3\\UNIT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58.Unit 5-Lesson 2-Period 3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4806BF-6FB5-473A-A72F-7B41DA5AB0F8}:33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5DD399-04A5-4063-9335-30C7E4D73B7C}:29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ADC378-8E2B-42B0-9AD4-15C14EFFAA98}:35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67B540-67F8-479B-9542-81577FE9892B}: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A90CDE-D08B-4C4A-99D5-C6CDD979B045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5A7D11-63A8-4EC4-9E16-3B7EA20EFFF5}:34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BCEFF6-4DF8-4F9A-B948-D31FB9A903B2}:34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E50722-54E8-485A-89FA-C6CAD762AEAE}:3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96B3D2-0680-48AC-95AE-57DB25B3B191}:294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412425"/>
      </a:dk2>
      <a:lt2>
        <a:srgbClr val="E6E2E8"/>
      </a:lt2>
      <a:accent1>
        <a:srgbClr val="54B520"/>
      </a:accent1>
      <a:accent2>
        <a:srgbClr val="8AAE13"/>
      </a:accent2>
      <a:accent3>
        <a:srgbClr val="BA9E21"/>
      </a:accent3>
      <a:accent4>
        <a:srgbClr val="D56317"/>
      </a:accent4>
      <a:accent5>
        <a:srgbClr val="E7292C"/>
      </a:accent5>
      <a:accent6>
        <a:srgbClr val="D51769"/>
      </a:accent6>
      <a:hlink>
        <a:srgbClr val="C05542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4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234</Words>
  <Application>Microsoft Macintosh PowerPoint</Application>
  <PresentationFormat>Widescreen</PresentationFormat>
  <Paragraphs>64</Paragraphs>
  <Slides>15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9" baseType="lpstr">
      <vt:lpstr>Aharoni</vt:lpstr>
      <vt:lpstr>Arial</vt:lpstr>
      <vt:lpstr>Bebas Neue</vt:lpstr>
      <vt:lpstr>Calibri</vt:lpstr>
      <vt:lpstr>Calibri Light</vt:lpstr>
      <vt:lpstr>Comic Sans MS</vt:lpstr>
      <vt:lpstr>Kristen ITC</vt:lpstr>
      <vt:lpstr>Modern Love</vt:lpstr>
      <vt:lpstr>Nunito</vt:lpstr>
      <vt:lpstr>PT Sans</vt:lpstr>
      <vt:lpstr>Roboto</vt:lpstr>
      <vt:lpstr>The Hand</vt:lpstr>
      <vt:lpstr>Times New Roman</vt:lpstr>
      <vt:lpstr>宋体</vt:lpstr>
      <vt:lpstr>微软雅黑</vt:lpstr>
      <vt:lpstr>等线</vt:lpstr>
      <vt:lpstr>黑体</vt:lpstr>
      <vt:lpstr>2_Office Theme</vt:lpstr>
      <vt:lpstr>3_Office Theme</vt:lpstr>
      <vt:lpstr>SketchyVTI</vt:lpstr>
      <vt:lpstr>6_第一PPT，www.1ppt.com</vt:lpstr>
      <vt:lpstr>1_第一PPT，www.1ppt.com</vt:lpstr>
      <vt:lpstr>7_第一PPT，www.1ppt.com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58.Unit 5-Lesson 2-Period 3</dc:title>
  <dc:creator>CHAU HO;Chiêm Thủy</dc:creator>
  <cp:lastModifiedBy>admin</cp:lastModifiedBy>
  <cp:revision>52</cp:revision>
  <dcterms:created xsi:type="dcterms:W3CDTF">2020-12-24T08:14:23Z</dcterms:created>
  <dcterms:modified xsi:type="dcterms:W3CDTF">2024-12-20T02:06:53Z</dcterms:modified>
</cp:coreProperties>
</file>