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833" r:id="rId2"/>
    <p:sldMasterId id="2147483841" r:id="rId3"/>
    <p:sldMasterId id="2147483849" r:id="rId4"/>
  </p:sldMasterIdLst>
  <p:notesMasterIdLst>
    <p:notesMasterId r:id="rId30"/>
  </p:notesMasterIdLst>
  <p:sldIdLst>
    <p:sldId id="358" r:id="rId5"/>
    <p:sldId id="359" r:id="rId6"/>
    <p:sldId id="317" r:id="rId7"/>
    <p:sldId id="333" r:id="rId8"/>
    <p:sldId id="326" r:id="rId9"/>
    <p:sldId id="336" r:id="rId10"/>
    <p:sldId id="338" r:id="rId11"/>
    <p:sldId id="339" r:id="rId12"/>
    <p:sldId id="334" r:id="rId13"/>
    <p:sldId id="335" r:id="rId14"/>
    <p:sldId id="337" r:id="rId15"/>
    <p:sldId id="340" r:id="rId16"/>
    <p:sldId id="341" r:id="rId17"/>
    <p:sldId id="342" r:id="rId18"/>
    <p:sldId id="360" r:id="rId19"/>
    <p:sldId id="343" r:id="rId20"/>
    <p:sldId id="344" r:id="rId21"/>
    <p:sldId id="361" r:id="rId22"/>
    <p:sldId id="345" r:id="rId23"/>
    <p:sldId id="347" r:id="rId24"/>
    <p:sldId id="362" r:id="rId25"/>
    <p:sldId id="348" r:id="rId26"/>
    <p:sldId id="363" r:id="rId27"/>
    <p:sldId id="350" r:id="rId28"/>
    <p:sldId id="364" r:id="rId2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Catamaran" panose="020B0604020202020204" charset="0"/>
      <p:regular r:id="rId36"/>
      <p:bold r:id="rId37"/>
    </p:embeddedFont>
    <p:embeddedFont>
      <p:font typeface="Changa One" panose="020B0604020202020204" charset="0"/>
      <p:regular r:id="rId38"/>
      <p: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Montserrat" panose="02000505000000020004" pitchFamily="2" charset="0"/>
      <p:regular r:id="rId44"/>
      <p:bold r:id="rId45"/>
      <p:italic r:id="rId46"/>
      <p:boldItalic r:id="rId47"/>
    </p:embeddedFont>
    <p:embeddedFont>
      <p:font typeface="Nunito" pitchFamily="2" charset="0"/>
      <p:regular r:id="rId48"/>
    </p:embeddedFont>
    <p:embeddedFont>
      <p:font typeface="Patrick Hand" panose="00000500000000000000" pitchFamily="2" charset="0"/>
      <p:regular r:id="rId49"/>
    </p:embeddedFont>
    <p:embeddedFont>
      <p:font typeface="Patrick Hand SC" panose="00000500000000000000" pitchFamily="2" charset="0"/>
      <p:regular r:id="rId50"/>
    </p:embeddedFont>
    <p:embeddedFont>
      <p:font typeface="PT Sans" panose="020B0503020203020204" pitchFamily="34" charset="0"/>
      <p:regular r:id="rId51"/>
    </p:embeddedFont>
    <p:embeddedFont>
      <p:font typeface="Quicksand"/>
      <p:regular r:id="rId52"/>
      <p:bold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5498" autoAdjust="0"/>
  </p:normalViewPr>
  <p:slideViewPr>
    <p:cSldViewPr snapToGrid="0" snapToObjects="1">
      <p:cViewPr varScale="1">
        <p:scale>
          <a:sx n="68" d="100"/>
          <a:sy n="68" d="100"/>
        </p:scale>
        <p:origin x="11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60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7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7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tiger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5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This &amp; That</a:t>
            </a:r>
          </a:p>
          <a:p>
            <a:r>
              <a:rPr lang="en-US" baseline="0" dirty="0"/>
              <a:t>This -&gt; These</a:t>
            </a:r>
          </a:p>
          <a:p>
            <a:r>
              <a:rPr lang="en-US" baseline="0" dirty="0"/>
              <a:t>That -&gt; Those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6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and Say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These &amp; Those</a:t>
            </a:r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TO -&gt; THESE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NHỎ -&gt; THOSE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1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63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2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2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4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8/30/2024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8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4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811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65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4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2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6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1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3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2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7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2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9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0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38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8/30/2024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0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audio" Target="NUL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80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43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04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202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5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6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7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54.png"/><Relationship Id="rId2" Type="http://schemas.openxmlformats.org/officeDocument/2006/relationships/audio" Target="../media/media7.mp3"/><Relationship Id="rId16" Type="http://schemas.openxmlformats.org/officeDocument/2006/relationships/image" Target="../media/image29.png"/><Relationship Id="rId1" Type="http://schemas.microsoft.com/office/2007/relationships/media" Target="../media/media7.mp3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71.jpe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7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8.mp3"/><Relationship Id="rId7" Type="http://schemas.openxmlformats.org/officeDocument/2006/relationships/image" Target="../media/image73.jpe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6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5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7" Type="http://schemas.openxmlformats.org/officeDocument/2006/relationships/image" Target="../media/image31.gif"/><Relationship Id="rId12" Type="http://schemas.openxmlformats.org/officeDocument/2006/relationships/image" Target="../media/image34.emf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slide" Target="slide14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13.xml"/><Relationship Id="rId5" Type="http://schemas.openxmlformats.org/officeDocument/2006/relationships/image" Target="../media/image30.gif"/><Relationship Id="rId15" Type="http://schemas.openxmlformats.org/officeDocument/2006/relationships/slide" Target="slide9.xml"/><Relationship Id="rId10" Type="http://schemas.openxmlformats.org/officeDocument/2006/relationships/image" Target="../media/image33.gif"/><Relationship Id="rId19" Type="http://schemas.openxmlformats.org/officeDocument/2006/relationships/slide" Target="slide8.xml"/><Relationship Id="rId4" Type="http://schemas.openxmlformats.org/officeDocument/2006/relationships/slide" Target="slide12.xml"/><Relationship Id="rId9" Type="http://schemas.openxmlformats.org/officeDocument/2006/relationships/image" Target="../media/image32.gif"/><Relationship Id="rId14" Type="http://schemas.openxmlformats.org/officeDocument/2006/relationships/slide" Target="slide7.xml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1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6" y="2672512"/>
            <a:ext cx="1213512" cy="23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60550" y="28500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92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F1E5BAB-3016-994D-A963-34D5A2F2E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8" t="19506" r="25466" b="17595"/>
          <a:stretch/>
        </p:blipFill>
        <p:spPr>
          <a:xfrm>
            <a:off x="5412805" y="655756"/>
            <a:ext cx="3134662" cy="323519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07377"/>
            <a:ext cx="572048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lion.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10185" y="2157309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D46460F8-D102-9849-AA62-DAF427F3C550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1,337 Frog Cartoon Stock Photos, Pictures &amp;amp;amp; Royalty-Free Images - iStock">
            <a:extLst>
              <a:ext uri="{FF2B5EF4-FFF2-40B4-BE49-F238E27FC236}">
                <a16:creationId xmlns:a16="http://schemas.microsoft.com/office/drawing/2014/main" id="{9CB08FE6-6313-BB4A-8463-3C09DBA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71" y="1071889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20304"/>
            <a:ext cx="5416363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frog.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83314" y="20167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2A9EA06C-B328-6445-8FEA-410351A667AF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cartoon art ideas | Cartoon clip art, Cartoon birds,  Bird clipart">
            <a:extLst>
              <a:ext uri="{FF2B5EF4-FFF2-40B4-BE49-F238E27FC236}">
                <a16:creationId xmlns:a16="http://schemas.microsoft.com/office/drawing/2014/main" id="{B3AF1B80-2D86-964A-A863-B13A2C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28" y="849854"/>
            <a:ext cx="3133426" cy="3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bird.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5374" y="2075460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52DBA9A-F08A-484E-9BF5-E6EB8F598EA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1,908 Owl Cartoon Illustrations &amp;amp;amp; Clip Art - iStock">
            <a:extLst>
              <a:ext uri="{FF2B5EF4-FFF2-40B4-BE49-F238E27FC236}">
                <a16:creationId xmlns:a16="http://schemas.microsoft.com/office/drawing/2014/main" id="{371EFC5C-F0B0-9F41-9B94-8500D05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5" y="868056"/>
            <a:ext cx="3266627" cy="30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an owl.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0814" y="20548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46358D4-A276-4C4A-A7F7-DE11A8946EBE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8,973 Tiger Cartoon Stock Photos, Pictures &amp;amp;amp; Royalty-Free Images - iStock">
            <a:extLst>
              <a:ext uri="{FF2B5EF4-FFF2-40B4-BE49-F238E27FC236}">
                <a16:creationId xmlns:a16="http://schemas.microsoft.com/office/drawing/2014/main" id="{C856ED97-2822-3B4C-8658-63F5875B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76" y="708741"/>
            <a:ext cx="2916577" cy="32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08741"/>
            <a:ext cx="5798958" cy="3311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tiger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28585" y="20802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C3E95AC-0D9E-4E40-8D81-663714AD8603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</a:p>
        </p:txBody>
      </p:sp>
    </p:spTree>
    <p:extLst>
      <p:ext uri="{BB962C8B-B14F-4D97-AF65-F5344CB8AC3E}">
        <p14:creationId xmlns:p14="http://schemas.microsoft.com/office/powerpoint/2010/main" val="311570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ctor Cute Jungle Animals in Cartoon Style, Wild Animal, Zoo Designs for  Background, Baby Clothes. Hand Drawn Characters 2139707 Vector Art at  Vecteezy">
            <a:extLst>
              <a:ext uri="{FF2B5EF4-FFF2-40B4-BE49-F238E27FC236}">
                <a16:creationId xmlns:a16="http://schemas.microsoft.com/office/drawing/2014/main" id="{8351BFD4-AC73-B648-BE3B-F4670C50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83" y="331470"/>
            <a:ext cx="533694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F3C9A-E7E8-D540-A2DC-EE8A1DCC8279}"/>
              </a:ext>
            </a:extLst>
          </p:cNvPr>
          <p:cNvSpPr txBox="1"/>
          <p:nvPr/>
        </p:nvSpPr>
        <p:spPr>
          <a:xfrm>
            <a:off x="844362" y="1065007"/>
            <a:ext cx="1839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13316" name="Picture 4" descr="Megaphone Clipart Loudspeaker Icon - Speaker Cartoon Png | Full Size PNG  Download | SeekPNG">
            <a:extLst>
              <a:ext uri="{FF2B5EF4-FFF2-40B4-BE49-F238E27FC236}">
                <a16:creationId xmlns:a16="http://schemas.microsoft.com/office/drawing/2014/main" id="{A89368D9-C4E5-D64C-A2CE-892FBEBC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1" y="1226371"/>
            <a:ext cx="74506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alty-free Mouth Cartoon - Smiling Mouth Cartoon Png Clipart - Full Size  Clipart (#5583841) - PinClipart">
            <a:extLst>
              <a:ext uri="{FF2B5EF4-FFF2-40B4-BE49-F238E27FC236}">
                <a16:creationId xmlns:a16="http://schemas.microsoft.com/office/drawing/2014/main" id="{E3BB1829-6251-DC4D-82E8-6C2720E8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3" y="3287480"/>
            <a:ext cx="803762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17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2578B469-FBC3-684B-9581-4C8A36CCA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57" y="1850315"/>
            <a:ext cx="2245295" cy="281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4524F7-47C0-274F-87E3-F840FB6D95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2"/>
          <a:stretch/>
        </p:blipFill>
        <p:spPr>
          <a:xfrm>
            <a:off x="2734304" y="583228"/>
            <a:ext cx="5954301" cy="290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1F0F3B-5887-0B41-9FA7-DF6233A2581E}"/>
              </a:ext>
            </a:extLst>
          </p:cNvPr>
          <p:cNvSpPr/>
          <p:nvPr/>
        </p:nvSpPr>
        <p:spPr>
          <a:xfrm>
            <a:off x="2893807" y="849854"/>
            <a:ext cx="2571078" cy="785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132C4-3255-634D-9285-C7A27DEC6874}"/>
              </a:ext>
            </a:extLst>
          </p:cNvPr>
          <p:cNvSpPr txBox="1"/>
          <p:nvPr/>
        </p:nvSpPr>
        <p:spPr>
          <a:xfrm>
            <a:off x="150605" y="1081164"/>
            <a:ext cx="3786693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A935E-3FD7-4D4C-AA58-1BF612E13070}"/>
              </a:ext>
            </a:extLst>
          </p:cNvPr>
          <p:cNvSpPr txBox="1"/>
          <p:nvPr/>
        </p:nvSpPr>
        <p:spPr>
          <a:xfrm>
            <a:off x="5160095" y="3578182"/>
            <a:ext cx="352851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giraffes.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6.mp3" descr="3.6.mp3">
            <a:hlinkClick r:id="" action="ppaction://media"/>
            <a:extLst>
              <a:ext uri="{FF2B5EF4-FFF2-40B4-BE49-F238E27FC236}">
                <a16:creationId xmlns:a16="http://schemas.microsoft.com/office/drawing/2014/main" id="{D309137E-D81A-EBBF-693B-9549B0A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268" y="335119"/>
            <a:ext cx="794052" cy="794052"/>
          </a:xfrm>
          <a:prstGeom prst="rect">
            <a:avLst/>
          </a:prstGeom>
        </p:spPr>
      </p:pic>
      <p:pic>
        <p:nvPicPr>
          <p:cNvPr id="3" name="3.6-2.mp3" descr="3.6-2.mp3">
            <a:hlinkClick r:id="" action="ppaction://media"/>
            <a:extLst>
              <a:ext uri="{FF2B5EF4-FFF2-40B4-BE49-F238E27FC236}">
                <a16:creationId xmlns:a16="http://schemas.microsoft.com/office/drawing/2014/main" id="{F4E5DB6F-9C34-CDE6-350E-982E9DA03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8036" y="344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3.PRACTICE</a:t>
            </a:r>
          </a:p>
        </p:txBody>
      </p:sp>
    </p:spTree>
    <p:extLst>
      <p:ext uri="{BB962C8B-B14F-4D97-AF65-F5344CB8AC3E}">
        <p14:creationId xmlns:p14="http://schemas.microsoft.com/office/powerpoint/2010/main" val="544552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id="{2CEC4FA2-557A-004C-B7CA-D339CB794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112" y="117832"/>
            <a:ext cx="2293695" cy="1219734"/>
          </a:xfrm>
          <a:prstGeom prst="rect">
            <a:avLst/>
          </a:prstGeom>
        </p:spPr>
      </p:pic>
      <p:pic>
        <p:nvPicPr>
          <p:cNvPr id="10" name="Picture 2" descr="Pointing Hand clipart transparent - Clipart World">
            <a:extLst>
              <a:ext uri="{FF2B5EF4-FFF2-40B4-BE49-F238E27FC236}">
                <a16:creationId xmlns:a16="http://schemas.microsoft.com/office/drawing/2014/main" id="{2BB79C1F-6FC3-9B45-B044-53BE778E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-50305" y="491912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FF7D34E7-22E0-3845-B86F-82BF97C41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555" y="314154"/>
            <a:ext cx="2293694" cy="1239064"/>
          </a:xfrm>
          <a:prstGeom prst="rect">
            <a:avLst/>
          </a:prstGeom>
        </p:spPr>
      </p:pic>
      <p:pic>
        <p:nvPicPr>
          <p:cNvPr id="15" name="Picture 14" descr="Two cats lying together&#10;&#10;Description automatically generated with low confidence">
            <a:extLst>
              <a:ext uri="{FF2B5EF4-FFF2-40B4-BE49-F238E27FC236}">
                <a16:creationId xmlns:a16="http://schemas.microsoft.com/office/drawing/2014/main" id="{B8100460-FB29-7342-91B6-6692C77CA0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8" y="2225323"/>
            <a:ext cx="2293695" cy="1219734"/>
          </a:xfrm>
          <a:prstGeom prst="rect">
            <a:avLst/>
          </a:prstGeom>
        </p:spPr>
      </p:pic>
      <p:pic>
        <p:nvPicPr>
          <p:cNvPr id="18" name="Picture 17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CFC1BD42-9393-1D45-BEA0-3A0A0393D9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6389" y="2309332"/>
            <a:ext cx="2293695" cy="1239065"/>
          </a:xfrm>
          <a:prstGeom prst="rect">
            <a:avLst/>
          </a:prstGeom>
        </p:spPr>
      </p:pic>
      <p:pic>
        <p:nvPicPr>
          <p:cNvPr id="21" name="Picture 20" descr="A picture containing dog, grass, tan&#10;&#10;Description automatically generated">
            <a:extLst>
              <a:ext uri="{FF2B5EF4-FFF2-40B4-BE49-F238E27FC236}">
                <a16:creationId xmlns:a16="http://schemas.microsoft.com/office/drawing/2014/main" id="{B4927A90-B2B2-404E-8B34-5AB1AA60F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78" y="3509604"/>
            <a:ext cx="2293695" cy="1219734"/>
          </a:xfrm>
          <a:prstGeom prst="rect">
            <a:avLst/>
          </a:prstGeom>
        </p:spPr>
      </p:pic>
      <p:pic>
        <p:nvPicPr>
          <p:cNvPr id="24" name="Picture 23" descr="A picture containing text, sky, elephant, outdoor&#10;&#10;Description automatically generated">
            <a:extLst>
              <a:ext uri="{FF2B5EF4-FFF2-40B4-BE49-F238E27FC236}">
                <a16:creationId xmlns:a16="http://schemas.microsoft.com/office/drawing/2014/main" id="{C8951136-43E0-C141-BAF3-8E149F0157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6388" y="3612945"/>
            <a:ext cx="2293696" cy="1239064"/>
          </a:xfrm>
          <a:prstGeom prst="rect">
            <a:avLst/>
          </a:prstGeom>
        </p:spPr>
      </p:pic>
      <p:pic>
        <p:nvPicPr>
          <p:cNvPr id="26" name="66067826" descr="66067826">
            <a:hlinkClick r:id="" action="ppaction://media"/>
            <a:extLst>
              <a:ext uri="{FF2B5EF4-FFF2-40B4-BE49-F238E27FC236}">
                <a16:creationId xmlns:a16="http://schemas.microsoft.com/office/drawing/2014/main" id="{9B139727-E423-814F-9DBD-10B88DA4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868" y="766534"/>
            <a:ext cx="696560" cy="696560"/>
          </a:xfrm>
          <a:prstGeom prst="rect">
            <a:avLst/>
          </a:prstGeom>
        </p:spPr>
      </p:pic>
      <p:pic>
        <p:nvPicPr>
          <p:cNvPr id="27" name="66067828" descr="66067828">
            <a:hlinkClick r:id="" action="ppaction://media"/>
            <a:extLst>
              <a:ext uri="{FF2B5EF4-FFF2-40B4-BE49-F238E27FC236}">
                <a16:creationId xmlns:a16="http://schemas.microsoft.com/office/drawing/2014/main" id="{36CE0BFC-3043-DC46-AEB7-0A2F01B06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4820" y="766534"/>
            <a:ext cx="696560" cy="69656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65442044-16FB-E740-82C0-DAA7DC483E22}"/>
              </a:ext>
            </a:extLst>
          </p:cNvPr>
          <p:cNvSpPr/>
          <p:nvPr/>
        </p:nvSpPr>
        <p:spPr>
          <a:xfrm>
            <a:off x="387867" y="1498099"/>
            <a:ext cx="2850184" cy="496554"/>
          </a:xfrm>
          <a:prstGeom prst="wedgeRoundRectCallout">
            <a:avLst>
              <a:gd name="adj1" fmla="val -39705"/>
              <a:gd name="adj2" fmla="val -631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A3585AD5-0ABD-A647-8290-47926A47A116}"/>
              </a:ext>
            </a:extLst>
          </p:cNvPr>
          <p:cNvSpPr/>
          <p:nvPr/>
        </p:nvSpPr>
        <p:spPr>
          <a:xfrm>
            <a:off x="5506967" y="1685642"/>
            <a:ext cx="2704040" cy="496554"/>
          </a:xfrm>
          <a:prstGeom prst="wedgeRoundRectCallout">
            <a:avLst>
              <a:gd name="adj1" fmla="val 16533"/>
              <a:gd name="adj2" fmla="val -8482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 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are lions.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94296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283" y="3473281"/>
            <a:ext cx="854113" cy="11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6" y="4466080"/>
            <a:ext cx="772889" cy="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0" y="4449182"/>
            <a:ext cx="85411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22A0C8-C0BF-C74F-9C2F-3D3F61086119}"/>
              </a:ext>
            </a:extLst>
          </p:cNvPr>
          <p:cNvGrpSpPr/>
          <p:nvPr/>
        </p:nvGrpSpPr>
        <p:grpSpPr>
          <a:xfrm>
            <a:off x="-11678" y="0"/>
            <a:ext cx="1643016" cy="1578279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CA6FB-611B-4245-89AB-41259787B424}"/>
              </a:ext>
            </a:extLst>
          </p:cNvPr>
          <p:cNvGrpSpPr/>
          <p:nvPr/>
        </p:nvGrpSpPr>
        <p:grpSpPr>
          <a:xfrm>
            <a:off x="7387173" y="3473281"/>
            <a:ext cx="1865460" cy="157506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CEBA70-CDF1-1849-B095-4D7751C73709}"/>
              </a:ext>
            </a:extLst>
          </p:cNvPr>
          <p:cNvSpPr txBox="1"/>
          <p:nvPr/>
        </p:nvSpPr>
        <p:spPr>
          <a:xfrm>
            <a:off x="1918733" y="1029064"/>
            <a:ext cx="6760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monkeys, those are monkeys ooh, ooh, ooh, ooh, ooh, ooh!</a:t>
            </a:r>
          </a:p>
          <a:p>
            <a:endParaRPr lang="en-US" sz="2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D9E17-84FC-6846-9397-9EC2E767DF50}"/>
              </a:ext>
            </a:extLst>
          </p:cNvPr>
          <p:cNvSpPr txBox="1"/>
          <p:nvPr/>
        </p:nvSpPr>
        <p:spPr>
          <a:xfrm>
            <a:off x="1918733" y="3050619"/>
            <a:ext cx="5565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lions, those are lions, roar, roar, roar!</a:t>
            </a:r>
          </a:p>
          <a:p>
            <a:endParaRPr lang="en-US" sz="2600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194E27-116A-3D40-BB00-E980313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8945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549EEBBC-9D51-24C8-F655-2BDF8E90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87172" y="571191"/>
            <a:ext cx="765533" cy="765533"/>
          </a:xfrm>
          <a:prstGeom prst="rect">
            <a:avLst/>
          </a:prstGeom>
        </p:spPr>
      </p:pic>
      <p:pic>
        <p:nvPicPr>
          <p:cNvPr id="2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64768CED-EA26-6AE0-0EF4-F563216A6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19" end="2057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9309" y="1594762"/>
            <a:ext cx="572700" cy="572700"/>
          </a:xfrm>
          <a:prstGeom prst="rect">
            <a:avLst/>
          </a:prstGeom>
        </p:spPr>
      </p:pic>
      <p:pic>
        <p:nvPicPr>
          <p:cNvPr id="4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0BD99B4B-E5FE-F9A4-3AF5-734E22A77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726" end="30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8638" y="3473281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</a:p>
        </p:txBody>
      </p:sp>
    </p:spTree>
    <p:extLst>
      <p:ext uri="{BB962C8B-B14F-4D97-AF65-F5344CB8AC3E}">
        <p14:creationId xmlns:p14="http://schemas.microsoft.com/office/powerpoint/2010/main" val="1494794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tage Light Cartoon Images – Browse 7,445 Stock Photos, Vectors, and Video  | Adobe Stock">
            <a:extLst>
              <a:ext uri="{FF2B5EF4-FFF2-40B4-BE49-F238E27FC236}">
                <a16:creationId xmlns:a16="http://schemas.microsoft.com/office/drawing/2014/main" id="{7DEEF2F1-67EF-0948-B227-32CF554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D1764-8194-4B40-B1C9-E34DA2F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Monkeys</a:t>
            </a:r>
            <a:r>
              <a:rPr lang="en-US" sz="5000" dirty="0">
                <a:solidFill>
                  <a:schemeClr val="accent1"/>
                </a:solidFill>
                <a:latin typeface="Comic Sans MS" panose="030F0702030302020204" pitchFamily="66" charset="0"/>
              </a:rPr>
              <a:t> and lions show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08F72-0E2F-E044-8FAC-75A13579B050}"/>
              </a:ext>
            </a:extLst>
          </p:cNvPr>
          <p:cNvGrpSpPr/>
          <p:nvPr/>
        </p:nvGrpSpPr>
        <p:grpSpPr>
          <a:xfrm>
            <a:off x="0" y="500955"/>
            <a:ext cx="1954988" cy="1510065"/>
            <a:chOff x="2635785" y="76985"/>
            <a:chExt cx="2712689" cy="2169736"/>
          </a:xfrm>
        </p:grpSpPr>
        <p:pic>
          <p:nvPicPr>
            <p:cNvPr id="6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CCAF1471-5EF7-AA4C-BB25-9E3E53E0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57CF82B9-A23A-C849-B171-44B84E5C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AE3709A9-A842-C045-B121-593A26685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B0B3C7-C77F-7C4F-B6AD-2DF8ED5AFED3}"/>
              </a:ext>
            </a:extLst>
          </p:cNvPr>
          <p:cNvGrpSpPr/>
          <p:nvPr/>
        </p:nvGrpSpPr>
        <p:grpSpPr>
          <a:xfrm>
            <a:off x="5902752" y="2203572"/>
            <a:ext cx="3101399" cy="1996742"/>
            <a:chOff x="4616096" y="2058891"/>
            <a:chExt cx="4348221" cy="2989450"/>
          </a:xfrm>
        </p:grpSpPr>
        <p:pic>
          <p:nvPicPr>
            <p:cNvPr id="10" name="Picture 18" descr="Lion Animal Cartoon - Free image on Pixabay">
              <a:extLst>
                <a:ext uri="{FF2B5EF4-FFF2-40B4-BE49-F238E27FC236}">
                  <a16:creationId xmlns:a16="http://schemas.microsoft.com/office/drawing/2014/main" id="{CA300860-9A55-274E-812D-2B28D565D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35B6590-43BD-5046-B0B5-D80F1DA81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9511FDAA-486F-C646-9C67-BD44D988A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Cute lion | Free SVG">
              <a:extLst>
                <a:ext uri="{FF2B5EF4-FFF2-40B4-BE49-F238E27FC236}">
                  <a16:creationId xmlns:a16="http://schemas.microsoft.com/office/drawing/2014/main" id="{587A7204-A6A0-2746-B6C1-7E620B28C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6DB9F-078C-9941-87EC-1563481B2CF4}"/>
              </a:ext>
            </a:extLst>
          </p:cNvPr>
          <p:cNvSpPr txBox="1"/>
          <p:nvPr/>
        </p:nvSpPr>
        <p:spPr>
          <a:xfrm>
            <a:off x="1974606" y="768140"/>
            <a:ext cx="68533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 – ooh, ooh,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Those are monkeys – ooh, ooh,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monkeys, those are monkeys ooh, ooh, ooh, ooh, ooh, ooh!</a:t>
            </a:r>
          </a:p>
          <a:p>
            <a:endParaRPr lang="en-US" sz="2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F2086-F3B7-9E43-AC3F-468A25324D14}"/>
              </a:ext>
            </a:extLst>
          </p:cNvPr>
          <p:cNvSpPr txBox="1"/>
          <p:nvPr/>
        </p:nvSpPr>
        <p:spPr>
          <a:xfrm>
            <a:off x="793655" y="2530819"/>
            <a:ext cx="52493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lions, those are lions, roar, roar, roar!</a:t>
            </a:r>
          </a:p>
          <a:p>
            <a:endParaRPr lang="en-US" sz="2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2309A1A9-135D-065D-6D1D-D992D130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8585" y="4117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6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</a:p>
        </p:txBody>
      </p:sp>
    </p:spTree>
    <p:extLst>
      <p:ext uri="{BB962C8B-B14F-4D97-AF65-F5344CB8AC3E}">
        <p14:creationId xmlns:p14="http://schemas.microsoft.com/office/powerpoint/2010/main" val="2281041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021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Tick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A3199-F480-964A-BD0C-90495923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9" b="39503"/>
          <a:stretch/>
        </p:blipFill>
        <p:spPr>
          <a:xfrm>
            <a:off x="289449" y="600721"/>
            <a:ext cx="3938306" cy="431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7DB4F-BABA-9944-A981-579398B55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11"/>
          <a:stretch/>
        </p:blipFill>
        <p:spPr>
          <a:xfrm>
            <a:off x="4572000" y="1140310"/>
            <a:ext cx="3536296" cy="26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124132" y="101121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231F8-0495-6B40-A9B1-100DF2FD8051}"/>
              </a:ext>
            </a:extLst>
          </p:cNvPr>
          <p:cNvSpPr txBox="1"/>
          <p:nvPr/>
        </p:nvSpPr>
        <p:spPr>
          <a:xfrm>
            <a:off x="2124132" y="2014806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3F804-E6A4-8343-B89A-BC1E1F23B6CC}"/>
              </a:ext>
            </a:extLst>
          </p:cNvPr>
          <p:cNvSpPr txBox="1"/>
          <p:nvPr/>
        </p:nvSpPr>
        <p:spPr>
          <a:xfrm>
            <a:off x="2091858" y="377593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F297D-A13A-2B48-A546-97F95B92ABFF}"/>
              </a:ext>
            </a:extLst>
          </p:cNvPr>
          <p:cNvSpPr txBox="1"/>
          <p:nvPr/>
        </p:nvSpPr>
        <p:spPr>
          <a:xfrm>
            <a:off x="6173404" y="91834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F10EE-8B38-D946-B127-BA57A52D0D40}"/>
              </a:ext>
            </a:extLst>
          </p:cNvPr>
          <p:cNvSpPr txBox="1"/>
          <p:nvPr/>
        </p:nvSpPr>
        <p:spPr>
          <a:xfrm>
            <a:off x="6173404" y="287658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2082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Butterfly</a:t>
            </a:r>
            <a:r>
              <a:rPr lang="en-US" altLang="en-US" sz="11700" b="1" dirty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300" y="42082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556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F3E570-1052-1148-A3B1-F2EF354D3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097">
            <a:off x="5922169" y="1600200"/>
            <a:ext cx="94059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4401A8A7-7822-F147-B464-9ADD53240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795" flipH="1">
            <a:off x="7258050" y="2286000"/>
            <a:ext cx="420291" cy="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E3DBCC43-1634-B047-8085-AB7FCFC5E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0485">
            <a:off x="4229100" y="1714501"/>
            <a:ext cx="457200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hlinkClick r:id="rId15" action="ppaction://hlinksldjump"/>
            <a:extLst>
              <a:ext uri="{FF2B5EF4-FFF2-40B4-BE49-F238E27FC236}">
                <a16:creationId xmlns:a16="http://schemas.microsoft.com/office/drawing/2014/main" id="{AC0CE503-FD35-A841-AF05-081B10783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7029">
            <a:off x="4945685" y="2153245"/>
            <a:ext cx="5857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>
            <a:hlinkClick r:id="rId16" action="ppaction://hlinksldjump"/>
            <a:extLst>
              <a:ext uri="{FF2B5EF4-FFF2-40B4-BE49-F238E27FC236}">
                <a16:creationId xmlns:a16="http://schemas.microsoft.com/office/drawing/2014/main" id="{E12D42B5-E590-4847-AEFE-9AA36C21F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112">
            <a:off x="2837251" y="2086468"/>
            <a:ext cx="854869" cy="8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484842" y="2624925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7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95188" y="3672314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8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171458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332971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ounded Rectangle 18">
            <a:hlinkClick r:id="rId16" action="ppaction://hlinksldjump"/>
            <a:extLst>
              <a:ext uri="{FF2B5EF4-FFF2-40B4-BE49-F238E27FC236}">
                <a16:creationId xmlns:a16="http://schemas.microsoft.com/office/drawing/2014/main" id="{314E376C-0A24-A54F-A104-EEBAD7428176}"/>
              </a:ext>
            </a:extLst>
          </p:cNvPr>
          <p:cNvSpPr/>
          <p:nvPr/>
        </p:nvSpPr>
        <p:spPr>
          <a:xfrm>
            <a:off x="2539415" y="4360153"/>
            <a:ext cx="757415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" name="Rounded 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460830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585853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ounded 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2E927D36-B717-6641-8C55-BD0BF954AB03}"/>
              </a:ext>
            </a:extLst>
          </p:cNvPr>
          <p:cNvSpPr/>
          <p:nvPr/>
        </p:nvSpPr>
        <p:spPr>
          <a:xfrm>
            <a:off x="3765413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645D9DBC-EE2A-1244-89B7-4E9986DABE4A}"/>
              </a:ext>
            </a:extLst>
          </p:cNvPr>
          <p:cNvSpPr/>
          <p:nvPr/>
        </p:nvSpPr>
        <p:spPr>
          <a:xfrm>
            <a:off x="4902827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E11AA76A-B0FE-9346-A8CE-A1573E6A0FD1}"/>
              </a:ext>
            </a:extLst>
          </p:cNvPr>
          <p:cNvSpPr/>
          <p:nvPr/>
        </p:nvSpPr>
        <p:spPr>
          <a:xfrm>
            <a:off x="6047313" y="4380305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ounded 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572B0CFE-2546-114E-8CAA-9AD598423B26}"/>
              </a:ext>
            </a:extLst>
          </p:cNvPr>
          <p:cNvSpPr/>
          <p:nvPr/>
        </p:nvSpPr>
        <p:spPr>
          <a:xfrm>
            <a:off x="7119109" y="43865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933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63B4684A-0BA6-B14D-9171-41D54D5A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134281" y="1605720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83782E7D-3B44-6A45-869F-57C74E65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403316" y="108062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C5598BCC-156F-E342-8BF1-3FD4326F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182580" y="107274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4D7224F5-3F81-E843-84C8-B7BF5053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215887" y="1559102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70DB018A-2A9D-D647-8CB2-B85A62B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295150" y="177358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 flipH="1">
            <a:off x="-76537" y="25175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8444753" y="4380305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17" y="-476324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lephant with tusks&#10;&#10;Description automatically generated">
            <a:extLst>
              <a:ext uri="{FF2B5EF4-FFF2-40B4-BE49-F238E27FC236}">
                <a16:creationId xmlns:a16="http://schemas.microsoft.com/office/drawing/2014/main" id="{2E53F955-8A9B-1240-8D81-BDC5E8147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68" t="17150" r="29456" b="18463"/>
          <a:stretch/>
        </p:blipFill>
        <p:spPr>
          <a:xfrm>
            <a:off x="5325104" y="833968"/>
            <a:ext cx="2586021" cy="301111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00" y="833968"/>
            <a:ext cx="4567535" cy="3011116"/>
          </a:xfrm>
          <a:prstGeom prst="rect">
            <a:avLst/>
          </a:prstGeom>
        </p:spPr>
      </p:pic>
      <p:sp>
        <p:nvSpPr>
          <p:cNvPr id="9" name="Pentagon 8">
            <a:hlinkClick r:id="rId9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5" y="4025698"/>
            <a:ext cx="5966460" cy="9418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an </a:t>
            </a:r>
            <a:r>
              <a:rPr lang="en-US" sz="375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elephant.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1890548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yellow, mammal, monkey&#10;&#10;Description automatically generated">
            <a:extLst>
              <a:ext uri="{FF2B5EF4-FFF2-40B4-BE49-F238E27FC236}">
                <a16:creationId xmlns:a16="http://schemas.microsoft.com/office/drawing/2014/main" id="{BB6365CE-6DB0-2C4D-9EA9-BFA9C5DE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13" t="17206" r="22542" b="19895"/>
          <a:stretch/>
        </p:blipFill>
        <p:spPr>
          <a:xfrm>
            <a:off x="5045376" y="846924"/>
            <a:ext cx="3080643" cy="2826405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00" y="611493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2799" y="4020048"/>
            <a:ext cx="5441613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monkey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C95334CA-30CB-DF40-BDD7-0BBF5A0A9955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Zebra Cartoon Stock Illustration - Download Image Now - iStock">
            <a:extLst>
              <a:ext uri="{FF2B5EF4-FFF2-40B4-BE49-F238E27FC236}">
                <a16:creationId xmlns:a16="http://schemas.microsoft.com/office/drawing/2014/main" id="{93202D04-A8FF-AB42-B84F-25A367DE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00" y="871662"/>
            <a:ext cx="2444725" cy="27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4" y="664619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7699" y="4020048"/>
            <a:ext cx="5606713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zebra.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emium Vector | Adorable hippo cartoon">
            <a:extLst>
              <a:ext uri="{FF2B5EF4-FFF2-40B4-BE49-F238E27FC236}">
                <a16:creationId xmlns:a16="http://schemas.microsoft.com/office/drawing/2014/main" id="{B169F090-1BDE-AE49-9450-8A2E5D18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13" y="859003"/>
            <a:ext cx="3399549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2" y="664619"/>
            <a:ext cx="496349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hippo.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3854923"/>
            <a:ext cx="5966460" cy="103491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giraffe.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37883-61BA-8041-BCF9-2587BCDAF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04" t="16523" r="29932" b="16340"/>
          <a:stretch/>
        </p:blipFill>
        <p:spPr>
          <a:xfrm>
            <a:off x="1007466" y="667266"/>
            <a:ext cx="2319596" cy="2969111"/>
          </a:xfrm>
          <a:prstGeom prst="rect">
            <a:avLst/>
          </a:prstGeom>
        </p:spPr>
      </p:pic>
      <p:sp>
        <p:nvSpPr>
          <p:cNvPr id="11" name="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4" y="534223"/>
            <a:ext cx="5393890" cy="32351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59090" y="1655531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5.Unit 3-Lesson 2-Period 2"/>
  <p:tag name="ISPRING_LMS_API_VERSION" val="SCORM 2004 (2nd edition)"/>
  <p:tag name="ISPRING_ULTRA_SCORM_COURSE_ID" val="EB81293B-02E5-4704-B307-78A9EE4234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5.Unit 3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Z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GX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Bl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Z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Bl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ZfUdVe8ZnLmYAAABoAAAAHAAAAHVuaXZlcnNhbC9sb2NhbF9zZXR0aW5ncy54bWyzsa/IzVEoSy0qzszPs1Uy1DNQUkjNS85PycxLt1UKDXHTtVBSKC5JzEtJzMnPS7VVystXUrC347LJyU9OzAlOLSkBKixWKMhJrEwtCknNBTJKUv0Sc4EqQzxd/RRcXTxDlPTtuABQSwMEFAACAAgAGX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Bl9R1WhbY9iTAAAAGsAAAAbAAAAdW5pdmVyc2FsL3VuaXZlcnNhbC5wbmcueG1ss7GvyM1RKEstKs7Mz7NVMtQzULK34+WyKShKLctMLVeoAIoBBSFASaHSVsnECMEtz0wpyQCpMDBBCGakZqZnlNgqWRhZwAX1gWYCAFBLAQIAABQAAgAIAIxeVlE2YVgCRwMAAOEJAAAUAAAAAAAAAAEAAAAAAAAAAAB1bml2ZXJzYWwvcGxheWVyLnhtbFBLAQIAABQAAgAIABl9R1WcXjIIFAYAADcXAAAdAAAAAAAAAAEAAAAAAHkDAAB1bml2ZXJzYWwvY29tbW9uX21lc3NhZ2VzLmxuZ1BLAQIAABQAAgAIABl9R1UVHmAbowAAAH8BAAAuAAAAAAAAAAEAAAAAAMgJAAB1bml2ZXJzYWwvcGxheWJhY2tfYW5kX25hdmlnYXRpb25fc2V0dGluZ3MueG1sUEsBAgAAFAACAAgAGX1HVaenV+h8BAAAbxcAACcAAAAAAAAAAQAAAAAAtwoAAHVuaXZlcnNhbC9mbGFzaF9wdWJsaXNoaW5nX3NldHRpbmdzLnhtbFBLAQIAABQAAgAIABl9R1XlX+THbQMAAKEMAAAhAAAAAAAAAAEAAAAAAHgPAAB1bml2ZXJzYWwvZmxhc2hfc2tpbl9zZXR0aW5ncy54bWxQSwECAAAUAAIACAAZfUdVF9vd2HcEAAD5FgAAJgAAAAAAAAABAAAAAAAkEwAAdW5pdmVyc2FsL2h0bWxfcHVibGlzaGluZ19zZXR0aW5ncy54bWxQSwECAAAUAAIACAAZfUdVJR/xB6oBAABoBgAAHwAAAAAAAAABAAAAAADfFwAAdW5pdmVyc2FsL2h0bWxfc2tpbl9zZXR0aW5ncy5qc1BLAQIAABQAAgAIABl9R1V7xmcuZgAAAGgAAAAcAAAAAAAAAAEAAAAAAMYZAAB1bml2ZXJzYWwvbG9jYWxfc2V0dGluZ3MueG1sUEsBAgAAFAACAAgAGX1HVRbuq+5BBgAAWxwAABcAAAAAAAAAAAAAAAAAZhoAAHVuaXZlcnNhbC91bml2ZXJzYWwucG5nUEsBAgAAFAACAAgAGX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563</Words>
  <Application>Microsoft Office PowerPoint</Application>
  <PresentationFormat>On-screen Show (16:9)</PresentationFormat>
  <Paragraphs>124</Paragraphs>
  <Slides>25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Book Antiqua</vt:lpstr>
      <vt:lpstr>Arial</vt:lpstr>
      <vt:lpstr>Roboto</vt:lpstr>
      <vt:lpstr>PT Sans</vt:lpstr>
      <vt:lpstr>Catamaran</vt:lpstr>
      <vt:lpstr>Quicksand SemiBold</vt:lpstr>
      <vt:lpstr>Life Savers</vt:lpstr>
      <vt:lpstr>Patrick Hand SC</vt:lpstr>
      <vt:lpstr>Comic Sans MS</vt:lpstr>
      <vt:lpstr>Nunito</vt:lpstr>
      <vt:lpstr>Calibri</vt:lpstr>
      <vt:lpstr>Life Savers ExtraBold</vt:lpstr>
      <vt:lpstr>Patrick Hand</vt:lpstr>
      <vt:lpstr>Bebas Neue</vt:lpstr>
      <vt:lpstr>Montserrat</vt:lpstr>
      <vt:lpstr>Changa One</vt:lpstr>
      <vt:lpstr>Quicksand</vt:lpstr>
      <vt:lpstr>English Language Grammar Rules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Monkeys and lions show</vt:lpstr>
      <vt:lpstr>PowerPoint Presentation</vt:lpstr>
      <vt:lpstr>Tick the correct 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35.Unit 3-Lesson 2-Period 2</dc:title>
  <dc:creator>Christiaan Rheeder;Chiêm Thủy</dc:creator>
  <cp:lastModifiedBy>Admin</cp:lastModifiedBy>
  <cp:revision>32</cp:revision>
  <dcterms:modified xsi:type="dcterms:W3CDTF">2024-08-30T08:49:01Z</dcterms:modified>
</cp:coreProperties>
</file>