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3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4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5.wav" ContentType="audio/x-wav"/>
  <Override PartName="/ppt/media/audio6.wav" ContentType="audio/x-wav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7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4045" r:id="rId3"/>
    <p:sldMasterId id="2147484054" r:id="rId4"/>
    <p:sldMasterId id="2147484118" r:id="rId5"/>
    <p:sldMasterId id="2147484186" r:id="rId6"/>
    <p:sldMasterId id="2147484244" r:id="rId7"/>
    <p:sldMasterId id="2147484253" r:id="rId8"/>
    <p:sldMasterId id="2147484270" r:id="rId9"/>
  </p:sldMasterIdLst>
  <p:notesMasterIdLst>
    <p:notesMasterId r:id="rId30"/>
  </p:notesMasterIdLst>
  <p:sldIdLst>
    <p:sldId id="487" r:id="rId10"/>
    <p:sldId id="387" r:id="rId11"/>
    <p:sldId id="468" r:id="rId12"/>
    <p:sldId id="438" r:id="rId13"/>
    <p:sldId id="449" r:id="rId14"/>
    <p:sldId id="470" r:id="rId15"/>
    <p:sldId id="471" r:id="rId16"/>
    <p:sldId id="482" r:id="rId17"/>
    <p:sldId id="483" r:id="rId18"/>
    <p:sldId id="475" r:id="rId19"/>
    <p:sldId id="485" r:id="rId20"/>
    <p:sldId id="476" r:id="rId21"/>
    <p:sldId id="477" r:id="rId22"/>
    <p:sldId id="478" r:id="rId23"/>
    <p:sldId id="484" r:id="rId24"/>
    <p:sldId id="480" r:id="rId25"/>
    <p:sldId id="390" r:id="rId26"/>
    <p:sldId id="486" r:id="rId27"/>
    <p:sldId id="409" r:id="rId28"/>
    <p:sldId id="392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99FF"/>
    <a:srgbClr val="00FFFF"/>
    <a:srgbClr val="CCCC00"/>
    <a:srgbClr val="9999FF"/>
    <a:srgbClr val="FFFFFF"/>
    <a:srgbClr val="FF99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1" autoAdjust="0"/>
    <p:restoredTop sz="86871" autoAdjust="0"/>
  </p:normalViewPr>
  <p:slideViewPr>
    <p:cSldViewPr snapToGrid="0">
      <p:cViewPr varScale="1">
        <p:scale>
          <a:sx n="63" d="100"/>
          <a:sy n="63" d="100"/>
        </p:scale>
        <p:origin x="846" y="48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63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93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3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78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4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3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78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91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50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25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9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1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64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283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75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31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25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04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46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72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727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129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340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563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95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455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376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568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22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59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3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393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80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619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641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242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656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05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262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96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276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537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154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638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259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33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101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1201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9984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29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407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715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199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495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0525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749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183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666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305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9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236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5516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7034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53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71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950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898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585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6708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09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60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23" indent="0" algn="ctr">
              <a:buNone/>
              <a:defRPr sz="1991"/>
            </a:lvl2pPr>
            <a:lvl3pPr marL="910847" indent="0" algn="ctr">
              <a:buNone/>
              <a:defRPr sz="1791"/>
            </a:lvl3pPr>
            <a:lvl4pPr marL="1366270" indent="0" algn="ctr">
              <a:buNone/>
              <a:defRPr sz="1592"/>
            </a:lvl4pPr>
            <a:lvl5pPr marL="1821233" indent="0" algn="ctr">
              <a:buNone/>
              <a:defRPr sz="1592"/>
            </a:lvl5pPr>
            <a:lvl6pPr marL="2276656" indent="0" algn="ctr">
              <a:buNone/>
              <a:defRPr sz="1592"/>
            </a:lvl6pPr>
            <a:lvl7pPr marL="2732080" indent="0" algn="ctr">
              <a:buNone/>
              <a:defRPr sz="1592"/>
            </a:lvl7pPr>
            <a:lvl8pPr marL="3187503" indent="0" algn="ctr">
              <a:buNone/>
              <a:defRPr sz="1592"/>
            </a:lvl8pPr>
            <a:lvl9pPr marL="3642926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25094287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57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845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107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49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07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979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54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232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5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2022/9/9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004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9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3470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9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9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936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370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1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9" Type="http://schemas.openxmlformats.org/officeDocument/2006/relationships/image" Target="../media/image28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24.png"/><Relationship Id="rId42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openxmlformats.org/officeDocument/2006/relationships/image" Target="../media/image26.emf"/><Relationship Id="rId40" Type="http://schemas.openxmlformats.org/officeDocument/2006/relationships/image" Target="../media/image29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1.png"/><Relationship Id="rId36" Type="http://schemas.microsoft.com/office/2007/relationships/hdphoto" Target="../media/hdphoto14.wdp"/><Relationship Id="rId10" Type="http://schemas.openxmlformats.org/officeDocument/2006/relationships/image" Target="../media/image12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microsoft.com/office/2007/relationships/hdphoto" Target="../media/hdphoto10.wdp"/><Relationship Id="rId30" Type="http://schemas.openxmlformats.org/officeDocument/2006/relationships/image" Target="../media/image22.png"/><Relationship Id="rId35" Type="http://schemas.openxmlformats.org/officeDocument/2006/relationships/image" Target="../media/image25.png"/><Relationship Id="rId43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0.xml"/><Relationship Id="rId7" Type="http://schemas.openxmlformats.org/officeDocument/2006/relationships/slide" Target="slide6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1.xml"/><Relationship Id="rId6" Type="http://schemas.openxmlformats.org/officeDocument/2006/relationships/image" Target="../media/image67.png"/><Relationship Id="rId5" Type="http://schemas.openxmlformats.org/officeDocument/2006/relationships/image" Target="../media/image60.jpg"/><Relationship Id="rId4" Type="http://schemas.openxmlformats.org/officeDocument/2006/relationships/audio" Target="../media/audio7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2.xml"/><Relationship Id="rId6" Type="http://schemas.openxmlformats.org/officeDocument/2006/relationships/image" Target="../media/image60.jpg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2.xml"/><Relationship Id="rId7" Type="http://schemas.openxmlformats.org/officeDocument/2006/relationships/slide" Target="slide6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3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13.xml"/><Relationship Id="rId7" Type="http://schemas.microsoft.com/office/2007/relationships/hdphoto" Target="../media/hdphoto22.wdp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4.xml"/><Relationship Id="rId6" Type="http://schemas.openxmlformats.org/officeDocument/2006/relationships/image" Target="../media/image71.png"/><Relationship Id="rId11" Type="http://schemas.openxmlformats.org/officeDocument/2006/relationships/image" Target="../media/image61.png"/><Relationship Id="rId5" Type="http://schemas.openxmlformats.org/officeDocument/2006/relationships/image" Target="../media/image69.jpg"/><Relationship Id="rId10" Type="http://schemas.openxmlformats.org/officeDocument/2006/relationships/slide" Target="slide6.xml"/><Relationship Id="rId4" Type="http://schemas.openxmlformats.org/officeDocument/2006/relationships/audio" Target="../media/audio4.wav"/><Relationship Id="rId9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5.xml"/><Relationship Id="rId6" Type="http://schemas.openxmlformats.org/officeDocument/2006/relationships/image" Target="../media/image69.jpg"/><Relationship Id="rId5" Type="http://schemas.openxmlformats.org/officeDocument/2006/relationships/audio" Target="../media/audio6.wav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5.xml"/><Relationship Id="rId7" Type="http://schemas.openxmlformats.org/officeDocument/2006/relationships/slide" Target="slide6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6.xml"/><Relationship Id="rId6" Type="http://schemas.openxmlformats.org/officeDocument/2006/relationships/image" Target="../media/image74.png"/><Relationship Id="rId5" Type="http://schemas.openxmlformats.org/officeDocument/2006/relationships/image" Target="../media/image69.jpg"/><Relationship Id="rId4" Type="http://schemas.openxmlformats.org/officeDocument/2006/relationships/audio" Target="../media/audio7.wav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7.xml"/><Relationship Id="rId6" Type="http://schemas.openxmlformats.org/officeDocument/2006/relationships/image" Target="../media/image69.jpg"/><Relationship Id="rId5" Type="http://schemas.openxmlformats.org/officeDocument/2006/relationships/audio" Target="../media/audio6.wav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gif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35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32.jpg"/><Relationship Id="rId11" Type="http://schemas.openxmlformats.org/officeDocument/2006/relationships/image" Target="../media/image36.jpe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2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5.jpeg"/><Relationship Id="rId1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9.xml"/><Relationship Id="rId6" Type="http://schemas.openxmlformats.org/officeDocument/2006/relationships/image" Target="../media/image28.gif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0.xml"/><Relationship Id="rId6" Type="http://schemas.openxmlformats.org/officeDocument/2006/relationships/image" Target="../media/image28.gif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gif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35.xml"/><Relationship Id="rId16" Type="http://schemas.microsoft.com/office/2007/relationships/hdphoto" Target="../media/hdphoto16.wdp"/><Relationship Id="rId20" Type="http://schemas.openxmlformats.org/officeDocument/2006/relationships/audio" Target="../media/audio20.wav"/><Relationship Id="rId1" Type="http://schemas.openxmlformats.org/officeDocument/2006/relationships/tags" Target="../tags/tag3.xml"/><Relationship Id="rId6" Type="http://schemas.openxmlformats.org/officeDocument/2006/relationships/image" Target="../media/image32.jpg"/><Relationship Id="rId11" Type="http://schemas.openxmlformats.org/officeDocument/2006/relationships/image" Target="../media/image36.jpe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2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5.jpeg"/><Relationship Id="rId14" Type="http://schemas.openxmlformats.org/officeDocument/2006/relationships/image" Target="../media/image3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media2.mp3"/><Relationship Id="rId7" Type="http://schemas.openxmlformats.org/officeDocument/2006/relationships/image" Target="../media/image79.png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openxmlformats.org/officeDocument/2006/relationships/image" Target="../media/image78.jpe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4.xml"/><Relationship Id="rId6" Type="http://schemas.openxmlformats.org/officeDocument/2006/relationships/image" Target="../media/image39.gif"/><Relationship Id="rId11" Type="http://schemas.microsoft.com/office/2007/relationships/hdphoto" Target="../media/hdphoto18.wdp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gif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35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5.xml"/><Relationship Id="rId6" Type="http://schemas.openxmlformats.org/officeDocument/2006/relationships/image" Target="../media/image32.jpg"/><Relationship Id="rId11" Type="http://schemas.openxmlformats.org/officeDocument/2006/relationships/image" Target="../media/image36.jpe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openxmlformats.org/officeDocument/2006/relationships/image" Target="../media/image28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5.jpeg"/><Relationship Id="rId1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44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2.xml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3" Type="http://schemas.openxmlformats.org/officeDocument/2006/relationships/notesSlide" Target="../notesSlides/notesSlide6.xml"/><Relationship Id="rId21" Type="http://schemas.openxmlformats.org/officeDocument/2006/relationships/slide" Target="slide8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openxmlformats.org/officeDocument/2006/relationships/slide" Target="slide15.xml"/><Relationship Id="rId25" Type="http://schemas.openxmlformats.org/officeDocument/2006/relationships/slide" Target="slide9.xml"/><Relationship Id="rId33" Type="http://schemas.openxmlformats.org/officeDocument/2006/relationships/image" Target="../media/image30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0.png"/><Relationship Id="rId20" Type="http://schemas.openxmlformats.org/officeDocument/2006/relationships/image" Target="../media/image52.jpeg"/><Relationship Id="rId29" Type="http://schemas.openxmlformats.org/officeDocument/2006/relationships/image" Target="../media/image57.png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24" Type="http://schemas.openxmlformats.org/officeDocument/2006/relationships/image" Target="../media/image54.jpeg"/><Relationship Id="rId32" Type="http://schemas.openxmlformats.org/officeDocument/2006/relationships/image" Target="../media/image59.png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23" Type="http://schemas.openxmlformats.org/officeDocument/2006/relationships/slide" Target="slide11.xml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56.jpeg"/><Relationship Id="rId30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8.xml"/><Relationship Id="rId6" Type="http://schemas.openxmlformats.org/officeDocument/2006/relationships/slide" Target="slide6.xml"/><Relationship Id="rId5" Type="http://schemas.openxmlformats.org/officeDocument/2006/relationships/image" Target="../media/image60.jp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8.xml"/><Relationship Id="rId7" Type="http://schemas.microsoft.com/office/2007/relationships/hdphoto" Target="../media/hdphoto20.wdp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9.xml"/><Relationship Id="rId6" Type="http://schemas.openxmlformats.org/officeDocument/2006/relationships/image" Target="../media/image63.png"/><Relationship Id="rId11" Type="http://schemas.openxmlformats.org/officeDocument/2006/relationships/image" Target="../media/image61.png"/><Relationship Id="rId5" Type="http://schemas.openxmlformats.org/officeDocument/2006/relationships/image" Target="../media/image60.jpg"/><Relationship Id="rId10" Type="http://schemas.openxmlformats.org/officeDocument/2006/relationships/slide" Target="slide6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0.xml"/><Relationship Id="rId6" Type="http://schemas.openxmlformats.org/officeDocument/2006/relationships/image" Target="../media/image60.jpg"/><Relationship Id="rId5" Type="http://schemas.openxmlformats.org/officeDocument/2006/relationships/audio" Target="../media/audio6.wav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354571" y="1072421"/>
            <a:ext cx="3549370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Review2 </a:t>
            </a: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287435" y="2618555"/>
            <a:ext cx="139172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Part4  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43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4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201" grpId="0"/>
      <p:bldP spid="20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Write question and answer.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345511" y="5199909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They/ clocks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2600" y="3750895"/>
            <a:ext cx="3886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Are they clocks </a:t>
            </a:r>
            <a:r>
              <a:rPr lang="en-US" sz="3200" b="1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2600" y="4851371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n-US" sz="3200" b="1">
                <a:latin typeface="Comic Sans MS" panose="030F0702030302020204" pitchFamily="66" charset="0"/>
              </a:rPr>
              <a:t>,</a:t>
            </a:r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 they aren’t</a:t>
            </a:r>
            <a:r>
              <a:rPr lang="en-US" sz="3200" b="1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4" name="Picture 4" descr="Cái Thước, Thẳng, Bờ Rìa, Dụng Cụ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81" y="2667506"/>
            <a:ext cx="4675098" cy="23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rved Right Arrow 44"/>
          <p:cNvSpPr/>
          <p:nvPr/>
        </p:nvSpPr>
        <p:spPr>
          <a:xfrm>
            <a:off x="6714309" y="3937126"/>
            <a:ext cx="528291" cy="13165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4" name="Picture 4" descr="Cái Thước, Thẳng, Bờ Rìa, Dụng Cụ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38" y="3144388"/>
            <a:ext cx="4675098" cy="23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Choose the correct answer</a:t>
              </a:r>
            </a:p>
            <a:p>
              <a:pPr algn="ctr"/>
              <a:endParaRPr lang="en-US" sz="3200" b="1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57481" y="2405688"/>
            <a:ext cx="378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 are those</a:t>
            </a:r>
            <a:r>
              <a:rPr lang="en-US" sz="320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608437" y="4506073"/>
            <a:ext cx="4234831" cy="643947"/>
          </a:xfrm>
          <a:prstGeom prst="rect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Those is turtles.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3258" y="3384403"/>
            <a:ext cx="4210010" cy="643947"/>
          </a:xfrm>
          <a:prstGeom prst="rect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Those are turtle.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3258" y="5621477"/>
            <a:ext cx="4210010" cy="643947"/>
          </a:xfrm>
          <a:prstGeom prst="rect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Those are turtles.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1" name="Picture 4" descr="Con Rùa, Bị Cô Lập, Rùa Nước, Xe Tă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530"/>
          <a:stretch/>
        </p:blipFill>
        <p:spPr bwMode="auto">
          <a:xfrm>
            <a:off x="2072713" y="3113144"/>
            <a:ext cx="2823731" cy="309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7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194270" y="578664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Fill letters in the blank</a:t>
              </a:r>
            </a:p>
          </p:txBody>
        </p:sp>
      </p:grpSp>
      <p:pic>
        <p:nvPicPr>
          <p:cNvPr id="32" name="Picture 14" descr="Classroom, School, Education, Learn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69" y="2008585"/>
            <a:ext cx="5102052" cy="365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366521" y="5797829"/>
            <a:ext cx="5178012" cy="99886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cl_ssr_ _m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23719" y="575631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5789431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635" y="5797829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8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442861" y="402866"/>
            <a:ext cx="5415703" cy="1334190"/>
            <a:chOff x="2198252" y="317755"/>
            <a:chExt cx="9424176" cy="22116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98252" y="317755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97996" y="545455"/>
              <a:ext cx="8824687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Look and circle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722317" y="462425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 </a:t>
            </a:r>
            <a:r>
              <a:rPr lang="en-US" sz="3200">
                <a:latin typeface="Comic Sans MS" panose="030F0702030302020204" pitchFamily="66" charset="0"/>
              </a:rPr>
              <a:t>is a clock.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22316" y="542774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</a:t>
            </a:r>
            <a:r>
              <a:rPr lang="en-US" sz="3200">
                <a:latin typeface="Comic Sans MS" panose="030F0702030302020204" pitchFamily="66" charset="0"/>
              </a:rPr>
              <a:t> is a book .</a:t>
            </a:r>
          </a:p>
        </p:txBody>
      </p:sp>
      <p:pic>
        <p:nvPicPr>
          <p:cNvPr id="2052" name="Picture 4" descr="Beautiful Little Girl Pointing Her Finger Cartoon Stock Illustration -  Download Image Now - i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83" b="96394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9738"/>
          <a:stretch/>
        </p:blipFill>
        <p:spPr bwMode="auto">
          <a:xfrm>
            <a:off x="2151082" y="3012957"/>
            <a:ext cx="2398983" cy="397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áo Thức, Thời Gian, Bằng Phẳ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444" y1="21765" x2="48444" y2="21765"/>
                        <a14:foregroundMark x1="37743" y1="25882" x2="37743" y2="25882"/>
                        <a14:foregroundMark x1="59144" y1="27059" x2="59144" y2="27059"/>
                        <a14:backgroundMark x1="45720" y1="85588" x2="45720" y2="8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6" r="25325"/>
          <a:stretch/>
        </p:blipFill>
        <p:spPr bwMode="auto">
          <a:xfrm>
            <a:off x="7412317" y="1889222"/>
            <a:ext cx="2043204" cy="259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sp>
        <p:nvSpPr>
          <p:cNvPr id="16" name="Donut 15"/>
          <p:cNvSpPr/>
          <p:nvPr/>
        </p:nvSpPr>
        <p:spPr>
          <a:xfrm>
            <a:off x="5979244" y="4347786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4550065" y="5209026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837" y="2060962"/>
            <a:ext cx="1579607" cy="22025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1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Choose the correct answer.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664499" y="2527985"/>
            <a:ext cx="341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What’s that</a:t>
            </a:r>
            <a:r>
              <a:rPr lang="en-US" sz="3200"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5455" y="4628370"/>
            <a:ext cx="3987135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B. It’s a whale.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15455" y="5693843"/>
            <a:ext cx="3987134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rabbit.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5455" y="3573792"/>
            <a:ext cx="3962314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shark.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3" name="Picture 6" descr="Shark, Fish, Sea, Ocean, Fishing, Ba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190" flipH="1">
            <a:off x="861580" y="3174299"/>
            <a:ext cx="4963873" cy="27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6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41" grpId="0" animBg="1"/>
      <p:bldP spid="41" grpId="1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119913" y="526600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Write question and answer.</a:t>
              </a:r>
            </a:p>
          </p:txBody>
        </p:sp>
      </p:grpSp>
      <p:pic>
        <p:nvPicPr>
          <p:cNvPr id="3074" name="Picture 2" descr="Trẻ Em, Sinh Viên, Trở Lại Trường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85" y="2916816"/>
            <a:ext cx="48101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6680" y="6142018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they / students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2599" y="3750895"/>
            <a:ext cx="422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Are they students</a:t>
            </a:r>
            <a:r>
              <a:rPr lang="en-US" sz="3200" b="1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2600" y="4851371"/>
            <a:ext cx="354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r>
              <a:rPr lang="en-US" sz="3200" b="1">
                <a:latin typeface="Comic Sans MS" panose="030F0702030302020204" pitchFamily="66" charset="0"/>
              </a:rPr>
              <a:t>,</a:t>
            </a:r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 they are.</a:t>
            </a:r>
          </a:p>
        </p:txBody>
      </p:sp>
      <p:sp>
        <p:nvSpPr>
          <p:cNvPr id="3" name="Curved Right Arrow 2"/>
          <p:cNvSpPr/>
          <p:nvPr/>
        </p:nvSpPr>
        <p:spPr>
          <a:xfrm>
            <a:off x="6714309" y="3937126"/>
            <a:ext cx="528291" cy="13165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4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Choose the correct answer</a:t>
              </a:r>
            </a:p>
            <a:p>
              <a:pPr algn="ctr"/>
              <a:endParaRPr lang="en-US" sz="3200" b="1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500053" y="2377290"/>
            <a:ext cx="387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 are these</a:t>
            </a:r>
            <a:r>
              <a:rPr lang="en-US" sz="320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20501" y="5382519"/>
            <a:ext cx="4234831" cy="643947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These are turtle.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20501" y="3203922"/>
            <a:ext cx="4210010" cy="643947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There are birds.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20501" y="4269395"/>
            <a:ext cx="4210010" cy="643947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These are birds.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146" name="Picture 2" descr="Chim, Trẻ Em, Chi Nhánh, Bọn Trẻ, Môi Trườ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45" y="3012957"/>
            <a:ext cx="3421606" cy="327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0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435374" y="2244316"/>
            <a:ext cx="577453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3.Extra activity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85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"/>
            <a:ext cx="12192000" cy="6681259"/>
          </a:xfrm>
          <a:prstGeom prst="rect">
            <a:avLst/>
          </a:prstGeom>
        </p:spPr>
      </p:pic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427" y="1971616"/>
            <a:ext cx="12191999" cy="4957720"/>
          </a:xfrm>
          <a:prstGeom prst="rect">
            <a:avLst/>
          </a:prstGeom>
        </p:spPr>
      </p:pic>
      <p:pic>
        <p:nvPicPr>
          <p:cNvPr id="8" name="Picture 7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63324" y="804264"/>
            <a:ext cx="1320800" cy="1361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60597" t="37500" r="17461" b="15357"/>
          <a:stretch/>
        </p:blipFill>
        <p:spPr>
          <a:xfrm>
            <a:off x="7330474" y="3287995"/>
            <a:ext cx="3594837" cy="344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6681" t="47176" r="16333" b="22590"/>
          <a:stretch/>
        </p:blipFill>
        <p:spPr>
          <a:xfrm>
            <a:off x="2515725" y="987609"/>
            <a:ext cx="6612167" cy="221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7761" t="37500" r="39631" b="15357"/>
          <a:stretch/>
        </p:blipFill>
        <p:spPr>
          <a:xfrm>
            <a:off x="923724" y="3341977"/>
            <a:ext cx="3704064" cy="344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entagon 12"/>
          <p:cNvSpPr/>
          <p:nvPr/>
        </p:nvSpPr>
        <p:spPr>
          <a:xfrm>
            <a:off x="0" y="-66842"/>
            <a:ext cx="9804400" cy="715247"/>
          </a:xfrm>
          <a:prstGeom prst="homePlate">
            <a:avLst/>
          </a:prstGeom>
          <a:solidFill>
            <a:srgbClr val="FF99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50000"/>
                  </a:schemeClr>
                </a:solidFill>
              </a:rPr>
              <a:t>Task1: Listen to a friend describe a picture. Draw and colour.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239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158" y="1900280"/>
            <a:ext cx="12191999" cy="5852123"/>
          </a:xfrm>
          <a:prstGeom prst="rect">
            <a:avLst/>
          </a:prstGeom>
        </p:spPr>
      </p:pic>
      <p:pic>
        <p:nvPicPr>
          <p:cNvPr id="8" name="Picture 7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13559" y="1583381"/>
            <a:ext cx="8936564" cy="48287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846" y="6095219"/>
            <a:ext cx="4839995" cy="1525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10" y="2228035"/>
            <a:ext cx="66343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1.That / Those are ducks.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2.This / These are frogs. 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3.This / Those is an elephant. 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4.That / Those are lions.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5.This / These is a tree. 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6.That / Those is a giraffe.</a:t>
            </a:r>
          </a:p>
          <a:p>
            <a:endParaRPr lang="en-US" sz="3200" dirty="0"/>
          </a:p>
        </p:txBody>
      </p:sp>
      <p:sp>
        <p:nvSpPr>
          <p:cNvPr id="13" name="Donut 12"/>
          <p:cNvSpPr/>
          <p:nvPr/>
        </p:nvSpPr>
        <p:spPr>
          <a:xfrm>
            <a:off x="4665437" y="2682323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4665437" y="2223790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3084269" y="3205073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4665437" y="3677934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3084269" y="4182111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3084269" y="4709531"/>
            <a:ext cx="1306304" cy="607675"/>
          </a:xfrm>
          <a:prstGeom prst="donut">
            <a:avLst>
              <a:gd name="adj" fmla="val 44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-46557" y="-31566"/>
            <a:ext cx="5109624" cy="715247"/>
          </a:xfrm>
          <a:prstGeom prst="homePlate">
            <a:avLst/>
          </a:prstGeom>
          <a:solidFill>
            <a:srgbClr val="FF99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t>Task 2: circle  the correct word.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9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452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292752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7200" b="1" kern="0" dirty="0">
                <a:solidFill>
                  <a:srgbClr val="F9E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7200" b="1" kern="0" dirty="0">
              <a:solidFill>
                <a:srgbClr val="F9E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49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6170" y="4394513"/>
            <a:ext cx="5463113" cy="2859752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167233" y="4679447"/>
            <a:ext cx="2798516" cy="2269067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43623" y="4726382"/>
            <a:ext cx="2438400" cy="197708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9698" y="4632549"/>
            <a:ext cx="2669853" cy="2164747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-1377134" y="3452366"/>
            <a:ext cx="2912801" cy="15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480000" y="1265633"/>
            <a:ext cx="2912801" cy="15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76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85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94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04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32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722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937" y="5691673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0892360" y="1935127"/>
            <a:ext cx="12647537" cy="1591103"/>
            <a:chOff x="524070" y="2142042"/>
            <a:chExt cx="11584064" cy="1731952"/>
          </a:xfrm>
        </p:grpSpPr>
        <p:grpSp>
          <p:nvGrpSpPr>
            <p:cNvPr id="5" name="Group 4"/>
            <p:cNvGrpSpPr/>
            <p:nvPr/>
          </p:nvGrpSpPr>
          <p:grpSpPr>
            <a:xfrm>
              <a:off x="9648888" y="2142042"/>
              <a:ext cx="2459246" cy="1731951"/>
              <a:chOff x="9648888" y="2142042"/>
              <a:chExt cx="2459246" cy="1731951"/>
            </a:xfrm>
          </p:grpSpPr>
          <p:sp>
            <p:nvSpPr>
              <p:cNvPr id="4" name="Rectangle 3"/>
              <p:cNvSpPr/>
              <p:nvPr/>
            </p:nvSpPr>
            <p:spPr>
              <a:xfrm rot="753311">
                <a:off x="9648888" y="3146467"/>
                <a:ext cx="771372" cy="50945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EF5FD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21323948">
                <a:off x="9694328" y="3511968"/>
                <a:ext cx="692023" cy="45719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EF5FD"/>
                  </a:solidFill>
                </a:endParaRPr>
              </a:p>
            </p:txBody>
          </p:sp>
          <p:pic>
            <p:nvPicPr>
              <p:cNvPr id="25" name="Picture 2" descr="Free Clipart - Clip Art Pictures - Graphics - Illustrations - Royalty Free  Photographs | Cartoon styles, Clip art, Clip art pictures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24" b="89673" l="11455" r="90000">
                            <a14:foregroundMark x1="33818" y1="17884" x2="33818" y2="17884"/>
                            <a14:foregroundMark x1="33818" y1="17884" x2="33818" y2="17884"/>
                            <a14:foregroundMark x1="33818" y1="17884" x2="33818" y2="17884"/>
                            <a14:foregroundMark x1="33818" y1="17884" x2="33818" y2="17884"/>
                            <a14:foregroundMark x1="35091" y1="18136" x2="38000" y2="24937"/>
                            <a14:foregroundMark x1="38000" y1="25441" x2="39636" y2="30479"/>
                            <a14:foregroundMark x1="29455" y1="13602" x2="32545" y2="15365"/>
                            <a14:foregroundMark x1="15636" y1="27960" x2="14182" y2="34761"/>
                            <a14:foregroundMark x1="13818" y1="34761" x2="13273" y2="42821"/>
                            <a14:foregroundMark x1="14727" y1="68766" x2="19091" y2="81864"/>
                            <a14:foregroundMark x1="19091" y1="82368" x2="20364" y2="84887"/>
                            <a14:foregroundMark x1="38364" y1="80605" x2="36182" y2="85642"/>
                            <a14:foregroundMark x1="36182" y1="85642" x2="33818" y2="88161"/>
                            <a14:foregroundMark x1="32000" y1="82620" x2="36000" y2="77330"/>
                            <a14:foregroundMark x1="16909" y1="66247" x2="21273" y2="77582"/>
                            <a14:foregroundMark x1="17818" y1="31486" x2="15455" y2="45088"/>
                            <a14:foregroundMark x1="28545" y1="19899" x2="32182" y2="21662"/>
                            <a14:foregroundMark x1="31636" y1="22166" x2="34000" y2="24937"/>
                            <a14:foregroundMark x1="34000" y1="26196" x2="37091" y2="31738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969688" y="2142042"/>
                <a:ext cx="2138446" cy="17319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524070" y="2701417"/>
              <a:ext cx="9244565" cy="11725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</a:rPr>
                <a:t>https://www.youtube.com/watch?v=UC5JzxPXOBk</a:t>
              </a:r>
            </a:p>
            <a:p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4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89323 0.00555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911560" y="2259888"/>
            <a:ext cx="474608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38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rtoon Classroom Wallpapers - Top Free Cartoon Classroom Backgrounds -  WallpaperAcc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39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233580"/>
              </p:ext>
            </p:extLst>
          </p:nvPr>
        </p:nvGraphicFramePr>
        <p:xfrm>
          <a:off x="1925410" y="1686317"/>
          <a:ext cx="8548914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4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112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Inside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the classroom</a:t>
                      </a:r>
                      <a:endParaRPr lang="en-US" sz="2800" b="1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Outside</a:t>
                      </a:r>
                      <a:r>
                        <a:rPr lang="en-US" sz="2800" baseline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 the classroom</a:t>
                      </a:r>
                      <a:endParaRPr lang="en-US" sz="280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112"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112"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112"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sz="2800" b="1"/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 b="1"/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95451" y="1112413"/>
            <a:ext cx="7158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Myriad Pro" panose="020B0503030403020204" pitchFamily="34" charset="0"/>
              </a:rPr>
              <a:t>1.List the things you see in the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435496"/>
      </p:ext>
    </p:extLst>
  </p:cSld>
  <p:clrMapOvr>
    <a:masterClrMapping/>
  </p:clrMapOvr>
  <p:transition>
    <p:sndAc>
      <p:stSnd>
        <p:snd r:embed="rId4" name="magic-chime-06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86189"/>
                </a:solidFill>
              </a:rPr>
              <a:t>Apricot team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11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hlinkClick r:id="rId13" action="ppaction://hlinksldjump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15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7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9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21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23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25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19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8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CDC22"/>
                </a:solidFill>
              </a:rPr>
              <a:t>Peach team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3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Fill letters in the blank</a:t>
              </a:r>
            </a:p>
          </p:txBody>
        </p:sp>
      </p:grpSp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21" name="Picture 4" descr="Hươu Cao Cổ, Thú Vật, Động Vật Có V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087" y="2206738"/>
            <a:ext cx="4713823" cy="314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3739087" y="5526623"/>
            <a:ext cx="4859290" cy="10113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g_ra_ _e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3848" y="554213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8732" y="554213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7184" y="5542132"/>
            <a:ext cx="56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Look and circle</a:t>
              </a:r>
            </a:p>
          </p:txBody>
        </p:sp>
      </p:grpSp>
      <p:pic>
        <p:nvPicPr>
          <p:cNvPr id="1026" name="Picture 2" descr="Free Boy Pointing Up Vectors, 50+ Images in AI, EPS forma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1" b="96746" l="9467" r="89941">
                        <a14:foregroundMark x1="41420" y1="35503" x2="44675" y2="33432"/>
                        <a14:foregroundMark x1="55030" y1="27219" x2="60355" y2="28107"/>
                        <a14:foregroundMark x1="47633" y1="92308" x2="49408" y2="89941"/>
                        <a14:foregroundMark x1="57101" y1="89941" x2="57101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56" y="2941889"/>
            <a:ext cx="3900289" cy="390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èo, Mèo Con, Thú Cưng, Sọc, Tr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44" y="2430786"/>
            <a:ext cx="2468748" cy="185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iscus Fish, Fish, Aquarium, Faun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21054"/>
          <a:stretch/>
        </p:blipFill>
        <p:spPr bwMode="auto">
          <a:xfrm>
            <a:off x="7330628" y="2404633"/>
            <a:ext cx="1473223" cy="132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2317" y="462425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 </a:t>
            </a:r>
            <a:r>
              <a:rPr lang="en-US" sz="3200">
                <a:latin typeface="Comic Sans MS" panose="030F0702030302020204" pitchFamily="66" charset="0"/>
              </a:rPr>
              <a:t>is a cat.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2316" y="5427741"/>
            <a:ext cx="452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This / That</a:t>
            </a:r>
            <a:r>
              <a:rPr lang="en-US" sz="3200">
                <a:latin typeface="Comic Sans MS" panose="030F0702030302020204" pitchFamily="66" charset="0"/>
              </a:rPr>
              <a:t> is a fish .</a:t>
            </a:r>
          </a:p>
        </p:txBody>
      </p:sp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4608367" y="4352056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5871372" y="5176801"/>
            <a:ext cx="1328356" cy="1079955"/>
          </a:xfrm>
          <a:prstGeom prst="donut">
            <a:avLst>
              <a:gd name="adj" fmla="val 588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84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3388148" y="695213"/>
            <a:ext cx="5415703" cy="1334190"/>
            <a:chOff x="2103043" y="802367"/>
            <a:chExt cx="9424176" cy="22116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2103043" y="802367"/>
              <a:ext cx="9424176" cy="22116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402787" y="1030070"/>
              <a:ext cx="882468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>
                  <a:solidFill>
                    <a:srgbClr val="FFFF00"/>
                  </a:solidFill>
                  <a:latin typeface="Myriad Pro" panose="020B0503030403020204" pitchFamily="34" charset="0"/>
                  <a:cs typeface="Times New Roman" panose="02020603050405020304" pitchFamily="18" charset="0"/>
                </a:rPr>
                <a:t>Choose the correct answer</a:t>
              </a:r>
            </a:p>
            <a:p>
              <a:pPr algn="ctr"/>
              <a:endParaRPr lang="en-US" sz="3200" b="1">
                <a:solidFill>
                  <a:srgbClr val="FFFF00"/>
                </a:solidFill>
                <a:latin typeface="Myriad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64499" y="2527985"/>
            <a:ext cx="341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Comic Sans MS" panose="030F0702030302020204" pitchFamily="66" charset="0"/>
              </a:rPr>
              <a:t>What’s this</a:t>
            </a:r>
            <a:r>
              <a:rPr lang="en-US" sz="3200"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15" name="Picture 6" descr="Bảng Phấn, Trường Học, Giáo Dụ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44" y="2868543"/>
            <a:ext cx="3676650" cy="323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215455" y="4628370"/>
            <a:ext cx="3987135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rubber.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0276" y="3506700"/>
            <a:ext cx="3987134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pen.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0276" y="5743774"/>
            <a:ext cx="3987134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b="1">
                <a:latin typeface="Comic Sans MS" panose="030F0702030302020204" pitchFamily="66" charset="0"/>
                <a:cs typeface="Times New Roman" pitchFamily="18" charset="0"/>
              </a:rPr>
              <a:t>It’s a board.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" y="86887"/>
            <a:ext cx="2550840" cy="2550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08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44.Review 2 - Period 4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vUy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9T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1M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vUy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9T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L1M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9TKVXahn1hYAAAAGIAAAAcAAAAdW5pdmVyc2FsL2xvY2FsX3NldHRpbmdzLnhtbLOxr8jNUShLLSrOzM+zVTLUM1BSSM1Lzk/JzEu3VQoNcdO1UFIoLknMS0nMyc9LtVXKy1dSsLfjssnJT07MCU4tKQEqLFYoyEmsTC0KSc0FMkpS/RJzgSrDw42V9O24AFBLAwQUAAIACAAwUy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wUylVPMoRpUsAAABqAAAAGwAAAHVuaXZlcnNhbC91bml2ZXJzYWwucG5nLnhtbLOxr8jNUShLLSrOzM+zVTLUM1Cyt+PlsikoSi3LTC1XqACKGekZQICSQqWtkgkStzwzpSTDVsnCwBAhlpGamZ5RYqtkhiSoDzQSAFBLAQIAABQAAgAIAOOGAlPDxJh2RwMAAOEJAAAUAAAAAAAAAAEAAAAAAAAAAAB1bml2ZXJzYWwvcGxheWVyLnhtbFBLAQIAABQAAgAIAC9TKVXKowNubAYAACgZAAAdAAAAAAAAAAEAAAAAAHkDAAB1bml2ZXJzYWwvY29tbW9uX21lc3NhZ2VzLmxuZ1BLAQIAABQAAgAIAC9TKVUVHmAbowAAAH8BAAAuAAAAAAAAAAEAAAAAACAKAAB1bml2ZXJzYWwvcGxheWJhY2tfYW5kX25hdmlnYXRpb25fc2V0dGluZ3MueG1sUEsBAgAAFAACAAgAL1MpVaenV+h8BAAAbxcAACcAAAAAAAAAAQAAAAAADwsAAHVuaXZlcnNhbC9mbGFzaF9wdWJsaXNoaW5nX3NldHRpbmdzLnhtbFBLAQIAABQAAgAIAC9TKVW86VOGdwMAAOgMAAAhAAAAAAAAAAEAAAAAANAPAAB1bml2ZXJzYWwvZmxhc2hfc2tpbl9zZXR0aW5ncy54bWxQSwECAAAUAAIACAAvUylVF9vd2HcEAAD5FgAAJgAAAAAAAAABAAAAAACGEwAAdW5pdmVyc2FsL2h0bWxfcHVibGlzaGluZ19zZXR0aW5ncy54bWxQSwECAAAUAAIACAAvUylVVHMZhbABAACBBgAAHwAAAAAAAAABAAAAAABBGAAAdW5pdmVyc2FsL2h0bWxfc2tpbl9zZXR0aW5ncy5qc1BLAQIAABQAAgAIAC9TKVXahn1hYAAAAGIAAAAcAAAAAAAAAAEAAAAAAC4aAAB1bml2ZXJzYWwvbG9jYWxfc2V0dGluZ3MueG1sUEsBAgAAFAACAAgAMFMpVYPsCm8cBgAARxMAABcAAAAAAAAAAAAAAAAAyBoAAHVuaXZlcnNhbC91bml2ZXJzYWwucG5nUEsBAgAAFAACAAgAMFMpVTzKEaVLAAAAagAAABsAAAAAAAAAAQAAAAAAGSEAAHVuaXZlcnNhbC91bml2ZXJzYWwucG5nLnhtbFBLBQYAAAAACgAKAAYDAACdIQAAAAA="/>
  <p:tag name="ISPRING_LMS_API_VERSION" val="SCORM 2004 (2nd edition)"/>
  <p:tag name="ISPRING_ULTRA_SCORM_COURSE_ID" val="FBF43072-2BCF-4ECD-9A3C-10803D38DD2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Review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44.Review 2 - Period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DA277C-2889-47F6-A24B-296E5F338D05}:4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15657A-E70C-4532-B57B-D26EC9F948A0}:4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B2C992-8001-4FDB-AAE3-D19CE74DDE87}:4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AFE88F-C2AA-45F2-90EA-83F33019993B}:4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F6110C-375B-4762-909E-76BF4CA4CF73}:4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7C862-7B8D-47F3-98ED-CF7B7DE32D57}:4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D92DC-9AE4-4F7F-80A7-1307CEBCEE6E}:4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656EB0-3C4C-4AA1-8759-959815BF3327}:4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6681B2-0D0D-495E-822D-688991F71AD7}:39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EDF762-4A44-4DBF-AD87-03A4C4EACB0D}:4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5846CB-37B3-4711-B657-F212347B8672}: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3BC2AF-08EE-4948-A98C-1BF2ED6ACF6F}:40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E454EA-6E22-4D16-8A5A-3E08C7977913}:3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987BA2-2BB5-43E8-8DB4-C98333338856}:3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0E4285-C6B1-4723-9B1F-083C02B88F1C}:4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8E3E12-69FE-40FC-91B9-1C46B0254B54}:4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7451E3-7C1B-4126-860F-743F6B6F1D48}:4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0D9ED-9973-43F3-860C-9D9C2EFEBE1C}:4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7E781-11B8-4BA3-B6A3-0DBC9A4E65C5}:4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AA620A-D035-4D26-AC80-98793683DF3A}:482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5509</TotalTime>
  <Words>352</Words>
  <Application>Microsoft Office PowerPoint</Application>
  <PresentationFormat>Widescreen</PresentationFormat>
  <Paragraphs>100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等线</vt:lpstr>
      <vt:lpstr>等线 Light</vt:lpstr>
      <vt:lpstr>微软雅黑</vt:lpstr>
      <vt:lpstr>Arial</vt:lpstr>
      <vt:lpstr>Bebas Neue</vt:lpstr>
      <vt:lpstr>Calibri</vt:lpstr>
      <vt:lpstr>Calibri Light</vt:lpstr>
      <vt:lpstr>Caveat Brush</vt:lpstr>
      <vt:lpstr>Comic Sans MS</vt:lpstr>
      <vt:lpstr>Fredoka One</vt:lpstr>
      <vt:lpstr>Gill Sans Ultra Bold</vt:lpstr>
      <vt:lpstr>Life Savers</vt:lpstr>
      <vt:lpstr>Life Savers ExtraBold</vt:lpstr>
      <vt:lpstr>Myriad Pro</vt:lpstr>
      <vt:lpstr>Nunito</vt:lpstr>
      <vt:lpstr>Quicksand</vt:lpstr>
      <vt:lpstr>Quicksand SemiBold</vt:lpstr>
      <vt:lpstr>Roboto Condensed Light</vt:lpstr>
      <vt:lpstr>VNI Brush</vt:lpstr>
      <vt:lpstr>1_自定义设计方案</vt:lpstr>
      <vt:lpstr>1_Office 主题</vt:lpstr>
      <vt:lpstr>Science Subject for Elementary - 3rd Grade: Physical, Life, and Earth by Slidesgo</vt:lpstr>
      <vt:lpstr>7_Office Theme</vt:lpstr>
      <vt:lpstr>2_Science Subject for Elementary - 3rd Grade: Physical, Life, and Earth by Slidesgo</vt:lpstr>
      <vt:lpstr>3_Science Subject for Elementary - 3rd Grade: Physical, Life, and Earth by Slidesgo</vt:lpstr>
      <vt:lpstr>4_Science Subject for Elementary - 3rd Grade: Physical, Life, and Earth by Slidesgo</vt:lpstr>
      <vt:lpstr>Question of the Day for Preschool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44.Review 2 - Period 4</dc:title>
  <dc:creator>Windows User</dc:creator>
  <cp:lastModifiedBy>Admin</cp:lastModifiedBy>
  <cp:revision>557</cp:revision>
  <dcterms:created xsi:type="dcterms:W3CDTF">2021-06-22T06:33:50Z</dcterms:created>
  <dcterms:modified xsi:type="dcterms:W3CDTF">2022-09-09T03:25:45Z</dcterms:modified>
</cp:coreProperties>
</file>