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7" r:id="rId2"/>
    <p:sldId id="288" r:id="rId3"/>
    <p:sldId id="302" r:id="rId4"/>
    <p:sldId id="303" r:id="rId5"/>
    <p:sldId id="289" r:id="rId6"/>
    <p:sldId id="304" r:id="rId7"/>
    <p:sldId id="290" r:id="rId8"/>
    <p:sldId id="291" r:id="rId9"/>
    <p:sldId id="292" r:id="rId10"/>
    <p:sldId id="294" r:id="rId11"/>
    <p:sldId id="299" r:id="rId12"/>
    <p:sldId id="300" r:id="rId13"/>
    <p:sldId id="295" r:id="rId14"/>
    <p:sldId id="296" r:id="rId15"/>
    <p:sldId id="297" r:id="rId16"/>
    <p:sldId id="287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679" autoAdjust="0"/>
  </p:normalViewPr>
  <p:slideViewPr>
    <p:cSldViewPr>
      <p:cViewPr varScale="1">
        <p:scale>
          <a:sx n="82" d="100"/>
          <a:sy n="82" d="100"/>
        </p:scale>
        <p:origin x="1056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8DED3-7A71-44B5-A23F-04BD276A6A04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DE49A-6AED-46BF-8EFD-A3F7DE595BF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586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56662DE-F1A6-47CD-A8C4-98B0B68DE56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9365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3789409"/>
            <a:ext cx="5637010" cy="66158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2" y="2349218"/>
            <a:ext cx="7175351" cy="1344875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548639"/>
            <a:ext cx="6400800" cy="26060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282388"/>
            <a:ext cx="2057400" cy="3928754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4" y="548640"/>
            <a:ext cx="4829287" cy="367104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850419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548640"/>
            <a:ext cx="6400800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1629486"/>
            <a:ext cx="5966666" cy="1817510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3455633"/>
            <a:ext cx="5970494" cy="626595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548639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548640"/>
            <a:ext cx="3346704" cy="26060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050245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548640"/>
            <a:ext cx="3346704" cy="47982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049274"/>
            <a:ext cx="3346704" cy="2057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6" y="1657350"/>
            <a:ext cx="3636085" cy="943870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6" y="548640"/>
            <a:ext cx="4017085" cy="3671048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2623351"/>
            <a:ext cx="3388660" cy="16046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900190"/>
            <a:ext cx="9144000" cy="224331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290019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1989233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857250"/>
            <a:ext cx="4114800" cy="2345855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757865"/>
            <a:ext cx="3694114" cy="1622265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3348316"/>
            <a:ext cx="6383538" cy="85725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29050"/>
            <a:ext cx="9144000" cy="131445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2905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826228"/>
            <a:ext cx="9144000" cy="17145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200150"/>
            <a:ext cx="9144000" cy="382905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90" y="3279126"/>
            <a:ext cx="6512511" cy="85725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549195"/>
            <a:ext cx="64008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29150"/>
            <a:ext cx="2514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FB99C5D-967B-49F0-8FAE-B3707F5FC772}" type="datetimeFigureOut">
              <a:rPr lang="en-US" smtClean="0"/>
              <a:t>5/17/2024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4629150"/>
            <a:ext cx="335280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4629150"/>
            <a:ext cx="18288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EC52E18-C37F-4C72-A1ED-A580558D164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841" y="901587"/>
            <a:ext cx="7194296" cy="2642355"/>
          </a:xfrm>
          <a:prstGeom prst="rect">
            <a:avLst/>
          </a:prstGeom>
        </p:spPr>
      </p:pic>
      <p:pic>
        <p:nvPicPr>
          <p:cNvPr id="42" name="图片 4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684" y="4039623"/>
            <a:ext cx="1689454" cy="79126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68655"/>
            <a:ext cx="9144000" cy="70437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65095"/>
            <a:ext cx="9144000" cy="86572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1354" y="1746019"/>
            <a:ext cx="1162646" cy="1928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011" y="3811507"/>
            <a:ext cx="1007154" cy="1114298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1520" y="4035812"/>
            <a:ext cx="675821" cy="75486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2" y="4339121"/>
            <a:ext cx="1570646" cy="612192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663" y="4568597"/>
            <a:ext cx="619676" cy="355552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" y="3417435"/>
            <a:ext cx="1273634" cy="1561086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983" y="42962"/>
            <a:ext cx="733475" cy="70861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217" y="4225157"/>
            <a:ext cx="2751566" cy="761554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5" y="220460"/>
            <a:ext cx="1212593" cy="353616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072" y="23713"/>
            <a:ext cx="1050131" cy="996554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496" y="925655"/>
            <a:ext cx="920530" cy="1110984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5093" y="2786559"/>
            <a:ext cx="958907" cy="685800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5834" y="4181866"/>
            <a:ext cx="203597" cy="208955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7" y="222497"/>
            <a:ext cx="832800" cy="353616"/>
          </a:xfrm>
          <a:prstGeom prst="rect">
            <a:avLst/>
          </a:prstGeom>
        </p:spPr>
      </p:pic>
      <p:pic>
        <p:nvPicPr>
          <p:cNvPr id="54" name="图片 5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6724" y="2580619"/>
            <a:ext cx="252866" cy="149498"/>
          </a:xfrm>
          <a:prstGeom prst="rect">
            <a:avLst/>
          </a:prstGeom>
        </p:spPr>
      </p:pic>
      <p:pic>
        <p:nvPicPr>
          <p:cNvPr id="55" name="图片 54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31565">
            <a:off x="47473" y="2369453"/>
            <a:ext cx="418912" cy="404711"/>
          </a:xfrm>
          <a:prstGeom prst="rect">
            <a:avLst/>
          </a:prstGeom>
        </p:spPr>
      </p:pic>
      <p:sp>
        <p:nvSpPr>
          <p:cNvPr id="29" name="WordArt 11"/>
          <p:cNvSpPr>
            <a:spLocks noChangeArrowheads="1" noChangeShapeType="1" noTextEdit="1"/>
          </p:cNvSpPr>
          <p:nvPr/>
        </p:nvSpPr>
        <p:spPr bwMode="auto">
          <a:xfrm>
            <a:off x="2819400" y="2262111"/>
            <a:ext cx="4216272" cy="608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54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accent2"/>
                </a:solidFill>
                <a:latin typeface="Arial"/>
                <a:cs typeface="Arial"/>
              </a:rPr>
              <a:t>BÀI 27:thời tiết luôn thay đổi </a:t>
            </a:r>
            <a:r>
              <a:rPr lang="en-US" sz="5400" kern="1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chemeClr val="bg2"/>
                </a:solidFill>
                <a:latin typeface="Arial"/>
                <a:cs typeface="Arial"/>
              </a:rPr>
              <a:t>.</a:t>
            </a:r>
            <a:endParaRPr lang="en-US" sz="54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chemeClr val="bg2"/>
              </a:solidFill>
              <a:latin typeface="Arial"/>
              <a:cs typeface="Arial"/>
            </a:endParaRPr>
          </a:p>
        </p:txBody>
      </p:sp>
      <p:sp>
        <p:nvSpPr>
          <p:cNvPr id="30" name="WordArt 15"/>
          <p:cNvSpPr>
            <a:spLocks noChangeArrowheads="1" noChangeShapeType="1" noTextEdit="1"/>
          </p:cNvSpPr>
          <p:nvPr/>
        </p:nvSpPr>
        <p:spPr bwMode="auto">
          <a:xfrm>
            <a:off x="2673094" y="1444308"/>
            <a:ext cx="4212992" cy="592331"/>
          </a:xfrm>
          <a:prstGeom prst="rect">
            <a:avLst/>
          </a:prstGeom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5400" b="1">
                <a:solidFill>
                  <a:srgbClr val="0000FF"/>
                </a:solidFill>
              </a:rPr>
              <a:t>Tự nhiên và xã hội</a:t>
            </a:r>
            <a:r>
              <a:rPr lang="en-US" sz="4950" b="1" kern="1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– </a:t>
            </a:r>
            <a:r>
              <a:rPr lang="en-US" sz="4950" b="1" kern="10" dirty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latin typeface="Times New Roman"/>
                <a:cs typeface="Times New Roman"/>
              </a:rPr>
              <a:t>LỚP 1</a:t>
            </a:r>
          </a:p>
        </p:txBody>
      </p:sp>
    </p:spTree>
    <p:extLst>
      <p:ext uri="{BB962C8B-B14F-4D97-AF65-F5344CB8AC3E}">
        <p14:creationId xmlns:p14="http://schemas.microsoft.com/office/powerpoint/2010/main" val="125907866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36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19" dur="5000" spd="-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0.08985 0.003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5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9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49" dur="27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8" presetClass="emph" presetSubtype="0" repeatCount="indefinite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" presetClass="entr" presetSubtype="2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2.22222E-6 L 0.09753 2.22222E-6 " pathEditMode="relative" rAng="0" ptsTypes="AA">
                                      <p:cBhvr>
                                        <p:cTn id="63" dur="5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035627"/>
            <a:ext cx="65532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295400" y="4552950"/>
            <a:ext cx="7083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UtM-AWO"/>
              </a:rPr>
              <a:t>Khi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gió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mạnh</a:t>
            </a:r>
            <a:r>
              <a:rPr lang="en-US" dirty="0">
                <a:latin typeface="UtM-AWO"/>
              </a:rPr>
              <a:t> , </a:t>
            </a:r>
            <a:r>
              <a:rPr lang="en-US" dirty="0" err="1">
                <a:latin typeface="UtM-AWO"/>
              </a:rPr>
              <a:t>bão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lớn</a:t>
            </a:r>
            <a:r>
              <a:rPr lang="en-US" dirty="0">
                <a:latin typeface="UtM-AWO"/>
              </a:rPr>
              <a:t> , </a:t>
            </a:r>
            <a:r>
              <a:rPr lang="en-US" dirty="0" err="1">
                <a:latin typeface="UtM-AWO"/>
              </a:rPr>
              <a:t>sấm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sét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chúng</a:t>
            </a:r>
            <a:r>
              <a:rPr lang="en-US" dirty="0">
                <a:latin typeface="UtM-AWO"/>
              </a:rPr>
              <a:t> ta </a:t>
            </a:r>
            <a:r>
              <a:rPr lang="en-US" dirty="0" err="1">
                <a:latin typeface="UtM-AWO"/>
              </a:rPr>
              <a:t>không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được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ra</a:t>
            </a:r>
            <a:r>
              <a:rPr lang="en-US" dirty="0">
                <a:latin typeface="UtM-AWO"/>
              </a:rPr>
              <a:t> </a:t>
            </a:r>
            <a:r>
              <a:rPr lang="en-US" dirty="0" err="1">
                <a:latin typeface="UtM-AWO"/>
              </a:rPr>
              <a:t>ngoài</a:t>
            </a:r>
            <a:r>
              <a:rPr lang="en-US" dirty="0">
                <a:latin typeface="UtM-AWO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13374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282" y="31863"/>
            <a:ext cx="8721436" cy="5079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223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8575"/>
            <a:ext cx="896851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971549"/>
            <a:ext cx="9060873" cy="414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39097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"/>
            <a:ext cx="6924675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318" y="574674"/>
            <a:ext cx="9161318" cy="456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14065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947"/>
            <a:ext cx="9144000" cy="512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24023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1" y="285750"/>
            <a:ext cx="4171950" cy="384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1432"/>
            <a:ext cx="2590800" cy="157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00150"/>
            <a:ext cx="3260725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18305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4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8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5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0"/>
            <a:ext cx="6477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6" descr="pháo ho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0"/>
            <a:ext cx="156210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3797" name="Group 8"/>
          <p:cNvGrpSpPr>
            <a:grpSpLocks noChangeAspect="1"/>
          </p:cNvGrpSpPr>
          <p:nvPr/>
        </p:nvGrpSpPr>
        <p:grpSpPr bwMode="auto">
          <a:xfrm>
            <a:off x="1676400" y="457200"/>
            <a:ext cx="2514600" cy="3592116"/>
            <a:chOff x="2527" y="6427"/>
            <a:chExt cx="11443" cy="8645"/>
          </a:xfrm>
        </p:grpSpPr>
        <p:sp>
          <p:nvSpPr>
            <p:cNvPr id="33800" name="AutoShape 9"/>
            <p:cNvSpPr>
              <a:spLocks noChangeAspect="1" noChangeArrowheads="1"/>
            </p:cNvSpPr>
            <p:nvPr/>
          </p:nvSpPr>
          <p:spPr bwMode="auto">
            <a:xfrm>
              <a:off x="2527" y="6427"/>
              <a:ext cx="11443" cy="86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/>
              <a:endParaRPr lang="vi-VN">
                <a:cs typeface="Arial" charset="0"/>
              </a:endParaRPr>
            </a:p>
          </p:txBody>
        </p:sp>
        <p:grpSp>
          <p:nvGrpSpPr>
            <p:cNvPr id="33801" name="Group 10"/>
            <p:cNvGrpSpPr>
              <a:grpSpLocks/>
            </p:cNvGrpSpPr>
            <p:nvPr/>
          </p:nvGrpSpPr>
          <p:grpSpPr bwMode="auto">
            <a:xfrm>
              <a:off x="2535" y="6428"/>
              <a:ext cx="11435" cy="8124"/>
              <a:chOff x="2535" y="6428"/>
              <a:chExt cx="11435" cy="8124"/>
            </a:xfrm>
          </p:grpSpPr>
          <p:sp>
            <p:nvSpPr>
              <p:cNvPr id="33802" name="AutoShape 11"/>
              <p:cNvSpPr>
                <a:spLocks noChangeArrowheads="1"/>
              </p:cNvSpPr>
              <p:nvPr/>
            </p:nvSpPr>
            <p:spPr bwMode="auto">
              <a:xfrm>
                <a:off x="11735" y="12709"/>
                <a:ext cx="528" cy="537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4" name="AutoShape 12"/>
              <p:cNvSpPr>
                <a:spLocks noChangeArrowheads="1"/>
              </p:cNvSpPr>
              <p:nvPr/>
            </p:nvSpPr>
            <p:spPr bwMode="auto">
              <a:xfrm>
                <a:off x="2599" y="9413"/>
                <a:ext cx="665" cy="817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4" name="AutoShape 13"/>
              <p:cNvSpPr>
                <a:spLocks noChangeArrowheads="1"/>
              </p:cNvSpPr>
              <p:nvPr/>
            </p:nvSpPr>
            <p:spPr bwMode="auto">
              <a:xfrm>
                <a:off x="11701" y="8074"/>
                <a:ext cx="615" cy="538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05" name="AutoShape 14"/>
              <p:cNvSpPr>
                <a:spLocks noChangeArrowheads="1"/>
              </p:cNvSpPr>
              <p:nvPr/>
            </p:nvSpPr>
            <p:spPr bwMode="auto">
              <a:xfrm>
                <a:off x="6118" y="6839"/>
                <a:ext cx="527" cy="578"/>
              </a:xfrm>
              <a:prstGeom prst="irregularSeal1">
                <a:avLst/>
              </a:prstGeom>
              <a:gradFill rotWithShape="1">
                <a:gsLst>
                  <a:gs pos="0">
                    <a:srgbClr val="FF0066"/>
                  </a:gs>
                  <a:gs pos="100000">
                    <a:srgbClr val="FF0000">
                      <a:alpha val="3998"/>
                    </a:srgbClr>
                  </a:gs>
                </a:gsLst>
                <a:path path="rect">
                  <a:fillToRect r="100000" b="10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87" name="AutoShape 15"/>
              <p:cNvSpPr>
                <a:spLocks noChangeArrowheads="1"/>
              </p:cNvSpPr>
              <p:nvPr/>
            </p:nvSpPr>
            <p:spPr bwMode="auto">
              <a:xfrm>
                <a:off x="13175" y="8794"/>
                <a:ext cx="672" cy="593"/>
              </a:xfrm>
              <a:prstGeom prst="star5">
                <a:avLst/>
              </a:prstGeom>
              <a:gradFill rotWithShape="1">
                <a:gsLst>
                  <a:gs pos="0">
                    <a:srgbClr val="33CCCC"/>
                  </a:gs>
                  <a:gs pos="100000">
                    <a:srgbClr val="FF0066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88" name="AutoShape 16"/>
              <p:cNvSpPr>
                <a:spLocks noChangeArrowheads="1"/>
              </p:cNvSpPr>
              <p:nvPr/>
            </p:nvSpPr>
            <p:spPr bwMode="auto">
              <a:xfrm>
                <a:off x="6869" y="12911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1907FD"/>
                  </a:gs>
                  <a:gs pos="100000">
                    <a:srgbClr val="000099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08" name="AutoShape 17"/>
              <p:cNvSpPr>
                <a:spLocks noChangeArrowheads="1"/>
              </p:cNvSpPr>
              <p:nvPr/>
            </p:nvSpPr>
            <p:spPr bwMode="auto">
              <a:xfrm>
                <a:off x="9380" y="14038"/>
                <a:ext cx="528" cy="514"/>
              </a:xfrm>
              <a:prstGeom prst="irregularSeal1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0" name="AutoShape 18"/>
              <p:cNvSpPr>
                <a:spLocks noChangeArrowheads="1"/>
              </p:cNvSpPr>
              <p:nvPr/>
            </p:nvSpPr>
            <p:spPr bwMode="auto">
              <a:xfrm>
                <a:off x="9383" y="8075"/>
                <a:ext cx="672" cy="527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1" name="AutoShape 19"/>
              <p:cNvSpPr>
                <a:spLocks noChangeArrowheads="1"/>
              </p:cNvSpPr>
              <p:nvPr/>
            </p:nvSpPr>
            <p:spPr bwMode="auto">
              <a:xfrm>
                <a:off x="7172" y="8590"/>
                <a:ext cx="665" cy="920"/>
              </a:xfrm>
              <a:prstGeom prst="star5">
                <a:avLst/>
              </a:prstGeom>
              <a:gradFill rotWithShape="1">
                <a:gsLst>
                  <a:gs pos="0">
                    <a:srgbClr val="CC00CC">
                      <a:gamma/>
                      <a:shade val="46275"/>
                      <a:invGamma/>
                    </a:srgbClr>
                  </a:gs>
                  <a:gs pos="100000">
                    <a:srgbClr val="CC00CC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1" name="AutoShape 20"/>
              <p:cNvSpPr>
                <a:spLocks noChangeArrowheads="1"/>
              </p:cNvSpPr>
              <p:nvPr/>
            </p:nvSpPr>
            <p:spPr bwMode="auto">
              <a:xfrm>
                <a:off x="9334" y="12806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2" name="AutoShape 21"/>
              <p:cNvSpPr>
                <a:spLocks noChangeArrowheads="1"/>
              </p:cNvSpPr>
              <p:nvPr/>
            </p:nvSpPr>
            <p:spPr bwMode="auto">
              <a:xfrm>
                <a:off x="9421" y="694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00082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894" name="AutoShape 22"/>
              <p:cNvSpPr>
                <a:spLocks noChangeArrowheads="1"/>
              </p:cNvSpPr>
              <p:nvPr/>
            </p:nvSpPr>
            <p:spPr bwMode="auto">
              <a:xfrm>
                <a:off x="8689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895" name="AutoShape 23"/>
              <p:cNvSpPr>
                <a:spLocks noChangeArrowheads="1"/>
              </p:cNvSpPr>
              <p:nvPr/>
            </p:nvSpPr>
            <p:spPr bwMode="auto">
              <a:xfrm>
                <a:off x="11088" y="6736"/>
                <a:ext cx="665" cy="522"/>
              </a:xfrm>
              <a:prstGeom prst="star5">
                <a:avLst/>
              </a:prstGeom>
              <a:gradFill rotWithShape="1">
                <a:gsLst>
                  <a:gs pos="0">
                    <a:srgbClr val="FF0000"/>
                  </a:gs>
                  <a:gs pos="100000">
                    <a:srgbClr val="FFFF00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33815" name="AutoShape 24"/>
              <p:cNvSpPr>
                <a:spLocks noChangeArrowheads="1"/>
              </p:cNvSpPr>
              <p:nvPr/>
            </p:nvSpPr>
            <p:spPr bwMode="auto">
              <a:xfrm>
                <a:off x="3021" y="6946"/>
                <a:ext cx="1150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6" name="AutoShape 25"/>
              <p:cNvSpPr>
                <a:spLocks noChangeArrowheads="1"/>
              </p:cNvSpPr>
              <p:nvPr/>
            </p:nvSpPr>
            <p:spPr bwMode="auto">
              <a:xfrm>
                <a:off x="12821" y="11986"/>
                <a:ext cx="1149" cy="719"/>
              </a:xfrm>
              <a:prstGeom prst="star4">
                <a:avLst>
                  <a:gd name="adj" fmla="val 12500"/>
                </a:avLst>
              </a:prstGeom>
              <a:gradFill rotWithShape="1">
                <a:gsLst>
                  <a:gs pos="0">
                    <a:srgbClr val="06E81C"/>
                  </a:gs>
                  <a:gs pos="100000">
                    <a:srgbClr val="FF82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7" name="AutoShape 26"/>
              <p:cNvSpPr>
                <a:spLocks noChangeArrowheads="1"/>
              </p:cNvSpPr>
              <p:nvPr/>
            </p:nvSpPr>
            <p:spPr bwMode="auto">
              <a:xfrm>
                <a:off x="5302" y="12395"/>
                <a:ext cx="614" cy="537"/>
              </a:xfrm>
              <a:prstGeom prst="irregularSeal2">
                <a:avLst/>
              </a:prstGeom>
              <a:gradFill rotWithShape="1">
                <a:gsLst>
                  <a:gs pos="0">
                    <a:srgbClr val="FCA2B1">
                      <a:alpha val="87999"/>
                    </a:srgbClr>
                  </a:gs>
                  <a:gs pos="100000">
                    <a:srgbClr val="FF0000">
                      <a:alpha val="57999"/>
                    </a:srgbClr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8" name="AutoShape 27"/>
              <p:cNvSpPr>
                <a:spLocks noChangeArrowheads="1"/>
              </p:cNvSpPr>
              <p:nvPr/>
            </p:nvSpPr>
            <p:spPr bwMode="auto">
              <a:xfrm>
                <a:off x="2535" y="797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19" name="AutoShape 28"/>
              <p:cNvSpPr>
                <a:spLocks noChangeArrowheads="1"/>
              </p:cNvSpPr>
              <p:nvPr/>
            </p:nvSpPr>
            <p:spPr bwMode="auto">
              <a:xfrm>
                <a:off x="12735" y="7662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33820" name="AutoShape 29"/>
              <p:cNvSpPr>
                <a:spLocks noChangeArrowheads="1"/>
              </p:cNvSpPr>
              <p:nvPr/>
            </p:nvSpPr>
            <p:spPr bwMode="auto">
              <a:xfrm>
                <a:off x="4535" y="13423"/>
                <a:ext cx="528" cy="551"/>
              </a:xfrm>
              <a:prstGeom prst="irregularSeal1">
                <a:avLst/>
              </a:prstGeom>
              <a:gradFill rotWithShape="1">
                <a:gsLst>
                  <a:gs pos="0">
                    <a:srgbClr val="E6F8A6">
                      <a:alpha val="62000"/>
                    </a:srgbClr>
                  </a:gs>
                  <a:gs pos="100000">
                    <a:srgbClr val="FF0066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58522" tIns="29261" rIns="58522" bIns="29261" anchor="ctr"/>
              <a:lstStyle/>
              <a:p>
                <a:pPr algn="ctr" eaLnBrk="1" hangingPunct="1"/>
                <a:endParaRPr lang="vi-VN">
                  <a:cs typeface="Arial" charset="0"/>
                </a:endParaRPr>
              </a:p>
            </p:txBody>
          </p:sp>
          <p:sp>
            <p:nvSpPr>
              <p:cNvPr id="207902" name="AutoShape 30"/>
              <p:cNvSpPr>
                <a:spLocks noChangeArrowheads="1"/>
              </p:cNvSpPr>
              <p:nvPr/>
            </p:nvSpPr>
            <p:spPr bwMode="auto">
              <a:xfrm>
                <a:off x="4239" y="6427"/>
                <a:ext cx="665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  <p:sp>
            <p:nvSpPr>
              <p:cNvPr id="207903" name="AutoShape 31"/>
              <p:cNvSpPr>
                <a:spLocks noChangeArrowheads="1"/>
              </p:cNvSpPr>
              <p:nvPr/>
            </p:nvSpPr>
            <p:spPr bwMode="auto">
              <a:xfrm>
                <a:off x="10235" y="13424"/>
                <a:ext cx="672" cy="719"/>
              </a:xfrm>
              <a:prstGeom prst="star5">
                <a:avLst/>
              </a:prstGeom>
              <a:gradFill rotWithShape="1">
                <a:gsLst>
                  <a:gs pos="0">
                    <a:srgbClr val="FFFF00"/>
                  </a:gs>
                  <a:gs pos="100000">
                    <a:srgbClr val="1907FD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58522" tIns="29261" rIns="58522" bIns="29261" anchor="ctr"/>
              <a:lstStyle/>
              <a:p>
                <a:pPr algn="ctr" eaLnBrk="1" hangingPunct="1">
                  <a:defRPr/>
                </a:pPr>
                <a:endParaRPr lang="vi-VN">
                  <a:cs typeface="Arial" charset="0"/>
                </a:endParaRPr>
              </a:p>
            </p:txBody>
          </p:sp>
        </p:grpSp>
      </p:grpSp>
      <p:sp>
        <p:nvSpPr>
          <p:cNvPr id="33798" name="Text Box 38"/>
          <p:cNvSpPr txBox="1">
            <a:spLocks noChangeArrowheads="1"/>
          </p:cNvSpPr>
          <p:nvPr/>
        </p:nvSpPr>
        <p:spPr bwMode="auto">
          <a:xfrm>
            <a:off x="1676400" y="2057400"/>
            <a:ext cx="6248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vi-VN" b="1">
              <a:cs typeface="Arial" charset="0"/>
            </a:endParaRPr>
          </a:p>
        </p:txBody>
      </p:sp>
      <p:sp>
        <p:nvSpPr>
          <p:cNvPr id="33799" name="WordArt 39"/>
          <p:cNvSpPr>
            <a:spLocks noChangeArrowheads="1" noChangeShapeType="1" noTextEdit="1"/>
          </p:cNvSpPr>
          <p:nvPr/>
        </p:nvSpPr>
        <p:spPr bwMode="auto">
          <a:xfrm>
            <a:off x="492125" y="1469232"/>
            <a:ext cx="8077200" cy="137517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GIỜ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ĐẾN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ĐÂY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KẾT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THÚC</a:t>
            </a:r>
            <a:endParaRPr lang="en-US" sz="3600" b="1" kern="10" dirty="0"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CHĂM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NGOAN</a:t>
            </a:r>
            <a:r>
              <a:rPr lang="en-US" sz="3600" b="1" kern="10" dirty="0"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384546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0"/>
            <a:ext cx="5967413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749300"/>
            <a:ext cx="5430837" cy="712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62087"/>
            <a:ext cx="5516563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2141537"/>
            <a:ext cx="4591050" cy="285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266950"/>
            <a:ext cx="4343400" cy="2322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330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72390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Horizontal Scroll 4"/>
          <p:cNvSpPr/>
          <p:nvPr/>
        </p:nvSpPr>
        <p:spPr>
          <a:xfrm>
            <a:off x="1447800" y="4110228"/>
            <a:ext cx="6324600" cy="1033272"/>
          </a:xfrm>
          <a:prstGeom prst="horizontalScroll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  <a:latin typeface="UtM-AWO"/>
              </a:rPr>
              <a:t>Bầu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trời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nắng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có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ông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mặt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tời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,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mây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trong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UtM-AWO"/>
              </a:rPr>
              <a:t>xanh</a:t>
            </a:r>
            <a:r>
              <a:rPr lang="en-US" dirty="0">
                <a:solidFill>
                  <a:srgbClr val="FF0000"/>
                </a:solidFill>
                <a:latin typeface="UtM-AWO"/>
              </a:rPr>
              <a:t> </a:t>
            </a:r>
            <a:r>
              <a:rPr lang="en-US" dirty="0">
                <a:latin typeface="UtM-AW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249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0"/>
            <a:ext cx="7086600" cy="401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Flowchart: Punched Tape 4"/>
          <p:cNvSpPr/>
          <p:nvPr/>
        </p:nvSpPr>
        <p:spPr>
          <a:xfrm>
            <a:off x="1143000" y="4095750"/>
            <a:ext cx="6934200" cy="990600"/>
          </a:xfrm>
          <a:prstGeom prst="flowChartPunchedTap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UtM-AWO"/>
              </a:rPr>
              <a:t>Bầu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trời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mưa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không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nhìn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thấy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ông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mặt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trời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,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mây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đen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và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có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hạt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mưa</a:t>
            </a:r>
            <a:r>
              <a:rPr lang="en-US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UtM-AWO"/>
              </a:rPr>
              <a:t>rơi</a:t>
            </a:r>
            <a:endParaRPr lang="en-US" dirty="0">
              <a:solidFill>
                <a:schemeClr val="tx1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285364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525"/>
            <a:ext cx="5699125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91440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278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urved Down Ribbon 3"/>
          <p:cNvSpPr/>
          <p:nvPr/>
        </p:nvSpPr>
        <p:spPr>
          <a:xfrm>
            <a:off x="2057400" y="438150"/>
            <a:ext cx="4191000" cy="758952"/>
          </a:xfrm>
          <a:prstGeom prst="ellipseRibbon">
            <a:avLst>
              <a:gd name="adj1" fmla="val 32530"/>
              <a:gd name="adj2" fmla="val 65909"/>
              <a:gd name="adj3" fmla="val 125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Kết</a:t>
            </a:r>
            <a:r>
              <a:rPr lang="en-US" sz="2800" dirty="0"/>
              <a:t> </a:t>
            </a:r>
            <a:r>
              <a:rPr lang="en-US" sz="2800" dirty="0" err="1"/>
              <a:t>luận</a:t>
            </a:r>
            <a:endParaRPr lang="en-US" sz="2800" dirty="0"/>
          </a:p>
        </p:txBody>
      </p:sp>
      <p:sp>
        <p:nvSpPr>
          <p:cNvPr id="5" name="Flowchart: Alternate Process 4"/>
          <p:cNvSpPr/>
          <p:nvPr/>
        </p:nvSpPr>
        <p:spPr>
          <a:xfrm>
            <a:off x="1524000" y="2495550"/>
            <a:ext cx="6324600" cy="1676400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UtM-AWO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đi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dưới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trời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nắng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cần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đội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mũ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,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nón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.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Khi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đi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dưới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trời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mưa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cần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dùng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ô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hoặc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mặc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áo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mưa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để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bảo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vệ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sức</a:t>
            </a:r>
            <a:r>
              <a:rPr lang="en-US" sz="1600" dirty="0">
                <a:solidFill>
                  <a:schemeClr val="tx1"/>
                </a:solidFill>
                <a:latin typeface="UtM-AWO"/>
              </a:rPr>
              <a:t> </a:t>
            </a:r>
            <a:r>
              <a:rPr lang="en-US" sz="1600" dirty="0" err="1">
                <a:solidFill>
                  <a:schemeClr val="tx1"/>
                </a:solidFill>
                <a:latin typeface="UtM-AWO"/>
              </a:rPr>
              <a:t>khỏe</a:t>
            </a:r>
            <a:endParaRPr lang="en-US" sz="1600" dirty="0">
              <a:solidFill>
                <a:schemeClr val="tx1"/>
              </a:solidFill>
              <a:latin typeface="UtM-AWO"/>
            </a:endParaRPr>
          </a:p>
        </p:txBody>
      </p:sp>
    </p:spTree>
    <p:extLst>
      <p:ext uri="{BB962C8B-B14F-4D97-AF65-F5344CB8AC3E}">
        <p14:creationId xmlns:p14="http://schemas.microsoft.com/office/powerpoint/2010/main" val="85215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0"/>
            <a:ext cx="546735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2" y="579437"/>
            <a:ext cx="4943475" cy="407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38100" y="666750"/>
            <a:ext cx="1943100" cy="1603248"/>
          </a:xfrm>
          <a:prstGeom prst="wedgeRectCallout">
            <a:avLst>
              <a:gd name="adj1" fmla="val 81618"/>
              <a:gd name="adj2" fmla="val -285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trai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chuồn</a:t>
            </a:r>
            <a:r>
              <a:rPr lang="en-US" dirty="0"/>
              <a:t> </a:t>
            </a:r>
            <a:r>
              <a:rPr lang="en-US" dirty="0" err="1"/>
              <a:t>chuồn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trời</a:t>
            </a:r>
            <a:r>
              <a:rPr lang="en-US" dirty="0"/>
              <a:t> </a:t>
            </a:r>
            <a:r>
              <a:rPr lang="en-US" dirty="0" err="1"/>
              <a:t>nắng</a:t>
            </a:r>
            <a:r>
              <a:rPr lang="en-US" dirty="0"/>
              <a:t>.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r>
              <a:rPr lang="en-US" dirty="0"/>
              <a:t> 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7239000" y="666750"/>
            <a:ext cx="1752600" cy="1298448"/>
          </a:xfrm>
          <a:prstGeom prst="wedgeRectCallout">
            <a:avLst>
              <a:gd name="adj1" fmla="val -101811"/>
              <a:gd name="adj2" fmla="val -2054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.</a:t>
            </a:r>
          </a:p>
          <a:p>
            <a:pPr algn="ctr"/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7043736" y="2634455"/>
            <a:ext cx="1947863" cy="2016919"/>
          </a:xfrm>
          <a:prstGeom prst="wedgeRectCallout">
            <a:avLst>
              <a:gd name="adj1" fmla="val -80491"/>
              <a:gd name="adj2" fmla="val 299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bạn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trú</a:t>
            </a:r>
            <a:r>
              <a:rPr lang="en-US" dirty="0"/>
              <a:t> </a:t>
            </a:r>
            <a:r>
              <a:rPr lang="en-US" dirty="0" err="1"/>
              <a:t>mưa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gốc</a:t>
            </a:r>
            <a:r>
              <a:rPr lang="en-US" dirty="0"/>
              <a:t> </a:t>
            </a:r>
            <a:r>
              <a:rPr lang="en-US" dirty="0" err="1"/>
              <a:t>cây</a:t>
            </a:r>
            <a:r>
              <a:rPr lang="en-US" dirty="0"/>
              <a:t> to </a:t>
            </a:r>
          </a:p>
          <a:p>
            <a:pPr algn="ctr"/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làm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42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"/>
            <a:ext cx="56864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19149"/>
            <a:ext cx="5181600" cy="424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0" y="1200150"/>
            <a:ext cx="1676400" cy="1679448"/>
          </a:xfrm>
          <a:prstGeom prst="wedgeRectCallout">
            <a:avLst>
              <a:gd name="adj1" fmla="val 150758"/>
              <a:gd name="adj2" fmla="val -158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lặng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quay</a:t>
            </a:r>
          </a:p>
        </p:txBody>
      </p:sp>
      <p:sp>
        <p:nvSpPr>
          <p:cNvPr id="7" name="Rectangular Callout 6"/>
          <p:cNvSpPr/>
          <p:nvPr/>
        </p:nvSpPr>
        <p:spPr>
          <a:xfrm>
            <a:off x="6934200" y="1428750"/>
            <a:ext cx="1676400" cy="1679448"/>
          </a:xfrm>
          <a:prstGeom prst="wedgeRectCallout">
            <a:avLst>
              <a:gd name="adj1" fmla="val -66287"/>
              <a:gd name="adj2" fmla="val 1027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Cảnh</a:t>
            </a:r>
            <a:r>
              <a:rPr lang="en-US" dirty="0"/>
              <a:t> </a:t>
            </a:r>
            <a:r>
              <a:rPr lang="en-US" dirty="0" err="1"/>
              <a:t>sân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lá</a:t>
            </a:r>
            <a:r>
              <a:rPr lang="en-US" dirty="0"/>
              <a:t> </a:t>
            </a:r>
            <a:r>
              <a:rPr lang="en-US" dirty="0" err="1"/>
              <a:t>cờ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 quay</a:t>
            </a:r>
          </a:p>
        </p:txBody>
      </p:sp>
    </p:spTree>
    <p:extLst>
      <p:ext uri="{BB962C8B-B14F-4D97-AF65-F5344CB8AC3E}">
        <p14:creationId xmlns:p14="http://schemas.microsoft.com/office/powerpoint/2010/main" val="49995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Alternate Process 3"/>
          <p:cNvSpPr/>
          <p:nvPr/>
        </p:nvSpPr>
        <p:spPr>
          <a:xfrm>
            <a:off x="762000" y="2114550"/>
            <a:ext cx="7620000" cy="1676400"/>
          </a:xfrm>
          <a:prstGeom prst="flowChartAlternateProcess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mạnh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quay </a:t>
            </a:r>
            <a:r>
              <a:rPr lang="en-US" dirty="0" err="1"/>
              <a:t>nhanh</a:t>
            </a:r>
            <a:r>
              <a:rPr lang="en-US" dirty="0"/>
              <a:t> ,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yếu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quay </a:t>
            </a:r>
            <a:r>
              <a:rPr lang="en-US" dirty="0" err="1"/>
              <a:t>yếu</a:t>
            </a:r>
            <a:r>
              <a:rPr lang="en-US" dirty="0"/>
              <a:t> ,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khong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gió</a:t>
            </a:r>
            <a:r>
              <a:rPr lang="en-US" dirty="0"/>
              <a:t> </a:t>
            </a:r>
            <a:r>
              <a:rPr lang="en-US" dirty="0" err="1"/>
              <a:t>chong</a:t>
            </a:r>
            <a:r>
              <a:rPr lang="en-US" dirty="0"/>
              <a:t> </a:t>
            </a:r>
            <a:r>
              <a:rPr lang="en-US" dirty="0" err="1"/>
              <a:t>chóng</a:t>
            </a:r>
            <a:r>
              <a:rPr lang="en-US" dirty="0"/>
              <a:t> </a:t>
            </a:r>
            <a:r>
              <a:rPr lang="en-US" dirty="0" err="1"/>
              <a:t>không</a:t>
            </a:r>
            <a:r>
              <a:rPr lang="en-US" dirty="0"/>
              <a:t> quay .</a:t>
            </a:r>
          </a:p>
        </p:txBody>
      </p:sp>
    </p:spTree>
    <p:extLst>
      <p:ext uri="{BB962C8B-B14F-4D97-AF65-F5344CB8AC3E}">
        <p14:creationId xmlns:p14="http://schemas.microsoft.com/office/powerpoint/2010/main" val="9859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1489</TotalTime>
  <Words>192</Words>
  <Application>Microsoft Office PowerPoint</Application>
  <PresentationFormat>On-screen Show (16:9)</PresentationFormat>
  <Paragraphs>18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Georgia</vt:lpstr>
      <vt:lpstr>Times New Roman</vt:lpstr>
      <vt:lpstr>Trebuchet MS</vt:lpstr>
      <vt:lpstr>UtM-AWO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Thuận Nguyễn</cp:lastModifiedBy>
  <cp:revision>203</cp:revision>
  <dcterms:created xsi:type="dcterms:W3CDTF">2020-08-19T08:40:40Z</dcterms:created>
  <dcterms:modified xsi:type="dcterms:W3CDTF">2024-05-17T03:22:32Z</dcterms:modified>
</cp:coreProperties>
</file>