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86" r:id="rId2"/>
    <p:sldMasterId id="2147483698" r:id="rId3"/>
    <p:sldMasterId id="2147483711" r:id="rId4"/>
  </p:sldMasterIdLst>
  <p:notesMasterIdLst>
    <p:notesMasterId r:id="rId21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JQcZ+WJ1IhlUuV9lXm1Z3aWhh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5" d="100"/>
          <a:sy n="25" d="100"/>
        </p:scale>
        <p:origin x="357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0" name="Google Shape;6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5"/>
          <p:cNvSpPr txBox="1"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85"/>
          <p:cNvSpPr txBox="1">
            <a:spLocks noGrp="1"/>
          </p:cNvSpPr>
          <p:nvPr>
            <p:ph type="body" idx="1"/>
          </p:nvPr>
        </p:nvSpPr>
        <p:spPr>
          <a:xfrm rot="5400000">
            <a:off x="190501" y="876300"/>
            <a:ext cx="5714999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4" name="Google Shape;154;p85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5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85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6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8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0" name="Google Shape;160;p86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7" descr="sphere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3832" y="0"/>
            <a:ext cx="3058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7"/>
          <p:cNvSpPr txBox="1"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8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8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8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8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77"/>
          <p:cNvSpPr txBox="1"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7"/>
          <p:cNvSpPr txBox="1">
            <a:spLocks noGrp="1"/>
          </p:cNvSpPr>
          <p:nvPr>
            <p:ph type="dt" idx="10"/>
          </p:nvPr>
        </p:nvSpPr>
        <p:spPr>
          <a:xfrm>
            <a:off x="4777318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7"/>
          <p:cNvSpPr txBox="1">
            <a:spLocks noGrp="1"/>
          </p:cNvSpPr>
          <p:nvPr>
            <p:ph type="sldNum" idx="12"/>
          </p:nvPr>
        </p:nvSpPr>
        <p:spPr>
          <a:xfrm>
            <a:off x="8553301" y="64008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77"/>
          <p:cNvSpPr txBox="1">
            <a:spLocks noGrp="1"/>
          </p:cNvSpPr>
          <p:nvPr>
            <p:ph type="ftr" idx="11"/>
          </p:nvPr>
        </p:nvSpPr>
        <p:spPr>
          <a:xfrm>
            <a:off x="4775201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节标题">
  <p:cSld name="1_节标题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9"/>
          <p:cNvGrpSpPr/>
          <p:nvPr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284" name="Google Shape;284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29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>
                <a:gd name="adj" fmla="val 16667"/>
              </a:avLst>
            </a:prstGeom>
            <a:noFill/>
            <a:ln w="34925" cap="rnd" cmpd="sng">
              <a:solidFill>
                <a:srgbClr val="139F4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6" name="Google Shape;28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7" name="Google Shape;287;p29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288" name="Google Shape;288;p29"/>
              <p:cNvSpPr/>
              <p:nvPr/>
            </p:nvSpPr>
            <p:spPr>
              <a:xfrm rot="-5400000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 rot="-5400000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 rot="-5400000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91" name="Google Shape;29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0" name="Google Shape;300;p8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8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8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8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8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8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8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9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9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9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9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9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9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9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7" name="Google Shape;327;p9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9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9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9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91"/>
          <p:cNvSpPr/>
          <p:nvPr/>
        </p:nvSpPr>
        <p:spPr>
          <a:xfrm>
            <a:off x="9223123" y="5669558"/>
            <a:ext cx="1033515" cy="2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8"/>
          <p:cNvSpPr txBox="1"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78"/>
          <p:cNvSpPr txBox="1"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8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8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78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9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9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9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0" name="Google Shape;340;p9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1" name="Google Shape;341;p9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9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9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9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8" name="Google Shape;348;p9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9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9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9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9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9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6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9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9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9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9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Slide" type="title">
  <p:cSld name="TITL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8" name="Google Shape;37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9" descr="sphere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0" y="0"/>
            <a:ext cx="3058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9"/>
          <p:cNvSpPr txBox="1">
            <a:spLocks noGrp="1"/>
          </p:cNvSpPr>
          <p:nvPr>
            <p:ph type="dt" idx="10"/>
          </p:nvPr>
        </p:nvSpPr>
        <p:spPr>
          <a:xfrm>
            <a:off x="1119718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9"/>
          <p:cNvSpPr txBox="1">
            <a:spLocks noGrp="1"/>
          </p:cNvSpPr>
          <p:nvPr>
            <p:ph type="sldNum" idx="12"/>
          </p:nvPr>
        </p:nvSpPr>
        <p:spPr>
          <a:xfrm>
            <a:off x="5488517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79"/>
          <p:cNvSpPr txBox="1">
            <a:spLocks noGrp="1"/>
          </p:cNvSpPr>
          <p:nvPr>
            <p:ph type="ftr" idx="11"/>
          </p:nvPr>
        </p:nvSpPr>
        <p:spPr>
          <a:xfrm>
            <a:off x="1117601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9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9"/>
          <p:cNvSpPr txBox="1">
            <a:spLocks noGrp="1"/>
          </p:cNvSpPr>
          <p:nvPr>
            <p:ph type="body" idx="1"/>
          </p:nvPr>
        </p:nvSpPr>
        <p:spPr>
          <a:xfrm>
            <a:off x="609601" y="3578225"/>
            <a:ext cx="4267527" cy="145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288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5" name="Google Shape;405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1" name="Google Shape;42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2" name="Google Shape;42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0"/>
          <p:cNvSpPr txBox="1">
            <a:spLocks noGrp="1"/>
          </p:cNvSpPr>
          <p:nvPr>
            <p:ph type="body" idx="1"/>
          </p:nvPr>
        </p:nvSpPr>
        <p:spPr>
          <a:xfrm>
            <a:off x="609600" y="3429000"/>
            <a:ext cx="4165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18" name="Google Shape;118;p80"/>
          <p:cNvSpPr txBox="1">
            <a:spLocks noGrp="1"/>
          </p:cNvSpPr>
          <p:nvPr>
            <p:ph type="body" idx="2"/>
          </p:nvPr>
        </p:nvSpPr>
        <p:spPr>
          <a:xfrm>
            <a:off x="609600" y="457200"/>
            <a:ext cx="4165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19" name="Google Shape;119;p80"/>
          <p:cNvSpPr txBox="1"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0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0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80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1"/>
          <p:cNvSpPr txBox="1"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81"/>
          <p:cNvSpPr txBox="1">
            <a:spLocks noGrp="1"/>
          </p:cNvSpPr>
          <p:nvPr>
            <p:ph type="body" idx="2"/>
          </p:nvPr>
        </p:nvSpPr>
        <p:spPr>
          <a:xfrm>
            <a:off x="609600" y="675288"/>
            <a:ext cx="4775200" cy="25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5pPr>
            <a:lvl6pPr marL="2743200" lvl="5" indent="-317500" algn="l">
              <a:spcBef>
                <a:spcPts val="288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6pPr>
            <a:lvl7pPr marL="3200400" lvl="6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26" name="Google Shape;126;p81"/>
          <p:cNvSpPr txBox="1">
            <a:spLocks noGrp="1"/>
          </p:cNvSpPr>
          <p:nvPr>
            <p:ph type="body" idx="3"/>
          </p:nvPr>
        </p:nvSpPr>
        <p:spPr>
          <a:xfrm>
            <a:off x="609599" y="3429000"/>
            <a:ext cx="47752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81"/>
          <p:cNvSpPr txBox="1">
            <a:spLocks noGrp="1"/>
          </p:cNvSpPr>
          <p:nvPr>
            <p:ph type="body" idx="4"/>
          </p:nvPr>
        </p:nvSpPr>
        <p:spPr>
          <a:xfrm>
            <a:off x="609599" y="3840162"/>
            <a:ext cx="4775200" cy="251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spcBef>
                <a:spcPts val="288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28" name="Google Shape;128;p81"/>
          <p:cNvSpPr txBox="1"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1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1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81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2"/>
          <p:cNvSpPr txBox="1"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2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2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82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3"/>
          <p:cNvSpPr txBox="1"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3"/>
          <p:cNvSpPr txBox="1">
            <a:spLocks noGrp="1"/>
          </p:cNvSpPr>
          <p:nvPr>
            <p:ph type="body" idx="1"/>
          </p:nvPr>
        </p:nvSpPr>
        <p:spPr>
          <a:xfrm>
            <a:off x="406400" y="1676400"/>
            <a:ext cx="6266688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spcBef>
                <a:spcPts val="288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spcBef>
                <a:spcPts val="288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spcBef>
                <a:spcPts val="288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spcBef>
                <a:spcPts val="288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140" name="Google Shape;140;p83"/>
          <p:cNvSpPr txBox="1">
            <a:spLocks noGrp="1"/>
          </p:cNvSpPr>
          <p:nvPr>
            <p:ph type="body" idx="2"/>
          </p:nvPr>
        </p:nvSpPr>
        <p:spPr>
          <a:xfrm>
            <a:off x="7315200" y="3552372"/>
            <a:ext cx="2946400" cy="162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83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3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83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4"/>
          <p:cNvSpPr>
            <a:spLocks noGrp="1"/>
          </p:cNvSpPr>
          <p:nvPr>
            <p:ph type="pic" idx="2"/>
          </p:nvPr>
        </p:nvSpPr>
        <p:spPr>
          <a:xfrm>
            <a:off x="406401" y="1676400"/>
            <a:ext cx="6262623" cy="35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84"/>
          <p:cNvSpPr txBox="1"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84"/>
          <p:cNvSpPr txBox="1">
            <a:spLocks noGrp="1"/>
          </p:cNvSpPr>
          <p:nvPr>
            <p:ph type="body" idx="1"/>
          </p:nvPr>
        </p:nvSpPr>
        <p:spPr>
          <a:xfrm>
            <a:off x="7315200" y="3552372"/>
            <a:ext cx="2946400" cy="162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84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4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84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2" descr="sphere2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764925" y="0"/>
            <a:ext cx="4270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8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8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8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8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79849"/>
            <a:ext cx="12357663" cy="69378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5" name="Google Shape;36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11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"/>
          <p:cNvSpPr/>
          <p:nvPr/>
        </p:nvSpPr>
        <p:spPr>
          <a:xfrm>
            <a:off x="4309531" y="1990800"/>
            <a:ext cx="2988900" cy="846300"/>
          </a:xfrm>
          <a:prstGeom prst="roundRect">
            <a:avLst>
              <a:gd name="adj" fmla="val 16667"/>
            </a:avLst>
          </a:prstGeom>
          <a:solidFill>
            <a:srgbClr val="F0E3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9</a:t>
            </a:r>
            <a:endParaRPr sz="45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"/>
          <p:cNvSpPr txBox="1"/>
          <p:nvPr/>
        </p:nvSpPr>
        <p:spPr>
          <a:xfrm>
            <a:off x="1289729" y="3145003"/>
            <a:ext cx="935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Phòng tránh bị bắt nạt</a:t>
            </a:r>
            <a:endParaRPr sz="5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12"/>
          <p:cNvPicPr preferRelativeResize="0"/>
          <p:nvPr/>
        </p:nvPicPr>
        <p:blipFill rotWithShape="1">
          <a:blip r:embed="rId3">
            <a:alphaModFix/>
          </a:blip>
          <a:srcRect l="9101" t="13194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2"/>
          <p:cNvPicPr preferRelativeResize="0"/>
          <p:nvPr/>
        </p:nvPicPr>
        <p:blipFill rotWithShape="1">
          <a:blip r:embed="rId4">
            <a:alphaModFix/>
          </a:blip>
          <a:srcRect l="34744" t="11079" r="26755" b="65990"/>
          <a:stretch/>
        </p:blipFill>
        <p:spPr>
          <a:xfrm>
            <a:off x="618434" y="1814997"/>
            <a:ext cx="3268869" cy="426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2"/>
          <p:cNvPicPr preferRelativeResize="0"/>
          <p:nvPr/>
        </p:nvPicPr>
        <p:blipFill rotWithShape="1">
          <a:blip r:embed="rId4">
            <a:alphaModFix/>
          </a:blip>
          <a:srcRect l="12226" t="32722" r="50000" b="44089"/>
          <a:stretch/>
        </p:blipFill>
        <p:spPr>
          <a:xfrm>
            <a:off x="4205356" y="1814997"/>
            <a:ext cx="3781287" cy="410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2"/>
          <p:cNvPicPr preferRelativeResize="0"/>
          <p:nvPr/>
        </p:nvPicPr>
        <p:blipFill rotWithShape="1">
          <a:blip r:embed="rId4">
            <a:alphaModFix/>
          </a:blip>
          <a:srcRect l="53631" t="32979" r="9683" b="44606"/>
          <a:stretch/>
        </p:blipFill>
        <p:spPr>
          <a:xfrm>
            <a:off x="8446053" y="2067339"/>
            <a:ext cx="3127513" cy="360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13"/>
          <p:cNvPicPr preferRelativeResize="0"/>
          <p:nvPr/>
        </p:nvPicPr>
        <p:blipFill rotWithShape="1">
          <a:blip r:embed="rId3">
            <a:alphaModFix/>
          </a:blip>
          <a:srcRect l="9101" t="13194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3"/>
          <p:cNvPicPr preferRelativeResize="0"/>
          <p:nvPr/>
        </p:nvPicPr>
        <p:blipFill rotWithShape="1">
          <a:blip r:embed="rId4">
            <a:alphaModFix/>
          </a:blip>
          <a:srcRect l="34744" t="11079" r="26755" b="65990"/>
          <a:stretch/>
        </p:blipFill>
        <p:spPr>
          <a:xfrm>
            <a:off x="618434" y="1814997"/>
            <a:ext cx="3268869" cy="426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3"/>
          <p:cNvPicPr preferRelativeResize="0"/>
          <p:nvPr/>
        </p:nvPicPr>
        <p:blipFill rotWithShape="1">
          <a:blip r:embed="rId4">
            <a:alphaModFix/>
          </a:blip>
          <a:srcRect l="12226" t="32722" r="50000" b="44089"/>
          <a:stretch/>
        </p:blipFill>
        <p:spPr>
          <a:xfrm>
            <a:off x="4205356" y="1814997"/>
            <a:ext cx="3781287" cy="410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3"/>
          <p:cNvPicPr preferRelativeResize="0"/>
          <p:nvPr/>
        </p:nvPicPr>
        <p:blipFill rotWithShape="1">
          <a:blip r:embed="rId4">
            <a:alphaModFix/>
          </a:blip>
          <a:srcRect l="53631" t="32979" r="9683" b="44606"/>
          <a:stretch/>
        </p:blipFill>
        <p:spPr>
          <a:xfrm>
            <a:off x="8446053" y="2067339"/>
            <a:ext cx="3127513" cy="360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976" y="1194405"/>
            <a:ext cx="9024048" cy="397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4"/>
          <p:cNvSpPr txBox="1"/>
          <p:nvPr/>
        </p:nvSpPr>
        <p:spPr>
          <a:xfrm flipH="1">
            <a:off x="2772695" y="3397077"/>
            <a:ext cx="7684895" cy="88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867"/>
              <a:buFont typeface="Arial"/>
              <a:buNone/>
            </a:pPr>
            <a:r>
              <a:rPr lang="en-US" sz="5867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Luyện tập thực hành 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5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/>
            <a:ahLst/>
            <a:cxnLst/>
            <a:rect l="l" t="t" r="r" b="b"/>
            <a:pathLst>
              <a:path w="3948545" h="4017847" extrusionOk="0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15"/>
          <p:cNvPicPr preferRelativeResize="0"/>
          <p:nvPr/>
        </p:nvPicPr>
        <p:blipFill rotWithShape="1">
          <a:blip r:embed="rId3">
            <a:alphaModFix/>
          </a:blip>
          <a:srcRect l="9526" t="58507" r="81513" b="35311"/>
          <a:stretch/>
        </p:blipFill>
        <p:spPr>
          <a:xfrm>
            <a:off x="711499" y="662864"/>
            <a:ext cx="1429285" cy="138963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5"/>
          <p:cNvSpPr txBox="1"/>
          <p:nvPr/>
        </p:nvSpPr>
        <p:spPr>
          <a:xfrm>
            <a:off x="1930514" y="913592"/>
            <a:ext cx="9482665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Xử lí các tình huống bị bắt nạt</a:t>
            </a:r>
            <a:endParaRPr sz="4267" b="1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82" name="Google Shape;582;p15"/>
          <p:cNvSpPr txBox="1"/>
          <p:nvPr/>
        </p:nvSpPr>
        <p:spPr>
          <a:xfrm>
            <a:off x="4915599" y="298039"/>
            <a:ext cx="23230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Hoạt động 2</a:t>
            </a:r>
            <a:endParaRPr sz="3200" b="1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83" name="Google Shape;583;p15"/>
          <p:cNvSpPr txBox="1"/>
          <p:nvPr/>
        </p:nvSpPr>
        <p:spPr>
          <a:xfrm>
            <a:off x="1379426" y="1842248"/>
            <a:ext cx="30598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Tình huống 1: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84" name="Google Shape;584;p15"/>
          <p:cNvPicPr preferRelativeResize="0"/>
          <p:nvPr/>
        </p:nvPicPr>
        <p:blipFill rotWithShape="1">
          <a:blip r:embed="rId4">
            <a:alphaModFix/>
          </a:blip>
          <a:srcRect l="19628" t="62355" r="44015" b="7396"/>
          <a:stretch/>
        </p:blipFill>
        <p:spPr>
          <a:xfrm>
            <a:off x="711500" y="2770904"/>
            <a:ext cx="4602029" cy="342423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5"/>
          <p:cNvSpPr/>
          <p:nvPr/>
        </p:nvSpPr>
        <p:spPr>
          <a:xfrm>
            <a:off x="3784979" y="3766784"/>
            <a:ext cx="1528551" cy="21776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6A97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3476227" y="3617827"/>
            <a:ext cx="1982877" cy="2577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5"/>
          <p:cNvSpPr txBox="1"/>
          <p:nvPr/>
        </p:nvSpPr>
        <p:spPr>
          <a:xfrm>
            <a:off x="7078125" y="1842249"/>
            <a:ext cx="34817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Tình huống 2: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88" name="Google Shape;588;p15"/>
          <p:cNvPicPr preferRelativeResize="0"/>
          <p:nvPr/>
        </p:nvPicPr>
        <p:blipFill rotWithShape="1">
          <a:blip r:embed="rId4">
            <a:alphaModFix/>
          </a:blip>
          <a:srcRect l="44775" t="72193" r="14464" b="7492"/>
          <a:stretch/>
        </p:blipFill>
        <p:spPr>
          <a:xfrm>
            <a:off x="6732899" y="2770905"/>
            <a:ext cx="4680280" cy="342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6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595" name="Google Shape;595;p16"/>
            <p:cNvGrpSpPr/>
            <p:nvPr/>
          </p:nvGrpSpPr>
          <p:grpSpPr>
            <a:xfrm>
              <a:off x="4167598" y="942204"/>
              <a:ext cx="2150144" cy="2739429"/>
              <a:chOff x="4194069" y="1628800"/>
              <a:chExt cx="2628756" cy="3349212"/>
            </a:xfrm>
          </p:grpSpPr>
          <p:sp>
            <p:nvSpPr>
              <p:cNvPr id="596" name="Google Shape;596;p16"/>
              <p:cNvSpPr/>
              <p:nvPr/>
            </p:nvSpPr>
            <p:spPr>
              <a:xfrm>
                <a:off x="4580276" y="1628800"/>
                <a:ext cx="2242549" cy="334921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60" extrusionOk="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 rot="-81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8" name="Google Shape;598;p16"/>
            <p:cNvGrpSpPr/>
            <p:nvPr/>
          </p:nvGrpSpPr>
          <p:grpSpPr>
            <a:xfrm>
              <a:off x="2635700" y="943895"/>
              <a:ext cx="1844406" cy="2889545"/>
              <a:chOff x="2321176" y="1630868"/>
              <a:chExt cx="2254962" cy="3532742"/>
            </a:xfrm>
          </p:grpSpPr>
          <p:sp>
            <p:nvSpPr>
              <p:cNvPr id="599" name="Google Shape;599;p16"/>
              <p:cNvSpPr/>
              <p:nvPr/>
            </p:nvSpPr>
            <p:spPr>
              <a:xfrm>
                <a:off x="2321176" y="1630868"/>
                <a:ext cx="2254962" cy="3349214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60" extrusionOk="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1" name="Google Shape;601;p16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</p:grpSpPr>
          <p:sp>
            <p:nvSpPr>
              <p:cNvPr id="602" name="Google Shape;602;p16"/>
              <p:cNvSpPr/>
              <p:nvPr/>
            </p:nvSpPr>
            <p:spPr>
              <a:xfrm>
                <a:off x="2627355" y="3869193"/>
                <a:ext cx="3885155" cy="222591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73" extrusionOk="0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 rot="-9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4" name="Google Shape;604;p16"/>
            <p:cNvGrpSpPr/>
            <p:nvPr/>
          </p:nvGrpSpPr>
          <p:grpSpPr>
            <a:xfrm>
              <a:off x="2920635" y="1296744"/>
              <a:ext cx="3238617" cy="2970246"/>
              <a:chOff x="2669536" y="2062258"/>
              <a:chExt cx="3959518" cy="3631409"/>
            </a:xfrm>
          </p:grpSpPr>
          <p:grpSp>
            <p:nvGrpSpPr>
              <p:cNvPr id="605" name="Google Shape;605;p16"/>
              <p:cNvGrpSpPr/>
              <p:nvPr/>
            </p:nvGrpSpPr>
            <p:grpSpPr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606" name="Google Shape;606;p16"/>
                <p:cNvSpPr/>
                <p:nvPr/>
              </p:nvSpPr>
              <p:spPr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16"/>
                <p:cNvSpPr/>
                <p:nvPr/>
              </p:nvSpPr>
              <p:spPr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8" name="Google Shape;608;p16"/>
              <p:cNvSpPr/>
              <p:nvPr/>
            </p:nvSpPr>
            <p:spPr>
              <a:xfrm>
                <a:off x="3247016" y="3187499"/>
                <a:ext cx="2589474" cy="1047694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FFFFFF"/>
                    </a:solidFill>
                    <a:latin typeface="Arial Rounded"/>
                  </a:rPr>
                  <a:t>VẬN DỤNG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7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/>
            <a:ahLst/>
            <a:cxnLst/>
            <a:rect l="l" t="t" r="r" b="b"/>
            <a:pathLst>
              <a:path w="3948545" h="4017847" extrusionOk="0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17"/>
          <p:cNvPicPr preferRelativeResize="0"/>
          <p:nvPr/>
        </p:nvPicPr>
        <p:blipFill rotWithShape="1">
          <a:blip r:embed="rId3">
            <a:alphaModFix/>
          </a:blip>
          <a:srcRect l="10475" t="6821" r="81449" b="85973"/>
          <a:stretch/>
        </p:blipFill>
        <p:spPr>
          <a:xfrm>
            <a:off x="586294" y="605814"/>
            <a:ext cx="1558324" cy="15247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17"/>
          <p:cNvSpPr txBox="1"/>
          <p:nvPr/>
        </p:nvSpPr>
        <p:spPr>
          <a:xfrm>
            <a:off x="1547056" y="1749743"/>
            <a:ext cx="9750943" cy="140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Thực hiện ứng xử phù hợp khi bị bắt nạt trong cuộc sống</a:t>
            </a:r>
            <a:endParaRPr sz="4267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7" name="Google Shape;617;p17"/>
          <p:cNvSpPr txBox="1"/>
          <p:nvPr/>
        </p:nvSpPr>
        <p:spPr>
          <a:xfrm>
            <a:off x="4934464" y="313426"/>
            <a:ext cx="23230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Hoạt động 3</a:t>
            </a:r>
            <a:endParaRPr sz="3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8"/>
          <p:cNvPicPr preferRelativeResize="0"/>
          <p:nvPr/>
        </p:nvPicPr>
        <p:blipFill rotWithShape="1">
          <a:blip r:embed="rId3">
            <a:alphaModFix/>
          </a:blip>
          <a:srcRect t="30371" b="19753"/>
          <a:stretch/>
        </p:blipFill>
        <p:spPr>
          <a:xfrm>
            <a:off x="1806" y="-19315"/>
            <a:ext cx="12188388" cy="1672009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8"/>
          <p:cNvSpPr txBox="1"/>
          <p:nvPr/>
        </p:nvSpPr>
        <p:spPr>
          <a:xfrm>
            <a:off x="1155700" y="2743381"/>
            <a:ext cx="105918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83B40D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42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 bị bắt nạt, ép buộc em hãy nói “không” và tìm kiếm sự giúp đỡ từ những người đáng tin cậy.</a:t>
            </a:r>
            <a:endParaRPr sz="42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32199" y="291284"/>
            <a:ext cx="4198500" cy="1213222"/>
          </a:xfrm>
          <a:prstGeom prst="doubleWave">
            <a:avLst>
              <a:gd name="adj1" fmla="val 6250"/>
              <a:gd name="adj2" fmla="val 0"/>
            </a:avLst>
          </a:prstGeom>
          <a:gradFill>
            <a:gsLst>
              <a:gs pos="0">
                <a:srgbClr val="9DD567"/>
              </a:gs>
              <a:gs pos="50000">
                <a:srgbClr val="91D549"/>
              </a:gs>
              <a:gs pos="100000">
                <a:srgbClr val="80C339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TỔNG KẾT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"/>
          <p:cNvPicPr preferRelativeResize="0"/>
          <p:nvPr/>
        </p:nvPicPr>
        <p:blipFill rotWithShape="1">
          <a:blip r:embed="rId3">
            <a:alphaModFix/>
          </a:blip>
          <a:srcRect l="32486" t="20325" b="34379"/>
          <a:stretch/>
        </p:blipFill>
        <p:spPr>
          <a:xfrm>
            <a:off x="1335583" y="204206"/>
            <a:ext cx="2074569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"/>
          <p:cNvSpPr/>
          <p:nvPr/>
        </p:nvSpPr>
        <p:spPr>
          <a:xfrm>
            <a:off x="2980300" y="1865266"/>
            <a:ext cx="639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KHÁM PHÁ </a:t>
            </a:r>
            <a:endParaRPr/>
          </a:p>
        </p:txBody>
      </p:sp>
      <p:pic>
        <p:nvPicPr>
          <p:cNvPr id="493" name="Google Shape;493;p4" descr="Lợi ích của việc cùng học tiếng Nhật theo học nhóm"/>
          <p:cNvPicPr preferRelativeResize="0"/>
          <p:nvPr/>
        </p:nvPicPr>
        <p:blipFill rotWithShape="1">
          <a:blip r:embed="rId4">
            <a:alphaModFix/>
          </a:blip>
          <a:srcRect b="26374"/>
          <a:stretch/>
        </p:blipFill>
        <p:spPr>
          <a:xfrm>
            <a:off x="3661054" y="3420628"/>
            <a:ext cx="5436053" cy="253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/>
            <a:ahLst/>
            <a:cxnLst/>
            <a:rect l="l" t="t" r="r" b="b"/>
            <a:pathLst>
              <a:path w="3948545" h="4017847" extrusionOk="0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5"/>
          <p:cNvPicPr preferRelativeResize="0"/>
          <p:nvPr/>
        </p:nvPicPr>
        <p:blipFill rotWithShape="1">
          <a:blip r:embed="rId3">
            <a:alphaModFix/>
          </a:blip>
          <a:srcRect l="9101" t="13194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"/>
          <p:cNvSpPr txBox="1"/>
          <p:nvPr/>
        </p:nvSpPr>
        <p:spPr>
          <a:xfrm>
            <a:off x="1769390" y="1014854"/>
            <a:ext cx="10306492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rgbClr val="83B40D"/>
                </a:solidFill>
                <a:latin typeface="Arial Rounded"/>
                <a:ea typeface="Arial Rounded"/>
                <a:cs typeface="Arial Rounded"/>
                <a:sym typeface="Arial Rounded"/>
              </a:rPr>
              <a:t>Hành động bị bắt nạt và cách ứng xử</a:t>
            </a:r>
            <a:endParaRPr sz="4267" b="1">
              <a:solidFill>
                <a:srgbClr val="83B40D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2" name="Google Shape;502;p5"/>
          <p:cNvSpPr txBox="1"/>
          <p:nvPr/>
        </p:nvSpPr>
        <p:spPr>
          <a:xfrm>
            <a:off x="4956239" y="298039"/>
            <a:ext cx="22477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Hoạt động 1</a:t>
            </a:r>
            <a:endParaRPr sz="3200" b="1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3" name="Google Shape;503;p5"/>
          <p:cNvSpPr txBox="1"/>
          <p:nvPr/>
        </p:nvSpPr>
        <p:spPr>
          <a:xfrm>
            <a:off x="697229" y="2561623"/>
            <a:ext cx="108509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a) Nhận biết các hành động bắt nạt</a:t>
            </a:r>
            <a:endParaRPr sz="4800" b="1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 txBox="1"/>
          <p:nvPr/>
        </p:nvSpPr>
        <p:spPr>
          <a:xfrm>
            <a:off x="-2105852" y="0"/>
            <a:ext cx="12348308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Hành động nào là hành động bắt nạt?</a:t>
            </a:r>
            <a:endParaRPr/>
          </a:p>
        </p:txBody>
      </p:sp>
      <p:pic>
        <p:nvPicPr>
          <p:cNvPr id="509" name="Google Shape;509;p6"/>
          <p:cNvPicPr preferRelativeResize="0"/>
          <p:nvPr/>
        </p:nvPicPr>
        <p:blipFill rotWithShape="1">
          <a:blip r:embed="rId3">
            <a:alphaModFix/>
          </a:blip>
          <a:srcRect l="52586" t="24190" r="9784" b="45143"/>
          <a:stretch/>
        </p:blipFill>
        <p:spPr>
          <a:xfrm>
            <a:off x="6418731" y="1043864"/>
            <a:ext cx="4293704" cy="259923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10" name="Google Shape;510;p6"/>
          <p:cNvPicPr preferRelativeResize="0"/>
          <p:nvPr/>
        </p:nvPicPr>
        <p:blipFill rotWithShape="1">
          <a:blip r:embed="rId3">
            <a:alphaModFix/>
          </a:blip>
          <a:srcRect l="7162" t="54857" r="52790" b="14476"/>
          <a:stretch/>
        </p:blipFill>
        <p:spPr>
          <a:xfrm>
            <a:off x="1924858" y="4220807"/>
            <a:ext cx="3811950" cy="259923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11" name="Google Shape;511;p6"/>
          <p:cNvPicPr preferRelativeResize="0"/>
          <p:nvPr/>
        </p:nvPicPr>
        <p:blipFill rotWithShape="1">
          <a:blip r:embed="rId3">
            <a:alphaModFix/>
          </a:blip>
          <a:srcRect l="47377" t="54857" r="8327" b="14476"/>
          <a:stretch/>
        </p:blipFill>
        <p:spPr>
          <a:xfrm>
            <a:off x="6418731" y="4220807"/>
            <a:ext cx="4293704" cy="259923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12" name="Google Shape;512;p6"/>
          <p:cNvPicPr preferRelativeResize="0"/>
          <p:nvPr/>
        </p:nvPicPr>
        <p:blipFill rotWithShape="1">
          <a:blip r:embed="rId3">
            <a:alphaModFix/>
          </a:blip>
          <a:srcRect l="5122" t="28941" r="47669" b="44186"/>
          <a:stretch/>
        </p:blipFill>
        <p:spPr>
          <a:xfrm>
            <a:off x="1924858" y="1043864"/>
            <a:ext cx="3811950" cy="259923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/>
          <p:nvPr/>
        </p:nvSpPr>
        <p:spPr>
          <a:xfrm>
            <a:off x="1112053" y="294165"/>
            <a:ext cx="77222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Hành động bắt nạt</a:t>
            </a:r>
            <a:endParaRPr sz="36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7"/>
          <p:cNvPicPr preferRelativeResize="0"/>
          <p:nvPr/>
        </p:nvPicPr>
        <p:blipFill rotWithShape="1">
          <a:blip r:embed="rId3">
            <a:alphaModFix/>
          </a:blip>
          <a:srcRect l="5122" t="28941" r="47669" b="44186"/>
          <a:stretch/>
        </p:blipFill>
        <p:spPr>
          <a:xfrm>
            <a:off x="306257" y="2007122"/>
            <a:ext cx="5674374" cy="3582517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19" name="Google Shape;519;p7"/>
          <p:cNvPicPr preferRelativeResize="0"/>
          <p:nvPr/>
        </p:nvPicPr>
        <p:blipFill rotWithShape="1">
          <a:blip r:embed="rId3">
            <a:alphaModFix/>
          </a:blip>
          <a:srcRect l="47377" t="54857" r="8327" b="14476"/>
          <a:stretch/>
        </p:blipFill>
        <p:spPr>
          <a:xfrm>
            <a:off x="6414091" y="2007121"/>
            <a:ext cx="5471652" cy="3582517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8"/>
          <p:cNvPicPr preferRelativeResize="0"/>
          <p:nvPr/>
        </p:nvPicPr>
        <p:blipFill rotWithShape="1">
          <a:blip r:embed="rId3">
            <a:alphaModFix/>
          </a:blip>
          <a:srcRect l="52586" t="24190" r="9784" b="45143"/>
          <a:stretch/>
        </p:blipFill>
        <p:spPr>
          <a:xfrm>
            <a:off x="6418731" y="601413"/>
            <a:ext cx="4293704" cy="259923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25" name="Google Shape;525;p8"/>
          <p:cNvPicPr preferRelativeResize="0"/>
          <p:nvPr/>
        </p:nvPicPr>
        <p:blipFill rotWithShape="1">
          <a:blip r:embed="rId3">
            <a:alphaModFix/>
          </a:blip>
          <a:srcRect l="7162" t="54857" r="52790" b="14476"/>
          <a:stretch/>
        </p:blipFill>
        <p:spPr>
          <a:xfrm>
            <a:off x="1733129" y="3955336"/>
            <a:ext cx="3811950" cy="259923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26" name="Google Shape;526;p8"/>
          <p:cNvPicPr preferRelativeResize="0"/>
          <p:nvPr/>
        </p:nvPicPr>
        <p:blipFill rotWithShape="1">
          <a:blip r:embed="rId3">
            <a:alphaModFix/>
          </a:blip>
          <a:srcRect l="47377" t="54857" r="8327" b="14476"/>
          <a:stretch/>
        </p:blipFill>
        <p:spPr>
          <a:xfrm>
            <a:off x="6418731" y="3955336"/>
            <a:ext cx="4293704" cy="259923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27" name="Google Shape;527;p8"/>
          <p:cNvPicPr preferRelativeResize="0"/>
          <p:nvPr/>
        </p:nvPicPr>
        <p:blipFill rotWithShape="1">
          <a:blip r:embed="rId3">
            <a:alphaModFix/>
          </a:blip>
          <a:srcRect l="5122" t="28941" r="47669" b="44186"/>
          <a:stretch/>
        </p:blipFill>
        <p:spPr>
          <a:xfrm>
            <a:off x="1733129" y="601413"/>
            <a:ext cx="3811950" cy="259923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"/>
          <p:cNvSpPr txBox="1"/>
          <p:nvPr/>
        </p:nvSpPr>
        <p:spPr>
          <a:xfrm>
            <a:off x="2812862" y="176178"/>
            <a:ext cx="62523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Hành động biết giúp đỡ bạn</a:t>
            </a:r>
            <a:endParaRPr sz="36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9"/>
          <p:cNvPicPr preferRelativeResize="0"/>
          <p:nvPr/>
        </p:nvPicPr>
        <p:blipFill rotWithShape="1">
          <a:blip r:embed="rId3">
            <a:alphaModFix/>
          </a:blip>
          <a:srcRect l="52586" t="24190" r="9784" b="45143"/>
          <a:stretch/>
        </p:blipFill>
        <p:spPr>
          <a:xfrm>
            <a:off x="221568" y="1992374"/>
            <a:ext cx="5604045" cy="408396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34" name="Google Shape;534;p9"/>
          <p:cNvPicPr preferRelativeResize="0"/>
          <p:nvPr/>
        </p:nvPicPr>
        <p:blipFill rotWithShape="1">
          <a:blip r:embed="rId3">
            <a:alphaModFix/>
          </a:blip>
          <a:srcRect l="7162" t="54857" r="52790" b="14476"/>
          <a:stretch/>
        </p:blipFill>
        <p:spPr>
          <a:xfrm>
            <a:off x="6263149" y="1992373"/>
            <a:ext cx="5604043" cy="408396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10"/>
          <p:cNvPicPr preferRelativeResize="0"/>
          <p:nvPr/>
        </p:nvPicPr>
        <p:blipFill rotWithShape="1">
          <a:blip r:embed="rId3">
            <a:alphaModFix/>
          </a:blip>
          <a:srcRect l="47377" t="54857" r="8327" b="14476"/>
          <a:stretch/>
        </p:blipFill>
        <p:spPr>
          <a:xfrm>
            <a:off x="6419805" y="2226365"/>
            <a:ext cx="4554111" cy="3798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40" name="Google Shape;540;p10"/>
          <p:cNvPicPr preferRelativeResize="0"/>
          <p:nvPr/>
        </p:nvPicPr>
        <p:blipFill rotWithShape="1">
          <a:blip r:embed="rId3">
            <a:alphaModFix/>
          </a:blip>
          <a:srcRect l="5122" t="28941" r="47669" b="44186"/>
          <a:stretch/>
        </p:blipFill>
        <p:spPr>
          <a:xfrm>
            <a:off x="1333757" y="2226365"/>
            <a:ext cx="4259481" cy="3798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541" name="Google Shape;541;p10"/>
          <p:cNvSpPr txBox="1"/>
          <p:nvPr/>
        </p:nvSpPr>
        <p:spPr>
          <a:xfrm>
            <a:off x="1247553" y="895143"/>
            <a:ext cx="96968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 hành động bắt nạt là:</a:t>
            </a:r>
            <a:endParaRPr sz="4800" b="1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42" name="Google Shape;542;p10"/>
          <p:cNvPicPr preferRelativeResize="0"/>
          <p:nvPr/>
        </p:nvPicPr>
        <p:blipFill rotWithShape="1">
          <a:blip r:embed="rId4">
            <a:alphaModFix/>
          </a:blip>
          <a:srcRect l="9101" t="13194" r="81938" b="80624"/>
          <a:stretch/>
        </p:blipFill>
        <p:spPr>
          <a:xfrm>
            <a:off x="356186" y="0"/>
            <a:ext cx="1429285" cy="1389632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0"/>
          <p:cNvSpPr txBox="1"/>
          <p:nvPr/>
        </p:nvSpPr>
        <p:spPr>
          <a:xfrm>
            <a:off x="940293" y="1890118"/>
            <a:ext cx="1073100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83B40D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48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 biểu hiện của hành vi bắt nạt là: đuổi, đánh, trấn lột đồ ăn sáng, bắt xách cặp, lấy đồ dùng học tập, bắt nộp tiền, chế giễu…Đó là những hành vi xấu, đáng phê phán </a:t>
            </a:r>
            <a:endParaRPr sz="48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11"/>
          <p:cNvPicPr preferRelativeResize="0"/>
          <p:nvPr/>
        </p:nvPicPr>
        <p:blipFill rotWithShape="1">
          <a:blip r:embed="rId3">
            <a:alphaModFix/>
          </a:blip>
          <a:srcRect l="9101" t="13194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"/>
          <p:cNvSpPr txBox="1"/>
          <p:nvPr/>
        </p:nvSpPr>
        <p:spPr>
          <a:xfrm>
            <a:off x="1408429" y="2256823"/>
            <a:ext cx="101739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b) Lựa chọn cách ứng xử khi bị bắt nạt</a:t>
            </a:r>
            <a:endParaRPr sz="4800" b="1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50" name="Google Shape;550;p11"/>
          <p:cNvSpPr txBox="1"/>
          <p:nvPr/>
        </p:nvSpPr>
        <p:spPr>
          <a:xfrm>
            <a:off x="4956239" y="298039"/>
            <a:ext cx="22477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Hoạt động 1</a:t>
            </a:r>
            <a:endParaRPr sz="3200" b="1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51" name="Google Shape;551;p11"/>
          <p:cNvSpPr txBox="1"/>
          <p:nvPr/>
        </p:nvSpPr>
        <p:spPr>
          <a:xfrm>
            <a:off x="1885508" y="797133"/>
            <a:ext cx="96968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83B40D"/>
                </a:solidFill>
                <a:latin typeface="Arial Rounded"/>
                <a:ea typeface="Arial Rounded"/>
                <a:cs typeface="Arial Rounded"/>
                <a:sym typeface="Arial Rounded"/>
              </a:rPr>
              <a:t>Hành động bị bắt nạt và cách ứng xử</a:t>
            </a:r>
            <a:endParaRPr sz="4800" b="1">
              <a:solidFill>
                <a:srgbClr val="83B40D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</Words>
  <Application>Microsoft Office PowerPoint</Application>
  <PresentationFormat>Widescreen</PresentationFormat>
  <Paragraphs>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</vt:lpstr>
      <vt:lpstr>Calibri</vt:lpstr>
      <vt:lpstr>Noto Sans Symbols</vt:lpstr>
      <vt:lpstr>Composite</vt:lpstr>
      <vt:lpstr>Office Theme</vt:lpstr>
      <vt:lpstr>第一PPT，www.1ppt.com​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Techsi.vn</cp:lastModifiedBy>
  <cp:revision>1</cp:revision>
  <dcterms:created xsi:type="dcterms:W3CDTF">2021-05-24T07:45:30Z</dcterms:created>
  <dcterms:modified xsi:type="dcterms:W3CDTF">2024-12-20T02:46:52Z</dcterms:modified>
</cp:coreProperties>
</file>