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8288000" cy="10287000"/>
  <p:notesSz cx="6858000" cy="9144000"/>
  <p:embeddedFontLst>
    <p:embeddedFont>
      <p:font typeface="Arial-Rounded" panose="020B0500000000000000" charset="0"/>
      <p:regular r:id="rId13"/>
    </p:embeddedFont>
    <p:embeddedFont>
      <p:font typeface="Cabin Regular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Josefin Sans Regular" panose="020B0604020202020204" charset="0"/>
      <p:regular r:id="rId19"/>
    </p:embeddedFont>
    <p:embeddedFont>
      <p:font typeface="Saira Black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DAAF6-79BB-4845-805E-F01E0ACF88D0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98207-D695-43BD-BAB7-AF943786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5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svg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34.sv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33.png"/><Relationship Id="rId5" Type="http://schemas.openxmlformats.org/officeDocument/2006/relationships/image" Target="../media/image38.png"/><Relationship Id="rId10" Type="http://schemas.openxmlformats.org/officeDocument/2006/relationships/image" Target="../media/image22.svg"/><Relationship Id="rId4" Type="http://schemas.openxmlformats.org/officeDocument/2006/relationships/image" Target="../media/image37.svg"/><Relationship Id="rId9" Type="http://schemas.openxmlformats.org/officeDocument/2006/relationships/image" Target="../media/image21.png"/><Relationship Id="rId14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3" Type="http://schemas.openxmlformats.org/officeDocument/2006/relationships/image" Target="../media/image58.jpe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59.jpe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4908" y="5430659"/>
            <a:ext cx="12230052" cy="2874753"/>
            <a:chOff x="0" y="0"/>
            <a:chExt cx="16306737" cy="383300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306737" cy="3833003"/>
              <a:chOff x="0" y="0"/>
              <a:chExt cx="25994672" cy="61102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994672" cy="6110215"/>
              </a:xfrm>
              <a:custGeom>
                <a:avLst/>
                <a:gdLst/>
                <a:ahLst/>
                <a:cxnLst/>
                <a:rect l="l" t="t" r="r" b="b"/>
                <a:pathLst>
                  <a:path w="25994672" h="6110215">
                    <a:moveTo>
                      <a:pt x="24977403" y="0"/>
                    </a:moveTo>
                    <a:lnTo>
                      <a:pt x="1017270" y="0"/>
                    </a:lnTo>
                    <a:cubicBezTo>
                      <a:pt x="455930" y="0"/>
                      <a:pt x="0" y="455930"/>
                      <a:pt x="0" y="1017270"/>
                    </a:cubicBezTo>
                    <a:lnTo>
                      <a:pt x="0" y="3794526"/>
                    </a:lnTo>
                    <a:cubicBezTo>
                      <a:pt x="0" y="4361425"/>
                      <a:pt x="455930" y="4817355"/>
                      <a:pt x="1017270" y="4817355"/>
                    </a:cubicBezTo>
                    <a:lnTo>
                      <a:pt x="1800860" y="4817355"/>
                    </a:lnTo>
                    <a:lnTo>
                      <a:pt x="1800860" y="6110215"/>
                    </a:lnTo>
                    <a:lnTo>
                      <a:pt x="2532380" y="4817355"/>
                    </a:lnTo>
                    <a:lnTo>
                      <a:pt x="24977403" y="4817355"/>
                    </a:lnTo>
                    <a:cubicBezTo>
                      <a:pt x="25538742" y="4817355"/>
                      <a:pt x="25994672" y="4361425"/>
                      <a:pt x="25994672" y="3794526"/>
                    </a:cubicBezTo>
                    <a:lnTo>
                      <a:pt x="25994672" y="1017270"/>
                    </a:lnTo>
                    <a:cubicBezTo>
                      <a:pt x="25994672" y="455930"/>
                      <a:pt x="25540012" y="0"/>
                      <a:pt x="24977403" y="0"/>
                    </a:cubicBezTo>
                    <a:lnTo>
                      <a:pt x="24977403" y="0"/>
                    </a:lnTo>
                    <a:close/>
                  </a:path>
                </a:pathLst>
              </a:custGeom>
              <a:solidFill>
                <a:srgbClr val="6FBB0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215725" y="972336"/>
              <a:ext cx="13875287" cy="143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42"/>
                </a:lnSpc>
              </a:pPr>
              <a:r>
                <a:rPr lang="en-US" sz="7035" spc="-70">
                  <a:solidFill>
                    <a:srgbClr val="FFFFFF"/>
                  </a:solidFill>
                  <a:latin typeface="Josefin Sans Regular"/>
                </a:rPr>
                <a:t>Tuần 5: Cảm xúc của em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10132">
            <a:off x="13878355" y="328844"/>
            <a:ext cx="4425011" cy="2212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3716">
            <a:off x="341922" y="6398194"/>
            <a:ext cx="2839752" cy="26900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67488">
            <a:off x="2006860" y="8040023"/>
            <a:ext cx="2128417" cy="20200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19333">
            <a:off x="13822342" y="2020602"/>
            <a:ext cx="3005235" cy="31664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57842">
            <a:off x="15280369" y="4236848"/>
            <a:ext cx="2930846" cy="29308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291139">
            <a:off x="17355183" y="6880871"/>
            <a:ext cx="632090" cy="5356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965179">
            <a:off x="1121889" y="9404725"/>
            <a:ext cx="632090" cy="535696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619604" y="5771661"/>
            <a:ext cx="529024" cy="52902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ABFF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1422350">
            <a:off x="530783" y="8780612"/>
            <a:ext cx="676987" cy="356646"/>
            <a:chOff x="0" y="0"/>
            <a:chExt cx="1610360" cy="848360"/>
          </a:xfrm>
        </p:grpSpPr>
        <p:sp>
          <p:nvSpPr>
            <p:cNvPr id="16" name="Freeform 16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7F1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7808616">
            <a:off x="13437770" y="2371337"/>
            <a:ext cx="727163" cy="383080"/>
            <a:chOff x="0" y="0"/>
            <a:chExt cx="1610360" cy="848360"/>
          </a:xfrm>
        </p:grpSpPr>
        <p:sp>
          <p:nvSpPr>
            <p:cNvPr id="18" name="Freeform 1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6FBB06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 rot="857438">
            <a:off x="17143329" y="3311079"/>
            <a:ext cx="709317" cy="585481"/>
            <a:chOff x="0" y="0"/>
            <a:chExt cx="2138680" cy="1765300"/>
          </a:xfrm>
        </p:grpSpPr>
        <p:sp>
          <p:nvSpPr>
            <p:cNvPr id="20" name="Freeform 2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DF3F41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341167">
            <a:off x="17371182" y="200845"/>
            <a:ext cx="726286" cy="69088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028700" y="2781952"/>
            <a:ext cx="12230052" cy="2282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28"/>
              </a:lnSpc>
            </a:pPr>
            <a:r>
              <a:rPr lang="en-US" sz="9187" spc="-137">
                <a:solidFill>
                  <a:srgbClr val="4D429A"/>
                </a:solidFill>
                <a:latin typeface="Paytone One Bold"/>
              </a:rPr>
              <a:t>Môn: Hoạt động trải nghiệm 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10132">
            <a:off x="14068855" y="519344"/>
            <a:ext cx="4425011" cy="221250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3716">
            <a:off x="532422" y="6588694"/>
            <a:ext cx="2839752" cy="269001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67488">
            <a:off x="2197360" y="8230523"/>
            <a:ext cx="2128417" cy="202006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19333">
            <a:off x="14012842" y="2211102"/>
            <a:ext cx="3005235" cy="316643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57842">
            <a:off x="15523643" y="4350061"/>
            <a:ext cx="2930846" cy="2930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467859" y="3457578"/>
            <a:ext cx="3472444" cy="34724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144000" y="2496619"/>
            <a:ext cx="7250679" cy="5394360"/>
            <a:chOff x="0" y="0"/>
            <a:chExt cx="9667572" cy="7192480"/>
          </a:xfrm>
        </p:grpSpPr>
        <p:sp>
          <p:nvSpPr>
            <p:cNvPr id="4" name="TextBox 4"/>
            <p:cNvSpPr txBox="1"/>
            <p:nvPr/>
          </p:nvSpPr>
          <p:spPr>
            <a:xfrm>
              <a:off x="0" y="1016870"/>
              <a:ext cx="9667572" cy="5089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000"/>
                </a:lnSpc>
              </a:pPr>
              <a:r>
                <a:rPr lang="en-US" sz="12500">
                  <a:solidFill>
                    <a:srgbClr val="171717"/>
                  </a:solidFill>
                  <a:latin typeface="Saira Black"/>
                </a:rPr>
                <a:t>CHIA SẺ</a:t>
              </a:r>
            </a:p>
            <a:p>
              <a:pPr>
                <a:lnSpc>
                  <a:spcPts val="15000"/>
                </a:lnSpc>
              </a:pPr>
              <a:r>
                <a:rPr lang="en-US" sz="12500">
                  <a:solidFill>
                    <a:srgbClr val="171717"/>
                  </a:solidFill>
                  <a:latin typeface="Saira Black"/>
                </a:rPr>
                <a:t>CẢM XÚC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388570"/>
              <a:ext cx="9667572" cy="805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04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7470"/>
              <a:ext cx="9667572" cy="805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3467859" y="6890077"/>
            <a:ext cx="3472444" cy="3461824"/>
          </a:xfrm>
          <a:prstGeom prst="rect">
            <a:avLst/>
          </a:prstGeom>
          <a:solidFill>
            <a:srgbClr val="61A4BD"/>
          </a:solidFill>
        </p:spPr>
      </p:sp>
      <p:sp>
        <p:nvSpPr>
          <p:cNvPr id="8" name="AutoShape 8"/>
          <p:cNvSpPr/>
          <p:nvPr/>
        </p:nvSpPr>
        <p:spPr>
          <a:xfrm>
            <a:off x="3970368" y="7391050"/>
            <a:ext cx="2467424" cy="2459878"/>
          </a:xfrm>
          <a:prstGeom prst="rect">
            <a:avLst/>
          </a:prstGeom>
          <a:solidFill>
            <a:srgbClr val="D85041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0" y="-25147"/>
            <a:ext cx="3482724" cy="348272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85FB079-B99A-5E4C-82B0-CB901F0463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29415" y="183372"/>
            <a:ext cx="3510888" cy="3115913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344EC86F-F7B0-B944-A9D2-B7C245963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7235988"/>
            <a:ext cx="3115913" cy="3115913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A810792A-07CA-AB40-ACFA-A0AFE9C03D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78266" y="3747630"/>
            <a:ext cx="3472444" cy="3081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5302A-F32B-8CB2-4075-D07A0847E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Google Shape;200;p14">
            <a:extLst>
              <a:ext uri="{FF2B5EF4-FFF2-40B4-BE49-F238E27FC236}">
                <a16:creationId xmlns:a16="http://schemas.microsoft.com/office/drawing/2014/main" id="{5B6FE46A-35AC-D5CF-B76C-E4E35B311451}"/>
              </a:ext>
            </a:extLst>
          </p:cNvPr>
          <p:cNvSpPr txBox="1">
            <a:spLocks/>
          </p:cNvSpPr>
          <p:nvPr/>
        </p:nvSpPr>
        <p:spPr>
          <a:xfrm>
            <a:off x="3563880" y="896417"/>
            <a:ext cx="11160239" cy="85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  <a:endParaRPr lang="en-GB" sz="6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B51EE3-6993-1511-CA98-5F53D4BA5194}"/>
              </a:ext>
            </a:extLst>
          </p:cNvPr>
          <p:cNvSpPr/>
          <p:nvPr/>
        </p:nvSpPr>
        <p:spPr>
          <a:xfrm>
            <a:off x="1673770" y="6150257"/>
            <a:ext cx="15395029" cy="175112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40"/>
            <a:r>
              <a:rPr lang="en-US" sz="4400" b="1" dirty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vi-VN" sz="4400" b="1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b="1"/>
              <a:t>Nhận biết được cảm xúc của bản thân trong một số tình huống giao tiếp</a:t>
            </a:r>
            <a:endParaRPr lang="vi-VN" sz="4400" b="1" dirty="0">
              <a:solidFill>
                <a:schemeClr val="accent6">
                  <a:lumMod val="10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A1A0A85-63AD-EECD-EEA5-FE44505EC143}"/>
              </a:ext>
            </a:extLst>
          </p:cNvPr>
          <p:cNvSpPr/>
          <p:nvPr/>
        </p:nvSpPr>
        <p:spPr>
          <a:xfrm>
            <a:off x="1673770" y="2137883"/>
            <a:ext cx="15415999" cy="1225527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40"/>
            <a:r>
              <a:rPr lang="en-GB" sz="4400" b="1" dirty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GB" sz="4400" b="1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b="1"/>
              <a:t>Nhận biết được một số cảm xúc cơ bản của con người</a:t>
            </a:r>
            <a:endParaRPr lang="vi-VN" sz="44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1B5B526-BB79-3A95-DCDF-CF7E7961687A}"/>
              </a:ext>
            </a:extLst>
          </p:cNvPr>
          <p:cNvSpPr/>
          <p:nvPr/>
        </p:nvSpPr>
        <p:spPr>
          <a:xfrm>
            <a:off x="1652800" y="4136743"/>
            <a:ext cx="15415998" cy="1225527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40"/>
            <a:r>
              <a:rPr lang="en-GB" sz="4400" b="1" dirty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GB" sz="4400" b="1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b="1"/>
              <a:t>Nêu được một số cảm xúc cơ bản của con người</a:t>
            </a:r>
            <a:endParaRPr lang="vi-VN" sz="44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9565" y="502652"/>
            <a:ext cx="12230052" cy="2874753"/>
            <a:chOff x="0" y="0"/>
            <a:chExt cx="16306737" cy="383300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306737" cy="3833003"/>
              <a:chOff x="0" y="0"/>
              <a:chExt cx="25994672" cy="61102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994672" cy="6110215"/>
              </a:xfrm>
              <a:custGeom>
                <a:avLst/>
                <a:gdLst/>
                <a:ahLst/>
                <a:cxnLst/>
                <a:rect l="l" t="t" r="r" b="b"/>
                <a:pathLst>
                  <a:path w="25994672" h="6110215">
                    <a:moveTo>
                      <a:pt x="24977403" y="0"/>
                    </a:moveTo>
                    <a:lnTo>
                      <a:pt x="1017270" y="0"/>
                    </a:lnTo>
                    <a:cubicBezTo>
                      <a:pt x="455930" y="0"/>
                      <a:pt x="0" y="455930"/>
                      <a:pt x="0" y="1017270"/>
                    </a:cubicBezTo>
                    <a:lnTo>
                      <a:pt x="0" y="3794526"/>
                    </a:lnTo>
                    <a:cubicBezTo>
                      <a:pt x="0" y="4361425"/>
                      <a:pt x="455930" y="4817355"/>
                      <a:pt x="1017270" y="4817355"/>
                    </a:cubicBezTo>
                    <a:lnTo>
                      <a:pt x="1800860" y="4817355"/>
                    </a:lnTo>
                    <a:lnTo>
                      <a:pt x="1800860" y="6110215"/>
                    </a:lnTo>
                    <a:lnTo>
                      <a:pt x="2532380" y="4817355"/>
                    </a:lnTo>
                    <a:lnTo>
                      <a:pt x="24977403" y="4817355"/>
                    </a:lnTo>
                    <a:cubicBezTo>
                      <a:pt x="25538742" y="4817355"/>
                      <a:pt x="25994672" y="4361425"/>
                      <a:pt x="25994672" y="3794526"/>
                    </a:cubicBezTo>
                    <a:lnTo>
                      <a:pt x="25994672" y="1017270"/>
                    </a:lnTo>
                    <a:cubicBezTo>
                      <a:pt x="25994672" y="455930"/>
                      <a:pt x="25540012" y="0"/>
                      <a:pt x="24977403" y="0"/>
                    </a:cubicBezTo>
                    <a:lnTo>
                      <a:pt x="24977403" y="0"/>
                    </a:lnTo>
                    <a:close/>
                  </a:path>
                </a:pathLst>
              </a:custGeom>
              <a:solidFill>
                <a:srgbClr val="6FBB0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215725" y="972336"/>
              <a:ext cx="13875287" cy="143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42"/>
                </a:lnSpc>
              </a:pPr>
              <a:r>
                <a:rPr lang="en-US" sz="7035" spc="-70">
                  <a:solidFill>
                    <a:srgbClr val="FFFFFF"/>
                  </a:solidFill>
                  <a:latin typeface="Josefin Sans Regular"/>
                </a:rPr>
                <a:t>HĐ 1: Nhận biết cảm xúc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377404"/>
            <a:ext cx="5404885" cy="36032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00168" y="7351523"/>
            <a:ext cx="2461949" cy="24619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7979" y="7351523"/>
            <a:ext cx="2461949" cy="24619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t="781" b="781"/>
          <a:stretch>
            <a:fillRect/>
          </a:stretch>
        </p:blipFill>
        <p:spPr>
          <a:xfrm>
            <a:off x="7913026" y="2095515"/>
            <a:ext cx="3411856" cy="48851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 t="3849" r="1161" b="7032"/>
          <a:stretch>
            <a:fillRect/>
          </a:stretch>
        </p:blipFill>
        <p:spPr>
          <a:xfrm>
            <a:off x="13062857" y="2251001"/>
            <a:ext cx="4196443" cy="47296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930104" y="7351523"/>
            <a:ext cx="2461949" cy="2461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234" r="19549" b="23760"/>
          <a:stretch>
            <a:fillRect/>
          </a:stretch>
        </p:blipFill>
        <p:spPr>
          <a:xfrm>
            <a:off x="2135698" y="1028700"/>
            <a:ext cx="4373079" cy="48093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8210" y="6445120"/>
            <a:ext cx="2854974" cy="33937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21673" r="18646" b="29591"/>
          <a:stretch>
            <a:fillRect/>
          </a:stretch>
        </p:blipFill>
        <p:spPr>
          <a:xfrm>
            <a:off x="9623860" y="1028700"/>
            <a:ext cx="6877994" cy="54164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11271" y="6790399"/>
            <a:ext cx="2703173" cy="27031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57190" y="6790399"/>
            <a:ext cx="2703173" cy="2703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130" t="41824" r="49342" b="31190"/>
          <a:stretch>
            <a:fillRect/>
          </a:stretch>
        </p:blipFill>
        <p:spPr>
          <a:xfrm>
            <a:off x="548840" y="669949"/>
            <a:ext cx="3980601" cy="45164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54583" t="45972" r="10721" b="32100"/>
          <a:stretch>
            <a:fillRect/>
          </a:stretch>
        </p:blipFill>
        <p:spPr>
          <a:xfrm>
            <a:off x="4775404" y="5366102"/>
            <a:ext cx="4368596" cy="38921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5123" t="69076" r="45765" b="7643"/>
          <a:stretch>
            <a:fillRect/>
          </a:stretch>
        </p:blipFill>
        <p:spPr>
          <a:xfrm>
            <a:off x="9144000" y="982075"/>
            <a:ext cx="4638647" cy="38921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54051" t="67760" r="9992" b="8170"/>
          <a:stretch>
            <a:fillRect/>
          </a:stretch>
        </p:blipFill>
        <p:spPr>
          <a:xfrm>
            <a:off x="13782647" y="5418649"/>
            <a:ext cx="4068884" cy="38396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71470">
            <a:off x="4636161" y="1248153"/>
            <a:ext cx="1474471" cy="7390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71470">
            <a:off x="13846396" y="1248153"/>
            <a:ext cx="1474471" cy="7390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90112">
            <a:off x="12192760" y="5980905"/>
            <a:ext cx="1589887" cy="747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90112">
            <a:off x="3112134" y="5980905"/>
            <a:ext cx="1589887" cy="7472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28727" y="2142024"/>
            <a:ext cx="2732250" cy="27322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647179" y="6938563"/>
            <a:ext cx="2703173" cy="27031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87554" y="6938563"/>
            <a:ext cx="2703173" cy="2703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033029" y="2271409"/>
            <a:ext cx="1784060" cy="178406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140696" y="3163439"/>
            <a:ext cx="1710834" cy="171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10132">
            <a:off x="13878355" y="328844"/>
            <a:ext cx="4425011" cy="22125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3716">
            <a:off x="341922" y="6398194"/>
            <a:ext cx="2839752" cy="26900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67488">
            <a:off x="2006860" y="8040023"/>
            <a:ext cx="2128417" cy="20200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19333">
            <a:off x="13822342" y="2020602"/>
            <a:ext cx="3005235" cy="31664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57842">
            <a:off x="15280369" y="4236848"/>
            <a:ext cx="2930846" cy="29308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291139">
            <a:off x="17355183" y="6880871"/>
            <a:ext cx="632090" cy="5356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965179">
            <a:off x="1121889" y="9404725"/>
            <a:ext cx="632090" cy="53569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619604" y="5771661"/>
            <a:ext cx="529024" cy="52902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ABF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1422350">
            <a:off x="530783" y="8780612"/>
            <a:ext cx="676987" cy="356646"/>
            <a:chOff x="0" y="0"/>
            <a:chExt cx="1610360" cy="848360"/>
          </a:xfrm>
        </p:grpSpPr>
        <p:sp>
          <p:nvSpPr>
            <p:cNvPr id="12" name="Freeform 12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7F1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7808616">
            <a:off x="13437770" y="2371337"/>
            <a:ext cx="727163" cy="383080"/>
            <a:chOff x="0" y="0"/>
            <a:chExt cx="1610360" cy="848360"/>
          </a:xfrm>
        </p:grpSpPr>
        <p:sp>
          <p:nvSpPr>
            <p:cNvPr id="14" name="Freeform 14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6FBB0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857438">
            <a:off x="17143329" y="3311079"/>
            <a:ext cx="709317" cy="585481"/>
            <a:chOff x="0" y="0"/>
            <a:chExt cx="2138680" cy="1765300"/>
          </a:xfrm>
        </p:grpSpPr>
        <p:sp>
          <p:nvSpPr>
            <p:cNvPr id="16" name="Freeform 16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DF3F41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341167">
            <a:off x="17371182" y="200845"/>
            <a:ext cx="726286" cy="69088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883007" y="3021446"/>
            <a:ext cx="9870467" cy="5851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16"/>
              </a:lnSpc>
            </a:pPr>
            <a:r>
              <a:rPr lang="en-US" sz="6951" spc="-104">
                <a:solidFill>
                  <a:srgbClr val="4D429A"/>
                </a:solidFill>
                <a:latin typeface="Cabin Regular Bold"/>
              </a:rPr>
              <a:t> Qua hoạt động vừa rồi các em đã thể hiện được biểu hiện cảm xúc và hành vi yêu thương phù hợp với hoàn cảnh giao tiếp thông thường.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10132">
            <a:off x="14068855" y="519344"/>
            <a:ext cx="4425011" cy="221250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3716">
            <a:off x="532422" y="6588694"/>
            <a:ext cx="2839752" cy="269001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67488">
            <a:off x="2197360" y="8230523"/>
            <a:ext cx="2128417" cy="20200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19333">
            <a:off x="14012842" y="2211102"/>
            <a:ext cx="3005235" cy="31664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57842">
            <a:off x="15523643" y="4350061"/>
            <a:ext cx="2930846" cy="2930846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459565" y="502652"/>
            <a:ext cx="4712245" cy="2874753"/>
            <a:chOff x="0" y="0"/>
            <a:chExt cx="6282993" cy="3833003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6282993" cy="3833003"/>
              <a:chOff x="0" y="0"/>
              <a:chExt cx="10015759" cy="611021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0015759" cy="6110215"/>
              </a:xfrm>
              <a:custGeom>
                <a:avLst/>
                <a:gdLst/>
                <a:ahLst/>
                <a:cxnLst/>
                <a:rect l="l" t="t" r="r" b="b"/>
                <a:pathLst>
                  <a:path w="10015759" h="6110215">
                    <a:moveTo>
                      <a:pt x="8998490" y="0"/>
                    </a:moveTo>
                    <a:lnTo>
                      <a:pt x="1017270" y="0"/>
                    </a:lnTo>
                    <a:cubicBezTo>
                      <a:pt x="455930" y="0"/>
                      <a:pt x="0" y="455930"/>
                      <a:pt x="0" y="1017270"/>
                    </a:cubicBezTo>
                    <a:lnTo>
                      <a:pt x="0" y="3794526"/>
                    </a:lnTo>
                    <a:cubicBezTo>
                      <a:pt x="0" y="4361425"/>
                      <a:pt x="455930" y="4817355"/>
                      <a:pt x="1017270" y="4817355"/>
                    </a:cubicBezTo>
                    <a:lnTo>
                      <a:pt x="1800860" y="4817355"/>
                    </a:lnTo>
                    <a:lnTo>
                      <a:pt x="1800860" y="6110215"/>
                    </a:lnTo>
                    <a:lnTo>
                      <a:pt x="2532380" y="4817355"/>
                    </a:lnTo>
                    <a:lnTo>
                      <a:pt x="8998490" y="4817355"/>
                    </a:lnTo>
                    <a:cubicBezTo>
                      <a:pt x="9559829" y="4817355"/>
                      <a:pt x="10015759" y="4361425"/>
                      <a:pt x="10015759" y="3794526"/>
                    </a:cubicBezTo>
                    <a:lnTo>
                      <a:pt x="10015759" y="1017270"/>
                    </a:lnTo>
                    <a:cubicBezTo>
                      <a:pt x="10015759" y="455930"/>
                      <a:pt x="9561099" y="0"/>
                      <a:pt x="8998490" y="0"/>
                    </a:cubicBezTo>
                    <a:lnTo>
                      <a:pt x="8998490" y="0"/>
                    </a:lnTo>
                    <a:close/>
                  </a:path>
                </a:pathLst>
              </a:custGeom>
              <a:solidFill>
                <a:srgbClr val="DF3F41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468419" y="972336"/>
              <a:ext cx="5346155" cy="143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42"/>
                </a:lnSpc>
              </a:pPr>
              <a:r>
                <a:rPr lang="en-US" sz="7035" spc="-70">
                  <a:solidFill>
                    <a:srgbClr val="FFFFFF"/>
                  </a:solidFill>
                  <a:latin typeface="Josefin Sans Regular"/>
                </a:rPr>
                <a:t>Kết Luận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9565" y="502652"/>
            <a:ext cx="12230052" cy="2874753"/>
            <a:chOff x="0" y="0"/>
            <a:chExt cx="16306737" cy="383300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306737" cy="3833003"/>
              <a:chOff x="0" y="0"/>
              <a:chExt cx="25994672" cy="61102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994672" cy="6110215"/>
              </a:xfrm>
              <a:custGeom>
                <a:avLst/>
                <a:gdLst/>
                <a:ahLst/>
                <a:cxnLst/>
                <a:rect l="l" t="t" r="r" b="b"/>
                <a:pathLst>
                  <a:path w="25994672" h="6110215">
                    <a:moveTo>
                      <a:pt x="24977403" y="0"/>
                    </a:moveTo>
                    <a:lnTo>
                      <a:pt x="1017270" y="0"/>
                    </a:lnTo>
                    <a:cubicBezTo>
                      <a:pt x="455930" y="0"/>
                      <a:pt x="0" y="455930"/>
                      <a:pt x="0" y="1017270"/>
                    </a:cubicBezTo>
                    <a:lnTo>
                      <a:pt x="0" y="3794526"/>
                    </a:lnTo>
                    <a:cubicBezTo>
                      <a:pt x="0" y="4361425"/>
                      <a:pt x="455930" y="4817355"/>
                      <a:pt x="1017270" y="4817355"/>
                    </a:cubicBezTo>
                    <a:lnTo>
                      <a:pt x="1800860" y="4817355"/>
                    </a:lnTo>
                    <a:lnTo>
                      <a:pt x="1800860" y="6110215"/>
                    </a:lnTo>
                    <a:lnTo>
                      <a:pt x="2532380" y="4817355"/>
                    </a:lnTo>
                    <a:lnTo>
                      <a:pt x="24977403" y="4817355"/>
                    </a:lnTo>
                    <a:cubicBezTo>
                      <a:pt x="25538742" y="4817355"/>
                      <a:pt x="25994672" y="4361425"/>
                      <a:pt x="25994672" y="3794526"/>
                    </a:cubicBezTo>
                    <a:lnTo>
                      <a:pt x="25994672" y="1017270"/>
                    </a:lnTo>
                    <a:cubicBezTo>
                      <a:pt x="25994672" y="455930"/>
                      <a:pt x="25540012" y="0"/>
                      <a:pt x="24977403" y="0"/>
                    </a:cubicBezTo>
                    <a:lnTo>
                      <a:pt x="24977403" y="0"/>
                    </a:lnTo>
                    <a:close/>
                  </a:path>
                </a:pathLst>
              </a:custGeom>
              <a:solidFill>
                <a:srgbClr val="6FBB0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215725" y="972336"/>
              <a:ext cx="13875287" cy="143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42"/>
                </a:lnSpc>
              </a:pPr>
              <a:r>
                <a:rPr lang="en-US" sz="7035" spc="-70">
                  <a:solidFill>
                    <a:srgbClr val="FFFFFF"/>
                  </a:solidFill>
                  <a:latin typeface="Josefin Sans Regular"/>
                </a:rPr>
                <a:t>HĐ 2: Thể hiện cảm xúc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5421" t="10485" r="51012" b="71199"/>
          <a:stretch>
            <a:fillRect/>
          </a:stretch>
        </p:blipFill>
        <p:spPr>
          <a:xfrm>
            <a:off x="1599534" y="2966135"/>
            <a:ext cx="5661149" cy="43547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39861" y="-144397"/>
            <a:ext cx="3186204" cy="31105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59565" y="7436331"/>
            <a:ext cx="17524230" cy="4707048"/>
            <a:chOff x="0" y="0"/>
            <a:chExt cx="23365640" cy="627606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16249" y="789664"/>
              <a:ext cx="3337119" cy="471677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5305524" y="789664"/>
              <a:ext cx="3915918" cy="548640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1121500">
              <a:off x="342232" y="634108"/>
              <a:ext cx="2556523" cy="255652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424980">
              <a:off x="10913363" y="920750"/>
              <a:ext cx="2266450" cy="226645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1470341">
              <a:off x="20672869" y="376114"/>
              <a:ext cx="2316658" cy="2316658"/>
            </a:xfrm>
            <a:prstGeom prst="rect">
              <a:avLst/>
            </a:prstGeom>
          </p:spPr>
        </p:pic>
      </p:grpSp>
      <p:pic>
        <p:nvPicPr>
          <p:cNvPr id="14" name="Hình ảnh 14">
            <a:extLst>
              <a:ext uri="{FF2B5EF4-FFF2-40B4-BE49-F238E27FC236}">
                <a16:creationId xmlns:a16="http://schemas.microsoft.com/office/drawing/2014/main" id="{F7FB4033-0E37-564F-B351-43040579FA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304741"/>
            <a:ext cx="613452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0266" t="9459" r="17655" b="71138"/>
          <a:stretch>
            <a:fillRect/>
          </a:stretch>
        </p:blipFill>
        <p:spPr>
          <a:xfrm>
            <a:off x="650065" y="1028700"/>
            <a:ext cx="5107285" cy="43547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03078" y="1622270"/>
            <a:ext cx="5281844" cy="3521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23029" y="1622270"/>
            <a:ext cx="5280194" cy="3521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375957" y="6672863"/>
            <a:ext cx="2502840" cy="3537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423029" y="6672863"/>
            <a:ext cx="2524949" cy="35375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121500">
            <a:off x="1020444" y="6556196"/>
            <a:ext cx="1917392" cy="19173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24980">
            <a:off x="8948792" y="6771178"/>
            <a:ext cx="1699838" cy="16998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470341">
            <a:off x="16268421" y="6362700"/>
            <a:ext cx="1737493" cy="1737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9565" y="502652"/>
            <a:ext cx="15908980" cy="2874753"/>
            <a:chOff x="0" y="0"/>
            <a:chExt cx="21211973" cy="383300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11973" cy="3833003"/>
              <a:chOff x="0" y="0"/>
              <a:chExt cx="33814140" cy="61102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3814141" cy="6110215"/>
              </a:xfrm>
              <a:custGeom>
                <a:avLst/>
                <a:gdLst/>
                <a:ahLst/>
                <a:cxnLst/>
                <a:rect l="l" t="t" r="r" b="b"/>
                <a:pathLst>
                  <a:path w="33814141" h="6110215">
                    <a:moveTo>
                      <a:pt x="32796869" y="0"/>
                    </a:moveTo>
                    <a:lnTo>
                      <a:pt x="1017270" y="0"/>
                    </a:lnTo>
                    <a:cubicBezTo>
                      <a:pt x="455930" y="0"/>
                      <a:pt x="0" y="455930"/>
                      <a:pt x="0" y="1017270"/>
                    </a:cubicBezTo>
                    <a:lnTo>
                      <a:pt x="0" y="3794526"/>
                    </a:lnTo>
                    <a:cubicBezTo>
                      <a:pt x="0" y="4361425"/>
                      <a:pt x="455930" y="4817355"/>
                      <a:pt x="1017270" y="4817355"/>
                    </a:cubicBezTo>
                    <a:lnTo>
                      <a:pt x="1800860" y="4817355"/>
                    </a:lnTo>
                    <a:lnTo>
                      <a:pt x="1800860" y="6110215"/>
                    </a:lnTo>
                    <a:lnTo>
                      <a:pt x="2532380" y="4817355"/>
                    </a:lnTo>
                    <a:lnTo>
                      <a:pt x="32796869" y="4817355"/>
                    </a:lnTo>
                    <a:cubicBezTo>
                      <a:pt x="33358209" y="4817355"/>
                      <a:pt x="33814141" y="4361425"/>
                      <a:pt x="33814141" y="3794526"/>
                    </a:cubicBezTo>
                    <a:lnTo>
                      <a:pt x="33814141" y="1017270"/>
                    </a:lnTo>
                    <a:cubicBezTo>
                      <a:pt x="33814141" y="455930"/>
                      <a:pt x="33359480" y="0"/>
                      <a:pt x="32796869" y="0"/>
                    </a:cubicBezTo>
                    <a:lnTo>
                      <a:pt x="32796869" y="0"/>
                    </a:lnTo>
                    <a:close/>
                  </a:path>
                </a:pathLst>
              </a:custGeom>
              <a:solidFill>
                <a:srgbClr val="6FBB0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581427" y="972336"/>
              <a:ext cx="18049118" cy="143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42"/>
                </a:lnSpc>
              </a:pPr>
              <a:r>
                <a:rPr lang="en-US" sz="7035" spc="-70">
                  <a:solidFill>
                    <a:srgbClr val="FFFFFF"/>
                  </a:solidFill>
                  <a:latin typeface="Josefin Sans Regular"/>
                </a:rPr>
                <a:t>HĐ 3: Thể hiện cảm xúc phù hợp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7539" t="32297" r="32399" b="51083"/>
          <a:stretch>
            <a:fillRect/>
          </a:stretch>
        </p:blipFill>
        <p:spPr>
          <a:xfrm>
            <a:off x="5160474" y="4562517"/>
            <a:ext cx="6507161" cy="50713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54583" t="45972" r="10721" b="32100"/>
          <a:stretch>
            <a:fillRect/>
          </a:stretch>
        </p:blipFill>
        <p:spPr>
          <a:xfrm rot="-1234508">
            <a:off x="868945" y="3631118"/>
            <a:ext cx="3283930" cy="29258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5123" t="69076" r="45765" b="7643"/>
          <a:stretch>
            <a:fillRect/>
          </a:stretch>
        </p:blipFill>
        <p:spPr>
          <a:xfrm rot="-792809">
            <a:off x="12370898" y="3217458"/>
            <a:ext cx="3206031" cy="26901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54051" t="67760" r="9992" b="8170"/>
          <a:stretch>
            <a:fillRect/>
          </a:stretch>
        </p:blipFill>
        <p:spPr>
          <a:xfrm rot="1048176">
            <a:off x="14348898" y="6621610"/>
            <a:ext cx="2986091" cy="28178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17130" t="41824" r="49342" b="31190"/>
          <a:stretch>
            <a:fillRect/>
          </a:stretch>
        </p:blipFill>
        <p:spPr>
          <a:xfrm rot="966195">
            <a:off x="1861295" y="7317054"/>
            <a:ext cx="2373980" cy="269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121</Words>
  <Application>Microsoft Office PowerPoint</Application>
  <PresentationFormat>Custom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Josefin Sans Regular</vt:lpstr>
      <vt:lpstr>Cabin Regular Bold</vt:lpstr>
      <vt:lpstr>Arial-Rounded</vt:lpstr>
      <vt:lpstr>Paytone One Bold</vt:lpstr>
      <vt:lpstr>Saira Black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sao của Bài 2: B b</dc:title>
  <cp:lastModifiedBy>Admin</cp:lastModifiedBy>
  <cp:revision>8</cp:revision>
  <dcterms:created xsi:type="dcterms:W3CDTF">2006-08-16T00:00:00Z</dcterms:created>
  <dcterms:modified xsi:type="dcterms:W3CDTF">2024-10-20T15:27:56Z</dcterms:modified>
  <dc:identifier>DAEr1eHBias</dc:identifier>
</cp:coreProperties>
</file>