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21" r:id="rId3"/>
    <p:sldId id="322" r:id="rId4"/>
    <p:sldId id="323" r:id="rId5"/>
    <p:sldId id="310" r:id="rId6"/>
    <p:sldId id="325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F1"/>
    <a:srgbClr val="2B73A3"/>
    <a:srgbClr val="14B087"/>
    <a:srgbClr val="E6E6E6"/>
    <a:srgbClr val="FDC98F"/>
    <a:srgbClr val="5E0C10"/>
    <a:srgbClr val="F9E8CC"/>
    <a:srgbClr val="C6DBE9"/>
    <a:srgbClr val="CAE9EB"/>
    <a:srgbClr val="C7C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4" autoAdjust="0"/>
    <p:restoredTop sz="93766" autoAdjust="0"/>
  </p:normalViewPr>
  <p:slideViewPr>
    <p:cSldViewPr>
      <p:cViewPr varScale="1">
        <p:scale>
          <a:sx n="113" d="100"/>
          <a:sy n="113" d="100"/>
        </p:scale>
        <p:origin x="9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54BD-3A6E-4B2E-B485-EF0E72A5434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7F91-D32D-487B-A2FD-F8B5DA81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5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bìa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. Logo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Wonderful World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166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672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88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52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</a:t>
            </a:r>
            <a:r>
              <a:rPr lang="en-US" baseline="0" dirty="0"/>
              <a:t> link: https://verbnow.com/wp-content/uploads/2021/04/dinosaur4-apr21.jpg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5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</a:t>
            </a:r>
            <a:r>
              <a:rPr lang="en-US" baseline="0" dirty="0"/>
              <a:t> link: https://verbnow.com/wp-content/uploads/2021/04/dinosaur4-apr21.jpg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108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1249" y="728599"/>
            <a:ext cx="9174955" cy="4415188"/>
            <a:chOff x="125" y="347604"/>
            <a:chExt cx="9143865" cy="4415188"/>
          </a:xfrm>
        </p:grpSpPr>
        <p:sp>
          <p:nvSpPr>
            <p:cNvPr id="10" name="Google Shape;10;p2"/>
            <p:cNvSpPr/>
            <p:nvPr/>
          </p:nvSpPr>
          <p:spPr>
            <a:xfrm>
              <a:off x="125" y="557245"/>
              <a:ext cx="3328632" cy="3622216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52292" y="347604"/>
              <a:ext cx="6491699" cy="4415188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71775" y="3422608"/>
            <a:ext cx="9215171" cy="1720727"/>
            <a:chOff x="125" y="2880286"/>
            <a:chExt cx="9142942" cy="2263221"/>
          </a:xfrm>
        </p:grpSpPr>
        <p:sp>
          <p:nvSpPr>
            <p:cNvPr id="13" name="Google Shape;13;p2"/>
            <p:cNvSpPr/>
            <p:nvPr/>
          </p:nvSpPr>
          <p:spPr>
            <a:xfrm>
              <a:off x="125" y="2880286"/>
              <a:ext cx="9142942" cy="2263221"/>
            </a:xfrm>
            <a:custGeom>
              <a:avLst/>
              <a:gdLst/>
              <a:ahLst/>
              <a:cxnLst/>
              <a:rect l="l" t="t" r="r" b="b"/>
              <a:pathLst>
                <a:path w="284960" h="89846" extrusionOk="0">
                  <a:moveTo>
                    <a:pt x="254899" y="1"/>
                  </a:moveTo>
                  <a:cubicBezTo>
                    <a:pt x="179295" y="1"/>
                    <a:pt x="124911" y="25407"/>
                    <a:pt x="56688" y="32550"/>
                  </a:cubicBezTo>
                  <a:cubicBezTo>
                    <a:pt x="37873" y="34525"/>
                    <a:pt x="18937" y="35225"/>
                    <a:pt x="0" y="35680"/>
                  </a:cubicBezTo>
                  <a:lnTo>
                    <a:pt x="0" y="89845"/>
                  </a:lnTo>
                  <a:lnTo>
                    <a:pt x="284960" y="89845"/>
                  </a:lnTo>
                  <a:lnTo>
                    <a:pt x="284960" y="1333"/>
                  </a:lnTo>
                  <a:cubicBezTo>
                    <a:pt x="274545" y="415"/>
                    <a:pt x="264549" y="1"/>
                    <a:pt x="254899" y="1"/>
                  </a:cubicBezTo>
                  <a:close/>
                </a:path>
              </a:pathLst>
            </a:custGeom>
            <a:solidFill>
              <a:srgbClr val="3E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349750" y="681400"/>
            <a:ext cx="4452300" cy="27210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806950" y="3953214"/>
            <a:ext cx="3530100" cy="3507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112924" y="3295787"/>
            <a:ext cx="1030635" cy="1762203"/>
            <a:chOff x="-48389" y="3295786"/>
            <a:chExt cx="1030635" cy="1762203"/>
          </a:xfrm>
        </p:grpSpPr>
        <p:sp>
          <p:nvSpPr>
            <p:cNvPr id="19" name="Google Shape;19;p2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" name="Google Shape;79;p2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>
            <a:off x="145227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8539463" y="4949818"/>
            <a:ext cx="506635" cy="102953"/>
          </a:xfrm>
          <a:custGeom>
            <a:avLst/>
            <a:gdLst/>
            <a:ahLst/>
            <a:cxnLst/>
            <a:rect l="l" t="t" r="r" b="b"/>
            <a:pathLst>
              <a:path w="32602" h="6625" extrusionOk="0">
                <a:moveTo>
                  <a:pt x="19043" y="0"/>
                </a:moveTo>
                <a:cubicBezTo>
                  <a:pt x="18971" y="0"/>
                  <a:pt x="18905" y="19"/>
                  <a:pt x="18847" y="60"/>
                </a:cubicBezTo>
                <a:cubicBezTo>
                  <a:pt x="17913" y="694"/>
                  <a:pt x="16479" y="3763"/>
                  <a:pt x="16479" y="3763"/>
                </a:cubicBezTo>
                <a:cubicBezTo>
                  <a:pt x="16479" y="3763"/>
                  <a:pt x="15011" y="360"/>
                  <a:pt x="14077" y="360"/>
                </a:cubicBezTo>
                <a:cubicBezTo>
                  <a:pt x="13177" y="360"/>
                  <a:pt x="10942" y="3929"/>
                  <a:pt x="10942" y="3929"/>
                </a:cubicBezTo>
                <a:cubicBezTo>
                  <a:pt x="10942" y="3929"/>
                  <a:pt x="8462" y="624"/>
                  <a:pt x="7481" y="624"/>
                </a:cubicBezTo>
                <a:cubicBezTo>
                  <a:pt x="7401" y="624"/>
                  <a:pt x="7330" y="646"/>
                  <a:pt x="7272" y="694"/>
                </a:cubicBezTo>
                <a:cubicBezTo>
                  <a:pt x="6539" y="1327"/>
                  <a:pt x="5304" y="4263"/>
                  <a:pt x="5304" y="4263"/>
                </a:cubicBezTo>
                <a:cubicBezTo>
                  <a:pt x="5304" y="4263"/>
                  <a:pt x="2385" y="839"/>
                  <a:pt x="1439" y="839"/>
                </a:cubicBezTo>
                <a:cubicBezTo>
                  <a:pt x="1354" y="839"/>
                  <a:pt x="1284" y="867"/>
                  <a:pt x="1235" y="927"/>
                </a:cubicBezTo>
                <a:cubicBezTo>
                  <a:pt x="601" y="1694"/>
                  <a:pt x="1" y="6531"/>
                  <a:pt x="1" y="6531"/>
                </a:cubicBezTo>
                <a:cubicBezTo>
                  <a:pt x="1" y="6531"/>
                  <a:pt x="11140" y="6625"/>
                  <a:pt x="20315" y="6625"/>
                </a:cubicBezTo>
                <a:cubicBezTo>
                  <a:pt x="26622" y="6625"/>
                  <a:pt x="32000" y="6581"/>
                  <a:pt x="32190" y="6431"/>
                </a:cubicBezTo>
                <a:cubicBezTo>
                  <a:pt x="32601" y="6083"/>
                  <a:pt x="31002" y="4"/>
                  <a:pt x="30040" y="4"/>
                </a:cubicBezTo>
                <a:cubicBezTo>
                  <a:pt x="29987" y="4"/>
                  <a:pt x="29937" y="22"/>
                  <a:pt x="29889" y="60"/>
                </a:cubicBezTo>
                <a:cubicBezTo>
                  <a:pt x="28988" y="827"/>
                  <a:pt x="27920" y="3696"/>
                  <a:pt x="27920" y="3696"/>
                </a:cubicBezTo>
                <a:cubicBezTo>
                  <a:pt x="27920" y="3696"/>
                  <a:pt x="26005" y="169"/>
                  <a:pt x="25019" y="169"/>
                </a:cubicBezTo>
                <a:cubicBezTo>
                  <a:pt x="24972" y="169"/>
                  <a:pt x="24927" y="177"/>
                  <a:pt x="24885" y="193"/>
                </a:cubicBezTo>
                <a:cubicBezTo>
                  <a:pt x="23984" y="560"/>
                  <a:pt x="22617" y="4063"/>
                  <a:pt x="22617" y="4063"/>
                </a:cubicBezTo>
                <a:cubicBezTo>
                  <a:pt x="22617" y="4063"/>
                  <a:pt x="20103" y="0"/>
                  <a:pt x="190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8561226" y="4977294"/>
            <a:ext cx="461880" cy="67801"/>
          </a:xfrm>
          <a:custGeom>
            <a:avLst/>
            <a:gdLst/>
            <a:ahLst/>
            <a:cxnLst/>
            <a:rect l="l" t="t" r="r" b="b"/>
            <a:pathLst>
              <a:path w="29722" h="4363" extrusionOk="0">
                <a:moveTo>
                  <a:pt x="18192" y="1"/>
                </a:moveTo>
                <a:cubicBezTo>
                  <a:pt x="18142" y="1"/>
                  <a:pt x="18107" y="16"/>
                  <a:pt x="18080" y="26"/>
                </a:cubicBezTo>
                <a:cubicBezTo>
                  <a:pt x="17646" y="227"/>
                  <a:pt x="15912" y="2495"/>
                  <a:pt x="15145" y="3496"/>
                </a:cubicBezTo>
                <a:cubicBezTo>
                  <a:pt x="14411" y="2328"/>
                  <a:pt x="13043" y="160"/>
                  <a:pt x="12509" y="93"/>
                </a:cubicBezTo>
                <a:cubicBezTo>
                  <a:pt x="12483" y="84"/>
                  <a:pt x="12458" y="80"/>
                  <a:pt x="12436" y="80"/>
                </a:cubicBezTo>
                <a:cubicBezTo>
                  <a:pt x="12374" y="80"/>
                  <a:pt x="12325" y="111"/>
                  <a:pt x="12276" y="160"/>
                </a:cubicBezTo>
                <a:cubicBezTo>
                  <a:pt x="11942" y="460"/>
                  <a:pt x="10341" y="2695"/>
                  <a:pt x="9808" y="3429"/>
                </a:cubicBezTo>
                <a:cubicBezTo>
                  <a:pt x="7806" y="1528"/>
                  <a:pt x="6639" y="560"/>
                  <a:pt x="6405" y="560"/>
                </a:cubicBezTo>
                <a:cubicBezTo>
                  <a:pt x="6399" y="560"/>
                  <a:pt x="6393" y="560"/>
                  <a:pt x="6387" y="560"/>
                </a:cubicBezTo>
                <a:cubicBezTo>
                  <a:pt x="5623" y="560"/>
                  <a:pt x="4667" y="2637"/>
                  <a:pt x="4237" y="3696"/>
                </a:cubicBezTo>
                <a:cubicBezTo>
                  <a:pt x="3503" y="2695"/>
                  <a:pt x="1902" y="694"/>
                  <a:pt x="1235" y="660"/>
                </a:cubicBezTo>
                <a:cubicBezTo>
                  <a:pt x="1135" y="660"/>
                  <a:pt x="1001" y="727"/>
                  <a:pt x="935" y="794"/>
                </a:cubicBezTo>
                <a:cubicBezTo>
                  <a:pt x="468" y="1361"/>
                  <a:pt x="67" y="3829"/>
                  <a:pt x="34" y="4129"/>
                </a:cubicBezTo>
                <a:cubicBezTo>
                  <a:pt x="1" y="4229"/>
                  <a:pt x="101" y="4330"/>
                  <a:pt x="201" y="4363"/>
                </a:cubicBezTo>
                <a:lnTo>
                  <a:pt x="234" y="4363"/>
                </a:lnTo>
                <a:cubicBezTo>
                  <a:pt x="334" y="4363"/>
                  <a:pt x="434" y="4296"/>
                  <a:pt x="434" y="4196"/>
                </a:cubicBezTo>
                <a:cubicBezTo>
                  <a:pt x="601" y="3195"/>
                  <a:pt x="935" y="1494"/>
                  <a:pt x="1235" y="1094"/>
                </a:cubicBezTo>
                <a:cubicBezTo>
                  <a:pt x="1635" y="1127"/>
                  <a:pt x="3003" y="2728"/>
                  <a:pt x="4103" y="4229"/>
                </a:cubicBezTo>
                <a:cubicBezTo>
                  <a:pt x="4152" y="4278"/>
                  <a:pt x="4201" y="4309"/>
                  <a:pt x="4250" y="4309"/>
                </a:cubicBezTo>
                <a:cubicBezTo>
                  <a:pt x="4268" y="4309"/>
                  <a:pt x="4286" y="4305"/>
                  <a:pt x="4304" y="4296"/>
                </a:cubicBezTo>
                <a:cubicBezTo>
                  <a:pt x="4370" y="4296"/>
                  <a:pt x="4437" y="4263"/>
                  <a:pt x="4470" y="4196"/>
                </a:cubicBezTo>
                <a:cubicBezTo>
                  <a:pt x="5071" y="2628"/>
                  <a:pt x="5971" y="960"/>
                  <a:pt x="6338" y="960"/>
                </a:cubicBezTo>
                <a:cubicBezTo>
                  <a:pt x="6605" y="1061"/>
                  <a:pt x="8240" y="2528"/>
                  <a:pt x="9707" y="3896"/>
                </a:cubicBezTo>
                <a:cubicBezTo>
                  <a:pt x="9731" y="3920"/>
                  <a:pt x="9771" y="3943"/>
                  <a:pt x="9816" y="3943"/>
                </a:cubicBezTo>
                <a:cubicBezTo>
                  <a:pt x="9835" y="3943"/>
                  <a:pt x="9855" y="3939"/>
                  <a:pt x="9874" y="3929"/>
                </a:cubicBezTo>
                <a:cubicBezTo>
                  <a:pt x="9941" y="3929"/>
                  <a:pt x="9974" y="3896"/>
                  <a:pt x="10008" y="3863"/>
                </a:cubicBezTo>
                <a:cubicBezTo>
                  <a:pt x="10842" y="2695"/>
                  <a:pt x="12109" y="927"/>
                  <a:pt x="12476" y="527"/>
                </a:cubicBezTo>
                <a:cubicBezTo>
                  <a:pt x="12843" y="760"/>
                  <a:pt x="14011" y="2462"/>
                  <a:pt x="14945" y="3963"/>
                </a:cubicBezTo>
                <a:cubicBezTo>
                  <a:pt x="14978" y="4029"/>
                  <a:pt x="15045" y="4063"/>
                  <a:pt x="15111" y="4063"/>
                </a:cubicBezTo>
                <a:cubicBezTo>
                  <a:pt x="15178" y="4063"/>
                  <a:pt x="15245" y="4029"/>
                  <a:pt x="15278" y="3996"/>
                </a:cubicBezTo>
                <a:cubicBezTo>
                  <a:pt x="16512" y="2395"/>
                  <a:pt x="17880" y="660"/>
                  <a:pt x="18214" y="427"/>
                </a:cubicBezTo>
                <a:cubicBezTo>
                  <a:pt x="18614" y="594"/>
                  <a:pt x="19981" y="2395"/>
                  <a:pt x="21049" y="4029"/>
                </a:cubicBezTo>
                <a:cubicBezTo>
                  <a:pt x="21082" y="4063"/>
                  <a:pt x="21149" y="4096"/>
                  <a:pt x="21216" y="4096"/>
                </a:cubicBezTo>
                <a:cubicBezTo>
                  <a:pt x="21282" y="4096"/>
                  <a:pt x="21349" y="4063"/>
                  <a:pt x="21382" y="4029"/>
                </a:cubicBezTo>
                <a:cubicBezTo>
                  <a:pt x="22350" y="2762"/>
                  <a:pt x="23451" y="1361"/>
                  <a:pt x="23751" y="1061"/>
                </a:cubicBezTo>
                <a:cubicBezTo>
                  <a:pt x="23984" y="1261"/>
                  <a:pt x="24618" y="2095"/>
                  <a:pt x="25018" y="2628"/>
                </a:cubicBezTo>
                <a:cubicBezTo>
                  <a:pt x="25840" y="3702"/>
                  <a:pt x="26063" y="3999"/>
                  <a:pt x="26282" y="3999"/>
                </a:cubicBezTo>
                <a:cubicBezTo>
                  <a:pt x="26295" y="3999"/>
                  <a:pt x="26307" y="3998"/>
                  <a:pt x="26319" y="3996"/>
                </a:cubicBezTo>
                <a:cubicBezTo>
                  <a:pt x="26519" y="3963"/>
                  <a:pt x="26686" y="3729"/>
                  <a:pt x="27287" y="2895"/>
                </a:cubicBezTo>
                <a:cubicBezTo>
                  <a:pt x="27720" y="2261"/>
                  <a:pt x="28287" y="1394"/>
                  <a:pt x="28621" y="1227"/>
                </a:cubicBezTo>
                <a:cubicBezTo>
                  <a:pt x="28854" y="1294"/>
                  <a:pt x="29155" y="2462"/>
                  <a:pt x="29288" y="3662"/>
                </a:cubicBezTo>
                <a:cubicBezTo>
                  <a:pt x="29321" y="3796"/>
                  <a:pt x="29422" y="3863"/>
                  <a:pt x="29522" y="3863"/>
                </a:cubicBezTo>
                <a:cubicBezTo>
                  <a:pt x="29655" y="3863"/>
                  <a:pt x="29722" y="3729"/>
                  <a:pt x="29722" y="3629"/>
                </a:cubicBezTo>
                <a:cubicBezTo>
                  <a:pt x="29655" y="3062"/>
                  <a:pt x="29388" y="1194"/>
                  <a:pt x="28821" y="860"/>
                </a:cubicBezTo>
                <a:cubicBezTo>
                  <a:pt x="28754" y="827"/>
                  <a:pt x="28688" y="810"/>
                  <a:pt x="28621" y="810"/>
                </a:cubicBezTo>
                <a:cubicBezTo>
                  <a:pt x="28554" y="810"/>
                  <a:pt x="28488" y="827"/>
                  <a:pt x="28421" y="860"/>
                </a:cubicBezTo>
                <a:cubicBezTo>
                  <a:pt x="28054" y="1061"/>
                  <a:pt x="27554" y="1728"/>
                  <a:pt x="26920" y="2628"/>
                </a:cubicBezTo>
                <a:cubicBezTo>
                  <a:pt x="26686" y="2995"/>
                  <a:pt x="26386" y="3429"/>
                  <a:pt x="26286" y="3529"/>
                </a:cubicBezTo>
                <a:cubicBezTo>
                  <a:pt x="26119" y="3362"/>
                  <a:pt x="25686" y="2795"/>
                  <a:pt x="25352" y="2361"/>
                </a:cubicBezTo>
                <a:cubicBezTo>
                  <a:pt x="24440" y="1135"/>
                  <a:pt x="24039" y="616"/>
                  <a:pt x="23734" y="616"/>
                </a:cubicBezTo>
                <a:cubicBezTo>
                  <a:pt x="23682" y="616"/>
                  <a:pt x="23632" y="631"/>
                  <a:pt x="23584" y="660"/>
                </a:cubicBezTo>
                <a:cubicBezTo>
                  <a:pt x="23284" y="860"/>
                  <a:pt x="21816" y="2762"/>
                  <a:pt x="21249" y="3529"/>
                </a:cubicBezTo>
                <a:cubicBezTo>
                  <a:pt x="19102" y="378"/>
                  <a:pt x="18447" y="1"/>
                  <a:pt x="18192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138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1"/>
          <p:cNvSpPr/>
          <p:nvPr/>
        </p:nvSpPr>
        <p:spPr>
          <a:xfrm rot="10800000">
            <a:off x="-28965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21"/>
          <p:cNvSpPr/>
          <p:nvPr/>
        </p:nvSpPr>
        <p:spPr>
          <a:xfrm rot="10800000">
            <a:off x="-64973" y="-81160"/>
            <a:ext cx="2594724" cy="1510584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21"/>
          <p:cNvSpPr/>
          <p:nvPr/>
        </p:nvSpPr>
        <p:spPr>
          <a:xfrm rot="5400000" flipH="1">
            <a:off x="7677597" y="3624316"/>
            <a:ext cx="1801349" cy="1500279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21"/>
          <p:cNvSpPr txBox="1">
            <a:spLocks noGrp="1"/>
          </p:cNvSpPr>
          <p:nvPr>
            <p:ph type="ctrTitle"/>
          </p:nvPr>
        </p:nvSpPr>
        <p:spPr>
          <a:xfrm>
            <a:off x="1437033" y="1483175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1437033" y="187670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ctrTitle" idx="2"/>
          </p:nvPr>
        </p:nvSpPr>
        <p:spPr>
          <a:xfrm>
            <a:off x="1437033" y="2600434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1437033" y="2987512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ctrTitle" idx="4"/>
          </p:nvPr>
        </p:nvSpPr>
        <p:spPr>
          <a:xfrm>
            <a:off x="1437033" y="3730562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subTitle" idx="5"/>
          </p:nvPr>
        </p:nvSpPr>
        <p:spPr>
          <a:xfrm>
            <a:off x="1437033" y="411915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ctrTitle" idx="6"/>
          </p:nvPr>
        </p:nvSpPr>
        <p:spPr>
          <a:xfrm>
            <a:off x="5598008" y="1483175"/>
            <a:ext cx="2607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7"/>
          </p:nvPr>
        </p:nvSpPr>
        <p:spPr>
          <a:xfrm>
            <a:off x="5598008" y="187670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3" name="Google Shape;953;p21"/>
          <p:cNvSpPr txBox="1">
            <a:spLocks noGrp="1"/>
          </p:cNvSpPr>
          <p:nvPr>
            <p:ph type="ctrTitle" idx="8"/>
          </p:nvPr>
        </p:nvSpPr>
        <p:spPr>
          <a:xfrm>
            <a:off x="5598008" y="2600433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4" name="Google Shape;954;p21"/>
          <p:cNvSpPr txBox="1">
            <a:spLocks noGrp="1"/>
          </p:cNvSpPr>
          <p:nvPr>
            <p:ph type="subTitle" idx="9"/>
          </p:nvPr>
        </p:nvSpPr>
        <p:spPr>
          <a:xfrm>
            <a:off x="5598008" y="2987512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5" name="Google Shape;955;p21"/>
          <p:cNvSpPr txBox="1">
            <a:spLocks noGrp="1"/>
          </p:cNvSpPr>
          <p:nvPr>
            <p:ph type="ctrTitle" idx="13"/>
          </p:nvPr>
        </p:nvSpPr>
        <p:spPr>
          <a:xfrm>
            <a:off x="5598008" y="3730560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6" name="Google Shape;956;p21"/>
          <p:cNvSpPr txBox="1">
            <a:spLocks noGrp="1"/>
          </p:cNvSpPr>
          <p:nvPr>
            <p:ph type="subTitle" idx="14"/>
          </p:nvPr>
        </p:nvSpPr>
        <p:spPr>
          <a:xfrm>
            <a:off x="5598008" y="4119150"/>
            <a:ext cx="3044700" cy="597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7" name="Google Shape;957;p21"/>
          <p:cNvSpPr/>
          <p:nvPr/>
        </p:nvSpPr>
        <p:spPr>
          <a:xfrm flipH="1">
            <a:off x="6666258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flipH="1">
            <a:off x="8764580" y="2284432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9" name="Google Shape;959;p21"/>
          <p:cNvSpPr/>
          <p:nvPr/>
        </p:nvSpPr>
        <p:spPr>
          <a:xfrm flipH="1">
            <a:off x="6720765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0" name="Google Shape;960;p21"/>
          <p:cNvSpPr/>
          <p:nvPr/>
        </p:nvSpPr>
        <p:spPr>
          <a:xfrm flipH="1">
            <a:off x="948719" y="4957282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 flipH="1">
            <a:off x="117165" y="35720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 flipH="1">
            <a:off x="8764580" y="5037282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 flipH="1">
            <a:off x="948719" y="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4" name="Google Shape;964;p21"/>
          <p:cNvSpPr/>
          <p:nvPr/>
        </p:nvSpPr>
        <p:spPr>
          <a:xfrm flipH="1">
            <a:off x="-2" y="1116515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5" name="Google Shape;965;p21"/>
          <p:cNvSpPr/>
          <p:nvPr/>
        </p:nvSpPr>
        <p:spPr>
          <a:xfrm flipH="1">
            <a:off x="7444714" y="572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66" name="Google Shape;966;p21"/>
          <p:cNvGrpSpPr/>
          <p:nvPr/>
        </p:nvGrpSpPr>
        <p:grpSpPr>
          <a:xfrm rot="-1409023">
            <a:off x="-384815" y="4466749"/>
            <a:ext cx="757311" cy="864575"/>
            <a:chOff x="5585712" y="137416"/>
            <a:chExt cx="757289" cy="864550"/>
          </a:xfrm>
        </p:grpSpPr>
        <p:sp>
          <p:nvSpPr>
            <p:cNvPr id="967" name="Google Shape;967;p2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8388225" y="150350"/>
            <a:ext cx="527400" cy="735075"/>
            <a:chOff x="3553100" y="1256250"/>
            <a:chExt cx="527400" cy="735075"/>
          </a:xfrm>
        </p:grpSpPr>
        <p:sp>
          <p:nvSpPr>
            <p:cNvPr id="995" name="Google Shape;995;p2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1" name="Google Shape;1001;p21"/>
          <p:cNvSpPr txBox="1">
            <a:spLocks noGrp="1"/>
          </p:cNvSpPr>
          <p:nvPr>
            <p:ph type="title" idx="15"/>
          </p:nvPr>
        </p:nvSpPr>
        <p:spPr>
          <a:xfrm>
            <a:off x="571500" y="624312"/>
            <a:ext cx="7198200" cy="5109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rot="2062403">
            <a:off x="8605508" y="3456368"/>
            <a:ext cx="1031291" cy="913277"/>
            <a:chOff x="1343200" y="1432100"/>
            <a:chExt cx="1031261" cy="913250"/>
          </a:xfrm>
        </p:grpSpPr>
        <p:sp>
          <p:nvSpPr>
            <p:cNvPr id="1003" name="Google Shape;1003;p2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4" name="Google Shape;1004;p2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5" name="Google Shape;1005;p2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232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10" y="1098473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6592427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607" y="4209534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91" y="4209527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607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3560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9" Type="http://schemas.openxmlformats.org/officeDocument/2006/relationships/image" Target="../media/image21.png"/><Relationship Id="rId21" Type="http://schemas.microsoft.com/office/2007/relationships/hdphoto" Target="../media/hdphoto7.wdp"/><Relationship Id="rId34" Type="http://schemas.openxmlformats.org/officeDocument/2006/relationships/image" Target="../media/image17.emf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microsoft.com/office/2007/relationships/hdphoto" Target="../media/hdphoto11.wdp"/><Relationship Id="rId41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microsoft.com/office/2007/relationships/hdphoto" Target="../media/hdphoto2.wdp"/><Relationship Id="rId24" Type="http://schemas.openxmlformats.org/officeDocument/2006/relationships/image" Target="../media/image11.png"/><Relationship Id="rId32" Type="http://schemas.openxmlformats.org/officeDocument/2006/relationships/image" Target="../media/image16.png"/><Relationship Id="rId37" Type="http://schemas.openxmlformats.org/officeDocument/2006/relationships/image" Target="../media/image20.png"/><Relationship Id="rId40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microsoft.com/office/2007/relationships/hdphoto" Target="../media/hdphoto4.wdp"/><Relationship Id="rId23" Type="http://schemas.microsoft.com/office/2007/relationships/hdphoto" Target="../media/hdphoto8.wdp"/><Relationship Id="rId28" Type="http://schemas.openxmlformats.org/officeDocument/2006/relationships/image" Target="../media/image13.png"/><Relationship Id="rId36" Type="http://schemas.openxmlformats.org/officeDocument/2006/relationships/image" Target="../media/image19.gif"/><Relationship Id="rId10" Type="http://schemas.openxmlformats.org/officeDocument/2006/relationships/image" Target="../media/image4.png"/><Relationship Id="rId19" Type="http://schemas.microsoft.com/office/2007/relationships/hdphoto" Target="../media/hdphoto6.wdp"/><Relationship Id="rId31" Type="http://schemas.openxmlformats.org/officeDocument/2006/relationships/image" Target="../media/image15.png"/><Relationship Id="rId44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microsoft.com/office/2007/relationships/hdphoto" Target="../media/hdphoto10.wdp"/><Relationship Id="rId30" Type="http://schemas.openxmlformats.org/officeDocument/2006/relationships/image" Target="../media/image14.png"/><Relationship Id="rId35" Type="http://schemas.openxmlformats.org/officeDocument/2006/relationships/image" Target="../media/image18.png"/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17" Type="http://schemas.microsoft.com/office/2007/relationships/hdphoto" Target="../media/hdphoto5.wdp"/><Relationship Id="rId25" Type="http://schemas.microsoft.com/office/2007/relationships/hdphoto" Target="../media/hdphoto9.wdp"/><Relationship Id="rId33" Type="http://schemas.microsoft.com/office/2007/relationships/hdphoto" Target="../media/hdphoto12.wdp"/><Relationship Id="rId38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5" y="1583025"/>
            <a:ext cx="868701" cy="8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3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434" y="3676118"/>
            <a:ext cx="10713464" cy="1613145"/>
          </a:xfrm>
          <a:prstGeom prst="rect">
            <a:avLst/>
          </a:prstGeom>
        </p:spPr>
      </p:pic>
      <p:pic>
        <p:nvPicPr>
          <p:cNvPr id="93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89" y="3502099"/>
            <a:ext cx="1160919" cy="149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7" name="Google Shape;1057;p41"/>
          <p:cNvSpPr/>
          <p:nvPr/>
        </p:nvSpPr>
        <p:spPr>
          <a:xfrm>
            <a:off x="7823498" y="362279"/>
            <a:ext cx="322127" cy="373607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685766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5" name="图片 3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181" y="3377317"/>
            <a:ext cx="6442536" cy="1507016"/>
          </a:xfrm>
          <a:prstGeom prst="rect">
            <a:avLst/>
          </a:prstGeom>
        </p:spPr>
      </p:pic>
      <p:pic>
        <p:nvPicPr>
          <p:cNvPr id="86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24463" y="2025105"/>
            <a:ext cx="2599423" cy="15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89" b="98222" l="9944" r="89916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8" y="3992945"/>
            <a:ext cx="682755" cy="8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Farm Cartoon Flowers Bouquet Decoration Background Stock Vector -  Illustration of botanical, invitation: 1700461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50" b="90000" l="10000" r="90000">
                        <a14:foregroundMark x1="43000" y1="24250" x2="61250" y2="27750"/>
                        <a14:foregroundMark x1="50750" y1="12750" x2="59500" y2="35000"/>
                        <a14:foregroundMark x1="42250" y1="20000" x2="54750" y2="33500"/>
                        <a14:foregroundMark x1="58500" y1="16500" x2="65500" y2="24500"/>
                        <a14:foregroundMark x1="28500" y1="34000" x2="36250" y2="35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88" y="3407069"/>
            <a:ext cx="721347" cy="72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8" y="2973660"/>
            <a:ext cx="1734832" cy="187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04" b="89706" l="3268" r="98366">
                        <a14:foregroundMark x1="69281" y1="22712" x2="84641" y2="54739"/>
                        <a14:foregroundMark x1="81863" y1="38235" x2="69935" y2="68954"/>
                        <a14:foregroundMark x1="67974" y1="39216" x2="91830" y2="31536"/>
                        <a14:foregroundMark x1="70098" y1="58824" x2="66176" y2="73529"/>
                        <a14:foregroundMark x1="75490" y1="78431" x2="75490" y2="74837"/>
                        <a14:foregroundMark x1="20425" y1="78105" x2="21732" y2="77288"/>
                        <a14:foregroundMark x1="17810" y1="42157" x2="33007" y2="39542"/>
                        <a14:foregroundMark x1="58170" y1="50000" x2="59314" y2="51144"/>
                        <a14:foregroundMark x1="76307" y1="75490" x2="76797" y2="77288"/>
                        <a14:foregroundMark x1="76634" y1="76797" x2="76634" y2="77778"/>
                        <a14:foregroundMark x1="75877" y1="26754" x2="91228" y2="41009"/>
                        <a14:backgroundMark x1="30392" y1="76797" x2="30392" y2="76797"/>
                        <a14:backgroundMark x1="25817" y1="78105" x2="25817" y2="78105"/>
                        <a14:backgroundMark x1="68464" y1="78431" x2="68464" y2="78431"/>
                        <a14:backgroundMark x1="64542" y1="75817" x2="64542" y2="75817"/>
                        <a14:backgroundMark x1="69444" y1="77451" x2="69444" y2="77451"/>
                        <a14:backgroundMark x1="69444" y1="77451" x2="69444" y2="77451"/>
                        <a14:backgroundMark x1="69444" y1="77451" x2="69444" y2="77451"/>
                        <a14:backgroundMark x1="27451" y1="79085" x2="27451" y2="79085"/>
                        <a14:backgroundMark x1="23366" y1="55392" x2="23366" y2="55392"/>
                        <a14:backgroundMark x1="27941" y1="55065" x2="27941" y2="5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1139649" y="3460124"/>
            <a:ext cx="1898693" cy="160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d mushroom cartoon Royalty Free Vector Imag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04" b="91852" l="55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94" y="4688788"/>
            <a:ext cx="429361" cy="4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arved autumn leaf. Nature bright leaves of trees. Cartoon style. 3015600  Vector Art at Vecteezy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80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9333"/>
          <a:stretch/>
        </p:blipFill>
        <p:spPr bwMode="auto">
          <a:xfrm>
            <a:off x="8058079" y="1753946"/>
            <a:ext cx="314888" cy="3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arved autumn leaf. Nature bright leaves of trees. Cartoon style. 3218131  Vector Art at Vecteezy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755" b="967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1" r="19156"/>
          <a:stretch/>
        </p:blipFill>
        <p:spPr bwMode="auto">
          <a:xfrm rot="1402055">
            <a:off x="8694936" y="1476405"/>
            <a:ext cx="249142" cy="4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hildren Playing Park Stock Vector Image by ©yusufdemirci #318430298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36739" b="75258" l="2563" r="24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99" r="74324" b="23028"/>
          <a:stretch/>
        </p:blipFill>
        <p:spPr bwMode="auto">
          <a:xfrm>
            <a:off x="2561903" y="2894562"/>
            <a:ext cx="733695" cy="79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r="10354"/>
          <a:stretch/>
        </p:blipFill>
        <p:spPr bwMode="auto">
          <a:xfrm>
            <a:off x="3322453" y="2632586"/>
            <a:ext cx="1152612" cy="222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r="13904"/>
          <a:stretch/>
        </p:blipFill>
        <p:spPr bwMode="auto">
          <a:xfrm>
            <a:off x="4438190" y="2343912"/>
            <a:ext cx="999396" cy="2487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Green bush with pink flowers Royalty Free Vector Image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532" b="100000" l="0" r="100000">
                        <a14:backgroundMark x1="2100" y1="14468" x2="2100" y2="14468"/>
                        <a14:backgroundMark x1="91403" y1="5682" x2="95475" y2="17614"/>
                        <a14:backgroundMark x1="90498" y1="88636" x2="95928" y2="86932"/>
                        <a14:backgroundMark x1="4072" y1="83523" x2="18100" y2="8920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01"/>
          <a:stretch/>
        </p:blipFill>
        <p:spPr bwMode="auto">
          <a:xfrm>
            <a:off x="2077662" y="3171332"/>
            <a:ext cx="588334" cy="4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图片 5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53" y="4726107"/>
            <a:ext cx="339646" cy="2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happy-ukulele-74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0450379" y="828921"/>
            <a:ext cx="609600" cy="609600"/>
          </a:xfrm>
          <a:prstGeom prst="rect">
            <a:avLst/>
          </a:prstGeom>
        </p:spPr>
      </p:pic>
      <p:pic>
        <p:nvPicPr>
          <p:cNvPr id="200" name="Picture 199" descr="200.gif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99586" y="643372"/>
            <a:ext cx="749768" cy="77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7" name="Google Shape;1248;p47"/>
          <p:cNvGrpSpPr/>
          <p:nvPr/>
        </p:nvGrpSpPr>
        <p:grpSpPr>
          <a:xfrm>
            <a:off x="3495262" y="4706843"/>
            <a:ext cx="4963561" cy="477744"/>
            <a:chOff x="1610262" y="4439258"/>
            <a:chExt cx="7532671" cy="703746"/>
          </a:xfrm>
        </p:grpSpPr>
        <p:sp>
          <p:nvSpPr>
            <p:cNvPr id="149" name="Google Shape;1250;p47"/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252;p47"/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766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4" name="Picture 14" descr="Tree branch with dry leaves Royalty Free Vector Image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89735" l="0" r="100000">
                        <a14:foregroundMark x1="60400" y1="23068" x2="65400" y2="22145"/>
                        <a14:foregroundMark x1="73200" y1="20531" x2="74600" y2="23299"/>
                        <a14:foregroundMark x1="84800" y1="14764" x2="92800" y2="15456"/>
                        <a14:foregroundMark x1="86400" y1="32065" x2="86400" y2="32065"/>
                        <a14:foregroundMark x1="90400" y1="34371" x2="90400" y2="34371"/>
                        <a14:foregroundMark x1="6000" y1="17070" x2="10000" y2="20761"/>
                        <a14:foregroundMark x1="48000" y1="37370" x2="48000" y2="37370"/>
                        <a14:backgroundMark x1="58000" y1="39446" x2="58000" y2="39446"/>
                        <a14:backgroundMark x1="62800" y1="28143" x2="62800" y2="2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6705" flipH="1">
            <a:off x="7672035" y="385132"/>
            <a:ext cx="2252860" cy="195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28323" r="29018" b="25384"/>
          <a:stretch/>
        </p:blipFill>
        <p:spPr>
          <a:xfrm>
            <a:off x="1571074" y="403173"/>
            <a:ext cx="5714813" cy="24883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41" y="89916"/>
            <a:ext cx="1072451" cy="5142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662781" y="3408673"/>
            <a:ext cx="612815" cy="8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5" name="breeze.wav"/>
          </p:stSnd>
        </p:sndAc>
      </p:transition>
    </mc:Choice>
    <mc:Fallback xmlns="">
      <p:transition spd="slow">
        <p:random/>
        <p:sndAc>
          <p:stSnd>
            <p:snd r:embed="rId4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33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2057 0.00787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2526 -1.85185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579 L -0.0625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17 0.00031 C -0.00173 0.0074 -0.00416 0.01419 -0.00503 0.02222 C -0.0059 0.03024 -0.00538 0.03889 -0.0059 0.04753 C -0.00625 0.05771 -0.00659 0.06759 -0.00694 0.07808 C -0.00902 0.09382 -0.01059 0.10956 -0.01284 0.12531 C -0.01319 0.12839 -0.01371 0.1321 -0.0151 0.13487 C -0.01632 0.13765 -0.0184 0.13858 -0.01996 0.14105 C -0.03177 0.16111 -0.02222 0.14815 -0.03402 0.17037 C -0.0368 0.175 -0.03975 0.1787 -0.0427 0.18364 C -0.04427 0.18642 -0.04583 0.1895 -0.04757 0.19228 C -0.05538 0.21913 -0.04375 0.17315 -0.04288 0.20432 C -0.04184 0.23889 -0.04375 0.24012 -0.05191 0.25555 C -0.05312 0.26481 -0.05416 0.27376 -0.05572 0.28271 C -0.05625 0.28611 -0.05711 0.28889 -0.05798 0.29259 C -0.05902 0.29784 -0.06007 0.3037 -0.06093 0.30895 C -0.06857 0.36234 -0.06232 0.32747 -0.06822 0.35895 C -0.06996 0.37222 -0.07135 0.38549 -0.07326 0.39876 C -0.07326 0.39907 -0.07691 0.41389 -0.0776 0.41543 C -0.08038 0.41882 -0.0842 0.41913 -0.08697 0.42315 L -0.0901 0.42747 L -0.09027 0.42777 " pathEditMode="relative" rAng="540000" ptsTypes="AAAAAAAAAAAAAAAAAAAAAA">
                                      <p:cBhvr>
                                        <p:cTn id="1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1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L -3.33333E-6 6.41975E-6 C -0.00052 0.00927 -0.00035 0.01852 -0.00156 0.02778 C -0.00191 0.03087 -0.00364 0.03272 -0.00434 0.0355 C -0.00555 0.03951 -0.00608 0.04414 -0.00729 0.04815 C -0.00799 0.05093 -0.0092 0.05309 -0.01007 0.05587 C -0.01736 0.0784 -0.00885 0.05494 -0.0158 0.07346 C -0.01441 0.07686 -0.01302 0.08056 -0.01146 0.08365 C -0.00972 0.08735 -0.00625 0.0892 -0.00573 0.09383 C -0.00382 0.11513 -0.00677 0.12686 -0.01007 0.14476 C -0.01215 0.15587 -0.01076 0.15001 -0.01441 0.16235 C -0.01892 0.20309 -0.01667 0.17809 -0.01441 0.26389 C -0.01406 0.27778 -0.01337 0.27902 -0.01146 0.28951 C -0.01198 0.2997 -0.01215 0.30988 -0.01302 0.31976 C -0.01319 0.32254 -0.01406 0.32501 -0.01441 0.32748 C -0.0151 0.33427 -0.01545 0.34106 -0.0158 0.34785 C -0.01788 0.3818 -0.0151 0.36636 -0.02014 0.38859 C -0.02257 0.41914 -0.02031 0.39476 -0.02292 0.41636 C -0.02378 0.42346 -0.02361 0.43149 -0.02726 0.43673 C -0.02847 0.43828 -0.03003 0.43828 -0.03142 0.4392 C -0.03333 0.44445 -0.03576 0.44908 -0.03715 0.45464 C -0.03854 0.45927 -0.03906 0.46482 -0.0401 0.46976 C -0.04062 0.47223 -0.0408 0.47501 -0.04149 0.47748 C -0.04531 0.49075 -0.04601 0.49198 -0.04861 0.50525 C -0.04965 0.51019 -0.05035 0.51575 -0.05156 0.52068 C -0.05278 0.52593 -0.05451 0.53056 -0.05573 0.53581 C -0.05677 0.53982 -0.05781 0.54414 -0.05868 0.54846 C -0.0592 0.55093 -0.0592 0.55402 -0.06007 0.55618 C -0.06111 0.55834 -0.06285 0.55957 -0.06441 0.56112 C -0.0658 0.56019 -0.06719 0.55865 -0.06858 0.55865 C -0.07205 0.55865 -0.07535 0.55957 -0.07864 0.56112 C -0.08212 0.56297 -0.0875 0.57007 -0.0901 0.57377 C -0.09305 0.57871 -0.09531 0.58519 -0.09861 0.5892 L -0.10295 0.59414 C -0.10364 0.59877 -0.10399 0.6068 -0.10868 0.60433 C -0.11094 0.60309 -0.11424 0.59661 -0.11424 0.59661 L -0.11424 0.59661 " pathEditMode="relative" ptsTypes="AAAAAAAAAAAAAAAAAAAAAAAAAAAAAAAAAAAAA">
                                      <p:cBhvr>
                                        <p:cTn id="16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118"/>
            <a:ext cx="9144000" cy="513707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250" y="177764"/>
            <a:ext cx="1173108" cy="562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925" y="291685"/>
            <a:ext cx="2743200" cy="510778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1. Look and write.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Picture 4" descr="De Vector Van T-Rex Van De Dinosaurus Van Tyrannosaurussen Vector  Illustratie - Illustration of tanden, krachtig: 225494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" y="891737"/>
            <a:ext cx="1828800" cy="120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25" name="Picture 8" descr="Using AI to monitor orphaned elephants in Botswana could usher in the  return of the woolly mammoth - KTVZ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t="12476" r="9346" b="11759"/>
          <a:stretch/>
        </p:blipFill>
        <p:spPr bwMode="auto">
          <a:xfrm>
            <a:off x="543704" y="2235790"/>
            <a:ext cx="1862801" cy="111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897" y="3558602"/>
            <a:ext cx="1825608" cy="1192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4098" name="Picture 2" descr="Free photo closeup shot of a cave on the countrysid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64" y="894826"/>
            <a:ext cx="1823720" cy="1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4100" name="Picture 4" descr="Wild animals in the forest at day time scen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69"/>
          <a:stretch/>
        </p:blipFill>
        <p:spPr bwMode="auto">
          <a:xfrm>
            <a:off x="5012064" y="2238879"/>
            <a:ext cx="1823720" cy="1221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4102" name="Picture 6" descr="Free vector powerful businessma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8360"/>
          <a:stretch/>
        </p:blipFill>
        <p:spPr bwMode="auto">
          <a:xfrm>
            <a:off x="5012064" y="3561691"/>
            <a:ext cx="182372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50000"/>
              </a:schemeClr>
            </a:solidFill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406506" y="1261534"/>
            <a:ext cx="194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2560651"/>
            <a:ext cx="196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4271" y="3940458"/>
            <a:ext cx="196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6568" y="1260979"/>
            <a:ext cx="194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41067" y="2548717"/>
            <a:ext cx="193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h______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07200" y="3911600"/>
            <a:ext cx="197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56661" y="1258499"/>
            <a:ext cx="131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inosaur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1584" y="3932766"/>
            <a:ext cx="132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cary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41988" y="2546949"/>
            <a:ext cx="131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ammoth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0988" y="1254280"/>
            <a:ext cx="132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ave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70989" y="2533876"/>
            <a:ext cx="132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uge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5799" y="3904901"/>
            <a:ext cx="132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trong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breeze.wav"/>
          </p:stSnd>
        </p:sndAc>
      </p:transition>
    </mc:Choice>
    <mc:Fallback xmlns="">
      <p:transition spd="slow">
        <p:random/>
        <p:sndAc>
          <p:stSnd>
            <p:snd r:embed="rId1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118"/>
            <a:ext cx="9144000" cy="513707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250" y="177764"/>
            <a:ext cx="1173108" cy="562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925" y="291685"/>
            <a:ext cx="2743200" cy="510778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2. Find the words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808131"/>
            <a:ext cx="6096000" cy="40552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6165" y="802463"/>
            <a:ext cx="1270590" cy="3950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132524" y="4503574"/>
            <a:ext cx="2242109" cy="298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02565" y="1200150"/>
            <a:ext cx="479035" cy="32632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8560" y="1623712"/>
            <a:ext cx="2884240" cy="381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66800" y="862407"/>
            <a:ext cx="4732120" cy="302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67400" y="2053631"/>
            <a:ext cx="581526" cy="2809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0384" y="3306233"/>
            <a:ext cx="3523849" cy="2878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537731" y="2053631"/>
            <a:ext cx="446502" cy="1965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92966" y="2452579"/>
            <a:ext cx="500867" cy="2383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28132" y="2057493"/>
            <a:ext cx="446502" cy="2744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breeze.wav"/>
          </p:stSnd>
        </p:sndAc>
      </p:transition>
    </mc:Choice>
    <mc:Fallback xmlns="">
      <p:transition spd="slow">
        <p:random/>
        <p:sndAc>
          <p:stSnd>
            <p:snd r:embed="rId9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118"/>
            <a:ext cx="9144000" cy="51370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3787" y="1839427"/>
            <a:ext cx="2233213" cy="442674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1. The cat was in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1996" y="2231678"/>
            <a:ext cx="2285115" cy="442674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2. He was at the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1996" y="2645495"/>
            <a:ext cx="1849250" cy="442674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3. </a:t>
            </a:r>
            <a:r>
              <a:rPr lang="en-GB" sz="2000" dirty="0" err="1">
                <a:solidFill>
                  <a:srgbClr val="14B087"/>
                </a:solidFill>
                <a:latin typeface="Comic Sans MS" panose="030F0702030302020204" pitchFamily="66" charset="0"/>
              </a:rPr>
              <a:t>T.rex</a:t>
            </a:r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 was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8760" y="3076294"/>
            <a:ext cx="2785703" cy="442674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4. Mammoths weren’t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1996" y="3508290"/>
            <a:ext cx="3072536" cy="442674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5. Early people were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1996" y="3905624"/>
            <a:ext cx="3072536" cy="442674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6. Their homes were in </a:t>
            </a:r>
            <a:endParaRPr lang="en-US" sz="2000" dirty="0">
              <a:solidFill>
                <a:srgbClr val="14B087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250" y="177764"/>
            <a:ext cx="1173108" cy="5624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2925" y="298383"/>
            <a:ext cx="2701538" cy="510778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4B087"/>
                </a:solidFill>
                <a:latin typeface="Comic Sans MS" panose="030F0702030302020204" pitchFamily="66" charset="0"/>
              </a:rPr>
              <a:t>3. Match and say.</a:t>
            </a:r>
            <a:endParaRPr lang="en-US" sz="2400" dirty="0">
              <a:solidFill>
                <a:srgbClr val="14B087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2593" y="1845094"/>
            <a:ext cx="2563207" cy="442674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a. a scary dinosaur.</a:t>
            </a:r>
          </a:p>
        </p:txBody>
      </p:sp>
      <p:cxnSp>
        <p:nvCxnSpPr>
          <p:cNvPr id="6" name="Straight Arrow Connector 5"/>
          <p:cNvCxnSpPr>
            <a:stCxn id="19" idx="3"/>
            <a:endCxn id="47" idx="1"/>
          </p:cNvCxnSpPr>
          <p:nvPr/>
        </p:nvCxnSpPr>
        <p:spPr>
          <a:xfrm>
            <a:off x="2667000" y="2060764"/>
            <a:ext cx="3067893" cy="845825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2" idx="3"/>
            <a:endCxn id="20" idx="1"/>
          </p:cNvCxnSpPr>
          <p:nvPr/>
        </p:nvCxnSpPr>
        <p:spPr>
          <a:xfrm flipV="1">
            <a:off x="2271246" y="2066431"/>
            <a:ext cx="3471347" cy="800401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1" idx="3"/>
            <a:endCxn id="50" idx="1"/>
          </p:cNvCxnSpPr>
          <p:nvPr/>
        </p:nvCxnSpPr>
        <p:spPr>
          <a:xfrm>
            <a:off x="2707111" y="2453015"/>
            <a:ext cx="3027782" cy="1933157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3" idx="3"/>
            <a:endCxn id="49" idx="1"/>
          </p:cNvCxnSpPr>
          <p:nvPr/>
        </p:nvCxnSpPr>
        <p:spPr>
          <a:xfrm>
            <a:off x="3224463" y="3297631"/>
            <a:ext cx="2510430" cy="475607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4" idx="3"/>
            <a:endCxn id="48" idx="1"/>
          </p:cNvCxnSpPr>
          <p:nvPr/>
        </p:nvCxnSpPr>
        <p:spPr>
          <a:xfrm flipV="1">
            <a:off x="3494532" y="3339493"/>
            <a:ext cx="2248061" cy="390134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5" idx="3"/>
            <a:endCxn id="46" idx="1"/>
          </p:cNvCxnSpPr>
          <p:nvPr/>
        </p:nvCxnSpPr>
        <p:spPr>
          <a:xfrm flipV="1">
            <a:off x="3494532" y="2503438"/>
            <a:ext cx="2245341" cy="1623523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39873" y="2282101"/>
            <a:ext cx="1991532" cy="442674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b. dark caves</a:t>
            </a:r>
            <a:r>
              <a:rPr lang="en-US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34893" y="2685252"/>
            <a:ext cx="3089068" cy="442674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c. our garden last week.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42593" y="3118156"/>
            <a:ext cx="2639407" cy="442674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d. clever and strong.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34893" y="3551901"/>
            <a:ext cx="1808907" cy="442674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e. dinosaurs.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34893" y="3994575"/>
            <a:ext cx="2570907" cy="783193"/>
          </a:xfrm>
          <a:prstGeom prst="round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4B087"/>
                </a:solidFill>
                <a:latin typeface="Comic Sans MS" panose="030F0702030302020204" pitchFamily="66" charset="0"/>
              </a:rPr>
              <a:t>f. dinosaur museum yesterday.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86394" y="968058"/>
            <a:ext cx="5593906" cy="510778"/>
          </a:xfrm>
          <a:prstGeom prst="wedgeRoundRectCallout">
            <a:avLst>
              <a:gd name="adj1" fmla="val -40585"/>
              <a:gd name="adj2" fmla="val 87364"/>
              <a:gd name="adj3" fmla="val 1666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 cat was in our garden last week.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breeze.wav"/>
          </p:stSnd>
        </p:sndAc>
      </p:transition>
    </mc:Choice>
    <mc:Fallback xmlns="">
      <p:transition spd="slow">
        <p:random/>
        <p:sndAc>
          <p:stSnd>
            <p:snd r:embed="rId7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8" grpId="0" animBg="1"/>
      <p:bldP spid="2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118"/>
            <a:ext cx="9144000" cy="513707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250" y="177764"/>
            <a:ext cx="1173108" cy="562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97573"/>
            <a:ext cx="2167023" cy="442674"/>
          </a:xfrm>
          <a:prstGeom prst="roundRect">
            <a:avLst/>
          </a:prstGeom>
          <a:solidFill>
            <a:srgbClr val="FFF6F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Look and write.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32" y="823677"/>
            <a:ext cx="7341737" cy="165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483" y="2796666"/>
            <a:ext cx="7336686" cy="1633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166" y="2483318"/>
            <a:ext cx="223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d________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7618" y="2502666"/>
            <a:ext cx="2162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s________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3922" y="2504395"/>
            <a:ext cx="2121370" cy="470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v________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0562" y="4394831"/>
            <a:ext cx="2044368" cy="461604"/>
          </a:xfrm>
          <a:prstGeom prst="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t________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1775" y="4394800"/>
            <a:ext cx="2107692" cy="461665"/>
          </a:xfrm>
          <a:prstGeom prst="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E________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9249" y="4436699"/>
            <a:ext cx="2107692" cy="461665"/>
          </a:xfrm>
          <a:prstGeom prst="rect">
            <a:avLst/>
          </a:prstGeom>
          <a:solidFill>
            <a:srgbClr val="FFF6F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A________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1796" y="2500739"/>
            <a:ext cx="138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cary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4216" y="2483317"/>
            <a:ext cx="138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inosaur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2578" y="2508964"/>
            <a:ext cx="138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illage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9129" y="4392872"/>
            <a:ext cx="138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emple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7413" y="4392873"/>
            <a:ext cx="138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ngland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14141" y="4412220"/>
            <a:ext cx="1385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merica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breeze.wav"/>
          </p:stSnd>
        </p:sndAc>
      </p:transition>
    </mc:Choice>
    <mc:Fallback xmlns="">
      <p:transition spd="slow">
        <p:random/>
        <p:sndAc>
          <p:stSnd>
            <p:snd r:embed="rId9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11"/>
            <a:ext cx="9144000" cy="513707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250" y="177764"/>
            <a:ext cx="1173108" cy="5624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DF6FF1-3AE2-7AE3-6C57-0EA4BE703AC2}"/>
              </a:ext>
            </a:extLst>
          </p:cNvPr>
          <p:cNvSpPr txBox="1"/>
          <p:nvPr/>
        </p:nvSpPr>
        <p:spPr>
          <a:xfrm>
            <a:off x="1371600" y="385782"/>
            <a:ext cx="6620210" cy="1097984"/>
          </a:xfrm>
          <a:prstGeom prst="roundRect">
            <a:avLst/>
          </a:prstGeom>
          <a:solidFill>
            <a:srgbClr val="FFF6F1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 algn="ctr" defTabSz="914355">
              <a:buClr>
                <a:srgbClr val="F7AE54"/>
              </a:buClr>
            </a:pPr>
            <a:r>
              <a:rPr lang="en-GB" sz="3200" b="1" kern="0" spc="3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REVIEW 6 – PART 1</a:t>
            </a:r>
            <a:endParaRPr lang="en-US" sz="3200" b="1" kern="0" spc="300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C7ABC-BA6C-E5E6-DCB7-4EE18A54F8FC}"/>
              </a:ext>
            </a:extLst>
          </p:cNvPr>
          <p:cNvSpPr txBox="1"/>
          <p:nvPr/>
        </p:nvSpPr>
        <p:spPr>
          <a:xfrm>
            <a:off x="1235225" y="1285054"/>
            <a:ext cx="7577305" cy="3371131"/>
          </a:xfrm>
          <a:prstGeom prst="roundRect">
            <a:avLst/>
          </a:prstGeom>
          <a:solidFill>
            <a:srgbClr val="FFF6F1"/>
          </a:solidFill>
        </p:spPr>
        <p:txBody>
          <a:bodyPr wrap="squar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x-none" sz="2400" kern="0" spc="300" dirty="0">
                <a:solidFill>
                  <a:srgbClr val="2B73A3"/>
                </a:solidFill>
                <a:latin typeface="Comic Sans MS" panose="030F0702030302020204" pitchFamily="66" charset="0"/>
                <a:cs typeface="Arial"/>
                <a:sym typeface="Arial"/>
              </a:rPr>
              <a:t>What we learnt today</a:t>
            </a:r>
            <a:r>
              <a:rPr lang="en-US" sz="2400" kern="0" spc="300" dirty="0">
                <a:solidFill>
                  <a:srgbClr val="2B73A3"/>
                </a:solidFill>
                <a:latin typeface="Comic Sans MS" panose="030F0702030302020204" pitchFamily="66" charset="0"/>
                <a:cs typeface="Arial"/>
                <a:sym typeface="Arial"/>
              </a:rPr>
              <a:t>:</a:t>
            </a:r>
          </a:p>
          <a:p>
            <a:pPr defTabSz="914355">
              <a:buClr>
                <a:srgbClr val="000000"/>
              </a:buClr>
            </a:pPr>
            <a:r>
              <a:rPr lang="en-GB" sz="2400" kern="0" spc="300" dirty="0">
                <a:solidFill>
                  <a:srgbClr val="2B73A3"/>
                </a:solidFill>
                <a:latin typeface="Comic Sans MS" panose="030F0702030302020204" pitchFamily="66" charset="0"/>
                <a:cs typeface="Arial"/>
                <a:sym typeface="Arial"/>
              </a:rPr>
              <a:t>2. Structures:</a:t>
            </a:r>
          </a:p>
          <a:p>
            <a:pPr marL="342900" indent="-342900" defTabSz="914355">
              <a:buClr>
                <a:srgbClr val="2B73A3"/>
              </a:buClr>
              <a:buFontTx/>
              <a:buChar char="-"/>
            </a:pPr>
            <a:r>
              <a:rPr lang="en-GB" sz="2400" kern="0" spc="300" dirty="0">
                <a:solidFill>
                  <a:srgbClr val="2B73A3"/>
                </a:solidFill>
                <a:latin typeface="Comic Sans MS" panose="030F0702030302020204" pitchFamily="66" charset="0"/>
                <a:cs typeface="Arial"/>
                <a:sym typeface="Arial"/>
              </a:rPr>
              <a:t>I was at the museum last week. </a:t>
            </a:r>
          </a:p>
          <a:p>
            <a:pPr marL="342900" indent="-342900" defTabSz="914355">
              <a:buClr>
                <a:srgbClr val="2B73A3"/>
              </a:buClr>
              <a:buFontTx/>
              <a:buChar char="-"/>
            </a:pPr>
            <a:r>
              <a:rPr lang="en-GB" sz="2400" kern="0" spc="300" dirty="0">
                <a:solidFill>
                  <a:srgbClr val="2B73A3"/>
                </a:solidFill>
                <a:latin typeface="Comic Sans MS" panose="030F0702030302020204" pitchFamily="66" charset="0"/>
                <a:cs typeface="Arial"/>
                <a:sym typeface="Arial"/>
              </a:rPr>
              <a:t>They were at the museum last month.</a:t>
            </a:r>
          </a:p>
          <a:p>
            <a:pPr marL="342900" indent="-342900" defTabSz="914355">
              <a:buClr>
                <a:srgbClr val="2B73A3"/>
              </a:buClr>
              <a:buFontTx/>
              <a:buChar char="-"/>
            </a:pPr>
            <a:r>
              <a:rPr lang="en-GB" sz="2400" kern="0" spc="300" dirty="0" err="1">
                <a:solidFill>
                  <a:srgbClr val="2B73A3"/>
                </a:solidFill>
                <a:latin typeface="Comic Sans MS" panose="030F0702030302020204" pitchFamily="66" charset="0"/>
                <a:cs typeface="Arial"/>
                <a:sym typeface="Arial"/>
              </a:rPr>
              <a:t>T.rex</a:t>
            </a:r>
            <a:r>
              <a:rPr lang="en-GB" sz="2400" kern="0" spc="300" dirty="0">
                <a:solidFill>
                  <a:srgbClr val="2B73A3"/>
                </a:solidFill>
                <a:latin typeface="Comic Sans MS" panose="030F0702030302020204" pitchFamily="66" charset="0"/>
                <a:cs typeface="Arial"/>
                <a:sym typeface="Arial"/>
              </a:rPr>
              <a:t> was a strong dinosaur.</a:t>
            </a:r>
          </a:p>
          <a:p>
            <a:pPr marL="342900" indent="-342900" defTabSz="914355">
              <a:buClr>
                <a:srgbClr val="2B73A3"/>
              </a:buClr>
              <a:buFontTx/>
              <a:buChar char="-"/>
            </a:pPr>
            <a:r>
              <a:rPr lang="en-GB" sz="2400" kern="0" spc="300" dirty="0">
                <a:solidFill>
                  <a:srgbClr val="2B73A3"/>
                </a:solidFill>
                <a:latin typeface="Comic Sans MS" panose="030F0702030302020204" pitchFamily="66" charset="0"/>
                <a:cs typeface="Arial"/>
                <a:sym typeface="Arial"/>
              </a:rPr>
              <a:t>They were scary dinosaurs.</a:t>
            </a:r>
          </a:p>
          <a:p>
            <a:pPr marL="342900" indent="-342900" defTabSz="914355">
              <a:buClr>
                <a:srgbClr val="2B73A3"/>
              </a:buClr>
              <a:buFontTx/>
              <a:buChar char="-"/>
            </a:pPr>
            <a:r>
              <a:rPr lang="en-GB" sz="2400" kern="0" spc="300" dirty="0">
                <a:solidFill>
                  <a:srgbClr val="2B73A3"/>
                </a:solidFill>
                <a:latin typeface="Comic Sans MS" panose="030F0702030302020204" pitchFamily="66" charset="0"/>
                <a:cs typeface="Arial"/>
                <a:sym typeface="Arial"/>
              </a:rPr>
              <a:t>The dinosaur wasn’t small.</a:t>
            </a:r>
          </a:p>
          <a:p>
            <a:pPr marL="342900" indent="-342900" defTabSz="914355">
              <a:buClr>
                <a:srgbClr val="2B73A3"/>
              </a:buClr>
              <a:buFontTx/>
              <a:buChar char="-"/>
            </a:pPr>
            <a:r>
              <a:rPr lang="en-GB" sz="2400" kern="0" spc="300" dirty="0">
                <a:solidFill>
                  <a:srgbClr val="2B73A3"/>
                </a:solidFill>
                <a:latin typeface="Comic Sans MS" panose="030F0702030302020204" pitchFamily="66" charset="0"/>
                <a:cs typeface="Arial"/>
                <a:sym typeface="Arial"/>
              </a:rPr>
              <a:t>Early people weren’t tall.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609669"/>
            <a:ext cx="1905000" cy="27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breeze.wav"/>
          </p:stSnd>
        </p:sndAc>
      </p:transition>
    </mc:Choice>
    <mc:Fallback xmlns="">
      <p:transition spd="slow">
        <p:random/>
        <p:sndAc>
          <p:stSnd>
            <p:snd r:embed="rId8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It's Springtime! MK Plan by Slidesgo">
  <a:themeElements>
    <a:clrScheme name="Simple Light">
      <a:dk1>
        <a:srgbClr val="FFFFFF"/>
      </a:dk1>
      <a:lt1>
        <a:srgbClr val="261D2A"/>
      </a:lt1>
      <a:dk2>
        <a:srgbClr val="4597CE"/>
      </a:dk2>
      <a:lt2>
        <a:srgbClr val="A9CF54"/>
      </a:lt2>
      <a:accent1>
        <a:srgbClr val="EDD674"/>
      </a:accent1>
      <a:accent2>
        <a:srgbClr val="F7AE54"/>
      </a:accent2>
      <a:accent3>
        <a:srgbClr val="F088A2"/>
      </a:accent3>
      <a:accent4>
        <a:srgbClr val="CA5673"/>
      </a:accent4>
      <a:accent5>
        <a:srgbClr val="A56D96"/>
      </a:accent5>
      <a:accent6>
        <a:srgbClr val="89B542"/>
      </a:accent6>
      <a:hlink>
        <a:srgbClr val="261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216</Words>
  <Application>Microsoft Office PowerPoint</Application>
  <PresentationFormat>On-screen Show (16:9)</PresentationFormat>
  <Paragraphs>53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Catamaran</vt:lpstr>
      <vt:lpstr>Changa One</vt:lpstr>
      <vt:lpstr>Comic Sans MS</vt:lpstr>
      <vt:lpstr>Montserrat</vt:lpstr>
      <vt:lpstr>Roboto</vt:lpstr>
      <vt:lpstr>Russo One</vt:lpstr>
      <vt:lpstr>It's Springtime! MK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146</cp:revision>
  <dcterms:created xsi:type="dcterms:W3CDTF">2023-03-31T02:14:44Z</dcterms:created>
  <dcterms:modified xsi:type="dcterms:W3CDTF">2024-05-19T09:21:06Z</dcterms:modified>
</cp:coreProperties>
</file>