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3.wav" ContentType="audio/wav"/>
  <Override PartName="/ppt/notesSlides/notesSlide9.xml" ContentType="application/vnd.openxmlformats-officedocument.presentationml.notesSlide+xml"/>
  <Override PartName="/ppt/media/audio4.wav" ContentType="audio/wav"/>
  <Override PartName="/ppt/notesSlides/notesSlide10.xml" ContentType="application/vnd.openxmlformats-officedocument.presentationml.notesSlide+xml"/>
  <Override PartName="/ppt/media/audio5.wav" ContentType="audio/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6.wav" ContentType="audio/wav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0"/>
  </p:notesMasterIdLst>
  <p:sldIdLst>
    <p:sldId id="352" r:id="rId2"/>
    <p:sldId id="349" r:id="rId3"/>
    <p:sldId id="390" r:id="rId4"/>
    <p:sldId id="391" r:id="rId5"/>
    <p:sldId id="392" r:id="rId6"/>
    <p:sldId id="378" r:id="rId7"/>
    <p:sldId id="393" r:id="rId8"/>
    <p:sldId id="394" r:id="rId9"/>
    <p:sldId id="396" r:id="rId10"/>
    <p:sldId id="397" r:id="rId11"/>
    <p:sldId id="408" r:id="rId12"/>
    <p:sldId id="409" r:id="rId13"/>
    <p:sldId id="410" r:id="rId14"/>
    <p:sldId id="395" r:id="rId15"/>
    <p:sldId id="398" r:id="rId16"/>
    <p:sldId id="399" r:id="rId17"/>
    <p:sldId id="400" r:id="rId18"/>
    <p:sldId id="401" r:id="rId19"/>
    <p:sldId id="402" r:id="rId20"/>
    <p:sldId id="403" r:id="rId21"/>
    <p:sldId id="404" r:id="rId22"/>
    <p:sldId id="405" r:id="rId23"/>
    <p:sldId id="406" r:id="rId24"/>
    <p:sldId id="407" r:id="rId25"/>
    <p:sldId id="373" r:id="rId26"/>
    <p:sldId id="374" r:id="rId27"/>
    <p:sldId id="377" r:id="rId28"/>
    <p:sldId id="375" r:id="rId29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>
      <p:ext uri="{19B8F6BF-5375-455C-9EA6-DF929625EA0E}">
        <p15:presenceInfo xmlns:p15="http://schemas.microsoft.com/office/powerpoint/2012/main" userId="Surfa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D0E"/>
    <a:srgbClr val="4A6658"/>
    <a:srgbClr val="9E562B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2" autoAdjust="0"/>
    <p:restoredTop sz="94411" autoAdjust="0"/>
  </p:normalViewPr>
  <p:slideViewPr>
    <p:cSldViewPr snapToGrid="0">
      <p:cViewPr varScale="1">
        <p:scale>
          <a:sx n="85" d="100"/>
          <a:sy n="85" d="100"/>
        </p:scale>
        <p:origin x="690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513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91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77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Learning with penguins </a:t>
            </a:r>
          </a:p>
          <a:p>
            <a:r>
              <a:rPr lang="en-US" dirty="0">
                <a:effectLst/>
              </a:rPr>
              <a:t>T divides the class into 2 groups. Each group will choose a name and play rock, scissors, paper to decide which group goes first. </a:t>
            </a:r>
          </a:p>
          <a:p>
            <a:r>
              <a:rPr lang="en-US" dirty="0">
                <a:effectLst/>
              </a:rPr>
              <a:t>The two groups will take turns to answer the questions. If the answer is correct, they will get the score. If not, the chance is given to the other team. </a:t>
            </a:r>
          </a:p>
          <a:p>
            <a:r>
              <a:rPr lang="en-US" dirty="0">
                <a:effectLst/>
              </a:rPr>
              <a:t>When the game finishes, the group with higher score will win.</a:t>
            </a:r>
            <a:endParaRPr lang="en-US" b="0" dirty="0">
              <a:effectLst/>
            </a:endParaRP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512241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a penguin to open the</a:t>
            </a:r>
            <a:r>
              <a:rPr lang="en-US" baseline="0" dirty="0"/>
              <a:t>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61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i="0" dirty="0">
              <a:solidFill>
                <a:srgbClr val="081C36"/>
              </a:solidFill>
              <a:effectLst/>
              <a:latin typeface="SegoeuiP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Catch the words game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Each team will stand in lines. The first SS will be given a word and they must draw a picture according to that word.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After finishing, the picture will be passed down to the next one to re-draw. The last SS will write down the answer on the paper. Each turn will last for 1’30s.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1/11/2024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21" Type="http://schemas.microsoft.com/office/2007/relationships/hdphoto" Target="../media/hdphoto7.wdp"/><Relationship Id="rId34" Type="http://schemas.openxmlformats.org/officeDocument/2006/relationships/image" Target="../media/image16.png"/><Relationship Id="rId42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8.png"/><Relationship Id="rId40" Type="http://schemas.microsoft.com/office/2007/relationships/hdphoto" Target="../media/hdphoto15.wdp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7.em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4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microsoft.com/office/2007/relationships/hdphoto" Target="../media/hdphoto14.wdp"/><Relationship Id="rId43" Type="http://schemas.openxmlformats.org/officeDocument/2006/relationships/image" Target="../media/image23.png"/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1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audio" Target="../media/audio4.wav"/><Relationship Id="rId28" Type="http://schemas.openxmlformats.org/officeDocument/2006/relationships/audio" Target="../media/audio1.wav"/><Relationship Id="rId4" Type="http://schemas.openxmlformats.org/officeDocument/2006/relationships/audio" Target="../media/audio5.wav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audio" Target="../media/audio4.wav"/><Relationship Id="rId28" Type="http://schemas.openxmlformats.org/officeDocument/2006/relationships/audio" Target="../media/audio1.wav"/><Relationship Id="rId4" Type="http://schemas.openxmlformats.org/officeDocument/2006/relationships/audio" Target="../media/audio5.wav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audio" Target="../media/audio4.wav"/><Relationship Id="rId28" Type="http://schemas.openxmlformats.org/officeDocument/2006/relationships/audio" Target="../media/audio1.wav"/><Relationship Id="rId4" Type="http://schemas.openxmlformats.org/officeDocument/2006/relationships/audio" Target="../media/audio5.wav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audio" Target="../media/audio4.wav"/><Relationship Id="rId28" Type="http://schemas.openxmlformats.org/officeDocument/2006/relationships/audio" Target="../media/audio1.wav"/><Relationship Id="rId4" Type="http://schemas.openxmlformats.org/officeDocument/2006/relationships/audio" Target="../media/audio5.wav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microsoft.com/office/2007/relationships/hdphoto" Target="../media/hdphoto16.wdp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5.png"/><Relationship Id="rId1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slide" Target="slide2.xml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20.xml"/><Relationship Id="rId18" Type="http://schemas.microsoft.com/office/2007/relationships/hdphoto" Target="../media/hdphoto22.wdp"/><Relationship Id="rId26" Type="http://schemas.openxmlformats.org/officeDocument/2006/relationships/image" Target="../media/image52.png"/><Relationship Id="rId3" Type="http://schemas.openxmlformats.org/officeDocument/2006/relationships/image" Target="../media/image44.jpeg"/><Relationship Id="rId21" Type="http://schemas.microsoft.com/office/2007/relationships/hdphoto" Target="../media/hdphoto23.wdp"/><Relationship Id="rId7" Type="http://schemas.openxmlformats.org/officeDocument/2006/relationships/slide" Target="slide18.xml"/><Relationship Id="rId12" Type="http://schemas.microsoft.com/office/2007/relationships/hdphoto" Target="../media/hdphoto20.wdp"/><Relationship Id="rId17" Type="http://schemas.openxmlformats.org/officeDocument/2006/relationships/image" Target="../media/image49.png"/><Relationship Id="rId25" Type="http://schemas.openxmlformats.org/officeDocument/2006/relationships/slide" Target="slide24.xml"/><Relationship Id="rId2" Type="http://schemas.openxmlformats.org/officeDocument/2006/relationships/notesSlide" Target="../notesSlides/notesSlide16.xml"/><Relationship Id="rId16" Type="http://schemas.openxmlformats.org/officeDocument/2006/relationships/slide" Target="slide21.xml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8.wdp"/><Relationship Id="rId11" Type="http://schemas.openxmlformats.org/officeDocument/2006/relationships/image" Target="../media/image47.png"/><Relationship Id="rId24" Type="http://schemas.microsoft.com/office/2007/relationships/hdphoto" Target="../media/hdphoto24.wdp"/><Relationship Id="rId5" Type="http://schemas.openxmlformats.org/officeDocument/2006/relationships/image" Target="../media/image45.png"/><Relationship Id="rId15" Type="http://schemas.microsoft.com/office/2007/relationships/hdphoto" Target="../media/hdphoto21.wdp"/><Relationship Id="rId23" Type="http://schemas.openxmlformats.org/officeDocument/2006/relationships/image" Target="../media/image51.png"/><Relationship Id="rId28" Type="http://schemas.openxmlformats.org/officeDocument/2006/relationships/slide" Target="slide25.xml"/><Relationship Id="rId10" Type="http://schemas.openxmlformats.org/officeDocument/2006/relationships/slide" Target="slide19.xml"/><Relationship Id="rId19" Type="http://schemas.openxmlformats.org/officeDocument/2006/relationships/slide" Target="slide22.xml"/><Relationship Id="rId4" Type="http://schemas.openxmlformats.org/officeDocument/2006/relationships/slide" Target="slide17.xml"/><Relationship Id="rId9" Type="http://schemas.microsoft.com/office/2007/relationships/hdphoto" Target="../media/hdphoto19.wdp"/><Relationship Id="rId14" Type="http://schemas.openxmlformats.org/officeDocument/2006/relationships/image" Target="../media/image48.png"/><Relationship Id="rId22" Type="http://schemas.openxmlformats.org/officeDocument/2006/relationships/slide" Target="slide23.xml"/><Relationship Id="rId27" Type="http://schemas.microsoft.com/office/2007/relationships/hdphoto" Target="../media/hdphoto2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45.png"/><Relationship Id="rId7" Type="http://schemas.openxmlformats.org/officeDocument/2006/relationships/image" Target="../media/image3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26.wdp"/><Relationship Id="rId5" Type="http://schemas.openxmlformats.org/officeDocument/2006/relationships/image" Target="../media/image53.png"/><Relationship Id="rId4" Type="http://schemas.microsoft.com/office/2007/relationships/hdphoto" Target="../media/hdphoto1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54.png"/><Relationship Id="rId7" Type="http://schemas.openxmlformats.org/officeDocument/2006/relationships/slide" Target="slide16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19.wdp"/><Relationship Id="rId5" Type="http://schemas.openxmlformats.org/officeDocument/2006/relationships/image" Target="../media/image46.png"/><Relationship Id="rId4" Type="http://schemas.microsoft.com/office/2007/relationships/hdphoto" Target="../media/hdphoto27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27.wdp"/><Relationship Id="rId5" Type="http://schemas.openxmlformats.org/officeDocument/2006/relationships/image" Target="../media/image54.png"/><Relationship Id="rId10" Type="http://schemas.openxmlformats.org/officeDocument/2006/relationships/image" Target="../media/image35.png"/><Relationship Id="rId4" Type="http://schemas.openxmlformats.org/officeDocument/2006/relationships/image" Target="../media/image44.jpeg"/><Relationship Id="rId9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microsoft.com/office/2007/relationships/hdphoto" Target="../media/hdphoto16.wdp"/><Relationship Id="rId1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slide" Target="slide16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21.wdp"/><Relationship Id="rId5" Type="http://schemas.openxmlformats.org/officeDocument/2006/relationships/image" Target="../media/image48.png"/><Relationship Id="rId4" Type="http://schemas.microsoft.com/office/2007/relationships/hdphoto" Target="../media/hdphoto27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9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microsoft.com/office/2007/relationships/hdphoto" Target="../media/hdphoto27.wdp"/><Relationship Id="rId5" Type="http://schemas.openxmlformats.org/officeDocument/2006/relationships/image" Target="../media/image54.png"/><Relationship Id="rId10" Type="http://schemas.openxmlformats.org/officeDocument/2006/relationships/image" Target="../media/image35.png"/><Relationship Id="rId4" Type="http://schemas.openxmlformats.org/officeDocument/2006/relationships/image" Target="../media/image44.jpeg"/><Relationship Id="rId9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slide" Target="slide16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23.wdp"/><Relationship Id="rId5" Type="http://schemas.openxmlformats.org/officeDocument/2006/relationships/image" Target="../media/image50.png"/><Relationship Id="rId4" Type="http://schemas.microsoft.com/office/2007/relationships/hdphoto" Target="../media/hdphoto27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.png"/><Relationship Id="rId7" Type="http://schemas.openxmlformats.org/officeDocument/2006/relationships/slide" Target="slide16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24.wdp"/><Relationship Id="rId5" Type="http://schemas.openxmlformats.org/officeDocument/2006/relationships/image" Target="../media/image51.png"/><Relationship Id="rId4" Type="http://schemas.microsoft.com/office/2007/relationships/hdphoto" Target="../media/hdphoto2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slide" Target="slide16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25.wdp"/><Relationship Id="rId5" Type="http://schemas.openxmlformats.org/officeDocument/2006/relationships/image" Target="../media/image52.png"/><Relationship Id="rId4" Type="http://schemas.microsoft.com/office/2007/relationships/hdphoto" Target="../media/hdphoto2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2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63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30.jpg"/><Relationship Id="rId10" Type="http://schemas.openxmlformats.org/officeDocument/2006/relationships/image" Target="../media/image61.png"/><Relationship Id="rId4" Type="http://schemas.openxmlformats.org/officeDocument/2006/relationships/audio" Target="../media/audio4.wav"/><Relationship Id="rId9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audio" Target="../media/audio3.wav"/><Relationship Id="rId7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30.jpg"/><Relationship Id="rId10" Type="http://schemas.openxmlformats.org/officeDocument/2006/relationships/audio" Target="../media/audio1.wav"/><Relationship Id="rId4" Type="http://schemas.openxmlformats.org/officeDocument/2006/relationships/audio" Target="../media/audio6.wav"/><Relationship Id="rId9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7.png"/><Relationship Id="rId12" Type="http://schemas.openxmlformats.org/officeDocument/2006/relationships/audio" Target="../media/audio1.wav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66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microsoft.com/office/2007/relationships/hdphoto" Target="../media/hdphoto16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png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9.png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microsoft.com/office/2007/relationships/hdphoto" Target="../media/hdphoto16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png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0.jpg"/><Relationship Id="rId18" Type="http://schemas.openxmlformats.org/officeDocument/2006/relationships/image" Target="../media/image33.jp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audio2.wav"/><Relationship Id="rId17" Type="http://schemas.openxmlformats.org/officeDocument/2006/relationships/image" Target="../media/image32.jp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1.wav"/><Relationship Id="rId5" Type="http://schemas.microsoft.com/office/2007/relationships/media" Target="../media/media4.mp3"/><Relationship Id="rId15" Type="http://schemas.openxmlformats.org/officeDocument/2006/relationships/image" Target="../media/image31.jpg"/><Relationship Id="rId28" Type="http://schemas.openxmlformats.org/officeDocument/2006/relationships/audio" Target="../media/audio1.wav"/><Relationship Id="rId10" Type="http://schemas.openxmlformats.org/officeDocument/2006/relationships/notesSlide" Target="../notesSlides/notesSlide6.xml"/><Relationship Id="rId19" Type="http://schemas.openxmlformats.org/officeDocument/2006/relationships/image" Target="../media/image34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microsoft.com/office/2007/relationships/hdphoto" Target="../media/hdphoto16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5.png"/><Relationship Id="rId1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audio" Target="../media/audio1.wav"/><Relationship Id="rId18" Type="http://schemas.openxmlformats.org/officeDocument/2006/relationships/image" Target="../media/image32.jpg"/><Relationship Id="rId3" Type="http://schemas.microsoft.com/office/2007/relationships/media" Target="../media/media7.mp3"/><Relationship Id="rId21" Type="http://schemas.openxmlformats.org/officeDocument/2006/relationships/image" Target="../media/image31.jpg"/><Relationship Id="rId7" Type="http://schemas.microsoft.com/office/2007/relationships/media" Target="../media/media9.mp3"/><Relationship Id="rId12" Type="http://schemas.openxmlformats.org/officeDocument/2006/relationships/notesSlide" Target="../notesSlides/notesSlide8.xml"/><Relationship Id="rId17" Type="http://schemas.openxmlformats.org/officeDocument/2006/relationships/image" Target="../media/image33.jpg"/><Relationship Id="rId2" Type="http://schemas.openxmlformats.org/officeDocument/2006/relationships/audio" Target="../media/media6.mp3"/><Relationship Id="rId16" Type="http://schemas.openxmlformats.org/officeDocument/2006/relationships/image" Target="../media/image22.png"/><Relationship Id="rId20" Type="http://schemas.openxmlformats.org/officeDocument/2006/relationships/image" Target="../media/image35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slideLayout" Target="../slideLayouts/slideLayout2.xml"/><Relationship Id="rId5" Type="http://schemas.microsoft.com/office/2007/relationships/media" Target="../media/media8.mp3"/><Relationship Id="rId15" Type="http://schemas.openxmlformats.org/officeDocument/2006/relationships/image" Target="../media/image30.jpg"/><Relationship Id="rId28" Type="http://schemas.openxmlformats.org/officeDocument/2006/relationships/audio" Target="../media/audio1.wav"/><Relationship Id="rId10" Type="http://schemas.openxmlformats.org/officeDocument/2006/relationships/audio" Target="../media/media10.mp3"/><Relationship Id="rId19" Type="http://schemas.openxmlformats.org/officeDocument/2006/relationships/image" Target="../media/image34.png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audio" Target="../media/audio3.wav"/><Relationship Id="rId11" Type="http://schemas.openxmlformats.org/officeDocument/2006/relationships/image" Target="../media/image37.png"/><Relationship Id="rId5" Type="http://schemas.openxmlformats.org/officeDocument/2006/relationships/audio" Target="../media/audio1.wav"/><Relationship Id="rId28" Type="http://schemas.openxmlformats.org/officeDocument/2006/relationships/audio" Target="../media/audio1.wav"/><Relationship Id="rId10" Type="http://schemas.openxmlformats.org/officeDocument/2006/relationships/image" Target="../media/image36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89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98" y="362279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58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0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49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94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903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21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80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699586" y="643372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62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74" y="403173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658427" y="3406594"/>
            <a:ext cx="612815" cy="8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3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4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07377" y="490363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3. Look and s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</a:rPr>
              <a:t>α</a:t>
            </a:r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y.</a:t>
            </a:r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 </a:t>
            </a:r>
            <a:endParaRPr lang="en-US" sz="18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94" y="974709"/>
            <a:ext cx="3392615" cy="2262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297716" y="3451651"/>
            <a:ext cx="2247499" cy="919401"/>
          </a:xfrm>
          <a:prstGeom prst="wedgeRoundRectCallout">
            <a:avLst>
              <a:gd name="adj1" fmla="val -33847"/>
              <a:gd name="adj2" fmla="val -69168"/>
              <a:gd name="adj3" fmla="val 16667"/>
            </a:avLst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ysClr val="windowText" lastClr="000000"/>
                </a:solidFill>
                <a:latin typeface="Comic Sans MS" pitchFamily="66" charset="0"/>
              </a:rPr>
              <a:t>- mammoth</a:t>
            </a:r>
          </a:p>
          <a:p>
            <a:r>
              <a:rPr lang="en-GB" sz="2400" dirty="0">
                <a:solidFill>
                  <a:sysClr val="windowText" lastClr="000000"/>
                </a:solidFill>
                <a:latin typeface="Comic Sans MS" pitchFamily="66" charset="0"/>
              </a:rPr>
              <a:t>- big</a:t>
            </a:r>
            <a:endParaRPr lang="en-US" sz="2400" dirty="0">
              <a:solidFill>
                <a:sysClr val="windowText" lastClr="000000"/>
              </a:solidFill>
              <a:latin typeface="Comic Sans MS" pitchFamily="66" charset="0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r="14658" b="41185"/>
          <a:stretch/>
        </p:blipFill>
        <p:spPr bwMode="auto">
          <a:xfrm>
            <a:off x="4360336" y="1563620"/>
            <a:ext cx="4803006" cy="3347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42931" y="2673005"/>
            <a:ext cx="2523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- This was a mammoth.</a:t>
            </a:r>
          </a:p>
          <a:p>
            <a:r>
              <a:rPr lang="en-GB" sz="3200" dirty="0">
                <a:latin typeface="Comic Sans MS" panose="030F0702030302020204" pitchFamily="66" charset="0"/>
              </a:rPr>
              <a:t>- It was big.</a:t>
            </a:r>
            <a:endParaRPr lang="en-US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47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07377" y="490363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3. Look and s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</a:rPr>
              <a:t>α</a:t>
            </a:r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y.</a:t>
            </a:r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 </a:t>
            </a:r>
            <a:endParaRPr lang="en-US" sz="18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8877" y="3225122"/>
            <a:ext cx="2625546" cy="919401"/>
          </a:xfrm>
          <a:prstGeom prst="wedgeRoundRectCallout">
            <a:avLst>
              <a:gd name="adj1" fmla="val 22309"/>
              <a:gd name="adj2" fmla="val -85123"/>
              <a:gd name="adj3" fmla="val 16667"/>
            </a:avLst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ysClr val="windowText" lastClr="000000"/>
                </a:solidFill>
                <a:latin typeface="Comic Sans MS" pitchFamily="66" charset="0"/>
              </a:rPr>
              <a:t>- Early people</a:t>
            </a:r>
          </a:p>
          <a:p>
            <a:r>
              <a:rPr lang="en-US" sz="2400" dirty="0">
                <a:solidFill>
                  <a:sysClr val="windowText" lastClr="000000"/>
                </a:solidFill>
                <a:latin typeface="Comic Sans MS" pitchFamily="66" charset="0"/>
              </a:rPr>
              <a:t>- Small</a:t>
            </a: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r="14658" b="41185"/>
          <a:stretch/>
        </p:blipFill>
        <p:spPr bwMode="auto">
          <a:xfrm>
            <a:off x="4360336" y="1563620"/>
            <a:ext cx="4803006" cy="3347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92131" y="2535683"/>
            <a:ext cx="25230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- These were early people.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- They were small.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Where did prehistoric humans live? Did they have fire, shelter or clothing  to keep them warm and safe from the elements? - Quor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77" y="1020562"/>
            <a:ext cx="2711993" cy="1806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4728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6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07377" y="490363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3. Look and s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</a:rPr>
              <a:t>α</a:t>
            </a:r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y.</a:t>
            </a:r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 </a:t>
            </a:r>
            <a:endParaRPr lang="en-US" sz="18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39" y="1216235"/>
            <a:ext cx="2464508" cy="1849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1346243" y="3192820"/>
            <a:ext cx="2247499" cy="919401"/>
          </a:xfrm>
          <a:prstGeom prst="round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solidFill>
                  <a:sysClr val="windowText" lastClr="000000"/>
                </a:solidFill>
                <a:latin typeface="Comic Sans MS" pitchFamily="66" charset="0"/>
              </a:rPr>
              <a:t>dinosaur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ysClr val="windowText" lastClr="000000"/>
                </a:solidFill>
                <a:latin typeface="Comic Sans MS" pitchFamily="66" charset="0"/>
              </a:rPr>
              <a:t>big</a:t>
            </a: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r="14658" b="41185"/>
          <a:stretch/>
        </p:blipFill>
        <p:spPr bwMode="auto">
          <a:xfrm>
            <a:off x="4289988" y="1391885"/>
            <a:ext cx="4803006" cy="3347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46601" y="2487757"/>
            <a:ext cx="28929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- These were dinosaur bones.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- They were big.</a:t>
            </a:r>
            <a:endParaRPr 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53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7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07377" y="490363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3. Look and s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</a:rPr>
              <a:t>α</a:t>
            </a:r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y.</a:t>
            </a:r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 </a:t>
            </a:r>
            <a:endParaRPr lang="en-US" sz="18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31972" y="3203249"/>
            <a:ext cx="2247499" cy="919401"/>
          </a:xfrm>
          <a:prstGeom prst="round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solidFill>
                  <a:sysClr val="windowText" lastClr="000000"/>
                </a:solidFill>
                <a:latin typeface="Comic Sans MS" pitchFamily="66" charset="0"/>
              </a:rPr>
              <a:t>cave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ysClr val="windowText" lastClr="000000"/>
                </a:solidFill>
                <a:latin typeface="Comic Sans MS" pitchFamily="66" charset="0"/>
              </a:rPr>
              <a:t>dark</a:t>
            </a: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r="14658" b="41185"/>
          <a:stretch/>
        </p:blipFill>
        <p:spPr bwMode="auto">
          <a:xfrm>
            <a:off x="4289988" y="1391885"/>
            <a:ext cx="4803006" cy="3347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72000" y="2571750"/>
            <a:ext cx="28617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- This was a cave.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- It was dark.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Together conquering the marvelous Dark Cave - Hidden Land Travel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3"/>
          <a:stretch/>
        </p:blipFill>
        <p:spPr bwMode="auto">
          <a:xfrm>
            <a:off x="934030" y="1244357"/>
            <a:ext cx="3000699" cy="1813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67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8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6"/>
          <a:stretch/>
        </p:blipFill>
        <p:spPr>
          <a:xfrm>
            <a:off x="0" y="-355599"/>
            <a:ext cx="9144000" cy="6351581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95" y="-254000"/>
            <a:ext cx="6042410" cy="2446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" y="1658654"/>
            <a:ext cx="4036338" cy="403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29" y="2294465"/>
            <a:ext cx="3222489" cy="32224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61248" y="740247"/>
            <a:ext cx="36215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4. PRODUCTION</a:t>
            </a:r>
          </a:p>
        </p:txBody>
      </p:sp>
    </p:spTree>
    <p:extLst>
      <p:ext uri="{BB962C8B-B14F-4D97-AF65-F5344CB8AC3E}">
        <p14:creationId xmlns:p14="http://schemas.microsoft.com/office/powerpoint/2010/main" val="323765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33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3" b="1"/>
          <a:stretch/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32909" y="120426"/>
            <a:ext cx="3185962" cy="1123712"/>
          </a:xfrm>
          <a:prstGeom prst="round2Diag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omic Sans MS" pitchFamily="66" charset="0"/>
                <a:cs typeface="Times New Roman" pitchFamily="18" charset="0"/>
              </a:rPr>
              <a:t>Learning with penguins</a:t>
            </a:r>
            <a:endParaRPr lang="en-US" sz="3000" dirty="0">
              <a:latin typeface="Comic Sans MS" pitchFamily="66" charset="0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4268591"/>
            <a:ext cx="1385888" cy="885428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" y="-41563"/>
            <a:ext cx="431971" cy="32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0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ector Illustration Of The North Pole In Christmas Decor Stock Illustration  - Download Image Now - i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17765" y="1406870"/>
            <a:ext cx="1855623" cy="1220932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526" y="1310104"/>
            <a:ext cx="1499306" cy="142875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3552833" y="2495188"/>
            <a:ext cx="1697183" cy="1331536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7923324" y="2312413"/>
            <a:ext cx="1422400" cy="1414463"/>
          </a:xfrm>
          <a:prstGeom prst="rect">
            <a:avLst/>
          </a:prstGeom>
        </p:spPr>
      </p:pic>
      <p:pic>
        <p:nvPicPr>
          <p:cNvPr id="6" name="Picture 5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-54756" y="3211093"/>
            <a:ext cx="1751609" cy="1805118"/>
          </a:xfrm>
          <a:prstGeom prst="rect">
            <a:avLst/>
          </a:prstGeom>
        </p:spPr>
      </p:pic>
      <p:pic>
        <p:nvPicPr>
          <p:cNvPr id="7" name="Picture 6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2065565" y="3202109"/>
            <a:ext cx="2020668" cy="1843445"/>
          </a:xfrm>
          <a:prstGeom prst="rect">
            <a:avLst/>
          </a:prstGeom>
        </p:spPr>
      </p:pic>
      <p:pic>
        <p:nvPicPr>
          <p:cNvPr id="8" name="Picture 7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4523011" y="3172121"/>
            <a:ext cx="1752338" cy="1971380"/>
          </a:xfrm>
          <a:prstGeom prst="rect">
            <a:avLst/>
          </a:prstGeom>
        </p:spPr>
      </p:pic>
      <p:pic>
        <p:nvPicPr>
          <p:cNvPr id="9" name="Picture 8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6728060" y="3155157"/>
            <a:ext cx="1733210" cy="1988344"/>
          </a:xfrm>
          <a:prstGeom prst="rect">
            <a:avLst/>
          </a:prstGeom>
        </p:spPr>
      </p:pic>
      <p:sp>
        <p:nvSpPr>
          <p:cNvPr id="10" name="Rounded Rectangle 9">
            <a:hlinkClick r:id="rId28" action="ppaction://hlinksldjump"/>
          </p:cNvPr>
          <p:cNvSpPr/>
          <p:nvPr/>
        </p:nvSpPr>
        <p:spPr>
          <a:xfrm>
            <a:off x="7484845" y="158216"/>
            <a:ext cx="1485900" cy="49690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66793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ctor Illustration Of The North Pole In Christmas Decor Stock Illustration  - Download Image Now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2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6463940" y="3292388"/>
            <a:ext cx="1855623" cy="1220932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232659" y="90123"/>
            <a:ext cx="4053841" cy="1247105"/>
          </a:xfrm>
          <a:prstGeom prst="wedgeRoundRectCallout">
            <a:avLst>
              <a:gd name="adj1" fmla="val -29781"/>
              <a:gd name="adj2" fmla="val 72581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Comic Sans MS" pitchFamily="66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359400" y="2077854"/>
            <a:ext cx="3479887" cy="987793"/>
          </a:xfrm>
          <a:prstGeom prst="wedgeRoundRectCallout">
            <a:avLst>
              <a:gd name="adj1" fmla="val -3366"/>
              <a:gd name="adj2" fmla="val 81014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Comic Sans MS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89560" y="1169966"/>
            <a:ext cx="3315266" cy="16824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34126" y="542112"/>
            <a:ext cx="2160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itchFamily="66" charset="0"/>
                <a:cs typeface="Times New Roman" pitchFamily="18" charset="0"/>
              </a:rPr>
              <a:t>What’s this?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97351" y="2329191"/>
            <a:ext cx="34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  <a:cs typeface="Times New Roman" pitchFamily="18" charset="0"/>
              </a:rPr>
              <a:t>It was a mammoth.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632" y="90123"/>
            <a:ext cx="1869746" cy="1247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Rounded Rectangle 1">
            <a:hlinkClick r:id="rId8" action="ppaction://hlinksldjump"/>
          </p:cNvPr>
          <p:cNvSpPr/>
          <p:nvPr/>
        </p:nvSpPr>
        <p:spPr>
          <a:xfrm>
            <a:off x="6856481" y="4513320"/>
            <a:ext cx="1260909" cy="6104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414684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Vector Illustration Of The North Pole In Christmas Decor Stock Illustration  - Download Image Now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141221" y="248344"/>
            <a:ext cx="4145279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362700" y="2377343"/>
            <a:ext cx="2125981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487680" y="1267380"/>
            <a:ext cx="2712720" cy="13766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47900" y="404345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Fill in the blank:</a:t>
            </a:r>
          </a:p>
          <a:p>
            <a:r>
              <a:rPr lang="en-US" sz="24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_____ people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38899" y="2718010"/>
            <a:ext cx="197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Early</a:t>
            </a:r>
            <a:r>
              <a:rPr lang="en-US" sz="2400" dirty="0">
                <a:solidFill>
                  <a:srgbClr val="0A0D0E"/>
                </a:solidFill>
                <a:latin typeface="Comic Sans MS" pitchFamily="66" charset="0"/>
                <a:cs typeface="Times New Roman" pitchFamily="18" charset="0"/>
              </a:rPr>
              <a:t> people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874" y="3601518"/>
            <a:ext cx="1499306" cy="1428750"/>
          </a:xfrm>
          <a:prstGeom prst="rect">
            <a:avLst/>
          </a:prstGeom>
        </p:spPr>
      </p:pic>
      <p:sp>
        <p:nvSpPr>
          <p:cNvPr id="15" name="Rounded Rectangle 14">
            <a:hlinkClick r:id="rId7" action="ppaction://hlinksldjump"/>
          </p:cNvPr>
          <p:cNvSpPr/>
          <p:nvPr/>
        </p:nvSpPr>
        <p:spPr>
          <a:xfrm>
            <a:off x="6438899" y="4417031"/>
            <a:ext cx="1260909" cy="6104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itchFamily="66" charset="0"/>
              </a:rPr>
              <a:t>BACK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09" y="368554"/>
            <a:ext cx="1332358" cy="940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5100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Vector Illustration Of The North Pole In Christmas Decor Stock Illustration  - Download Image Now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294185" y="209837"/>
            <a:ext cx="2423159" cy="9585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7216140" y="2713702"/>
            <a:ext cx="1546859" cy="852458"/>
          </a:xfrm>
          <a:prstGeom prst="wedgeRoundRectCallout">
            <a:avLst>
              <a:gd name="adj1" fmla="val -3624"/>
              <a:gd name="adj2" fmla="val 73167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419450" y="1147446"/>
            <a:ext cx="3086315" cy="15662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99924" y="397154"/>
            <a:ext cx="166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Listen: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51536" y="2847543"/>
            <a:ext cx="1276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cave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7446818" y="3714750"/>
            <a:ext cx="1697183" cy="1331536"/>
          </a:xfrm>
          <a:prstGeom prst="rect">
            <a:avLst/>
          </a:prstGeom>
        </p:spPr>
      </p:pic>
      <p:sp>
        <p:nvSpPr>
          <p:cNvPr id="15" name="Rounded Rectangle 14">
            <a:hlinkClick r:id="rId9" action="ppaction://hlinksldjump"/>
          </p:cNvPr>
          <p:cNvSpPr/>
          <p:nvPr/>
        </p:nvSpPr>
        <p:spPr>
          <a:xfrm>
            <a:off x="6284981" y="4380518"/>
            <a:ext cx="1260909" cy="6104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itchFamily="66" charset="0"/>
              </a:rPr>
              <a:t>BACK</a:t>
            </a:r>
          </a:p>
        </p:txBody>
      </p:sp>
      <p:pic>
        <p:nvPicPr>
          <p:cNvPr id="17" name="11.9-cav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46784" y="5146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3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6"/>
          <a:stretch/>
        </p:blipFill>
        <p:spPr>
          <a:xfrm>
            <a:off x="0" y="-355599"/>
            <a:ext cx="9144000" cy="6351581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4" y="-254000"/>
            <a:ext cx="8478175" cy="408246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36525" y="1122534"/>
            <a:ext cx="6670956" cy="2145268"/>
          </a:xfrm>
          <a:prstGeom prst="roundRect">
            <a:avLst/>
          </a:prstGeom>
          <a:solidFill>
            <a:srgbClr val="9E562B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Unit 11: Before out time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Lesson 3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Task 1, 2,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1" y="1727200"/>
            <a:ext cx="4036338" cy="403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29" y="2294465"/>
            <a:ext cx="3222489" cy="322248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Vector Illustration Of The North Pole In Christmas Decor Stock Illustration  - Download Image Now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36503" y="148625"/>
            <a:ext cx="3528060" cy="11788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334000" y="2571750"/>
            <a:ext cx="3489960" cy="732502"/>
          </a:xfrm>
          <a:prstGeom prst="wedgeRoundRectCallout">
            <a:avLst>
              <a:gd name="adj1" fmla="val 26547"/>
              <a:gd name="adj2" fmla="val 66694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464820" y="1327523"/>
            <a:ext cx="3071426" cy="1558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9843" y="261020"/>
            <a:ext cx="3421380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What’s missing?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Di_</a:t>
            </a:r>
            <a:r>
              <a:rPr lang="en-US" sz="3200" dirty="0" err="1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os</a:t>
            </a:r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__r bones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57520" y="2645613"/>
            <a:ext cx="3121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Di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n</a:t>
            </a:r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os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au</a:t>
            </a:r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r bones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7401560" y="3596669"/>
            <a:ext cx="1422400" cy="1414463"/>
          </a:xfrm>
          <a:prstGeom prst="rect">
            <a:avLst/>
          </a:prstGeom>
        </p:spPr>
      </p:pic>
      <p:sp>
        <p:nvSpPr>
          <p:cNvPr id="15" name="Rounded Rectangle 14">
            <a:hlinkClick r:id="rId7" action="ppaction://hlinksldjump"/>
          </p:cNvPr>
          <p:cNvSpPr/>
          <p:nvPr/>
        </p:nvSpPr>
        <p:spPr>
          <a:xfrm>
            <a:off x="6292601" y="4380952"/>
            <a:ext cx="1260909" cy="6104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41014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Vector Illustration Of The North Pole In Christmas Decor Stock Illustration  - Download Image Now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742951" y="134931"/>
            <a:ext cx="4373879" cy="12512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921902" y="2252230"/>
            <a:ext cx="2697481" cy="824834"/>
          </a:xfrm>
          <a:prstGeom prst="wedgeRoundRectCallout">
            <a:avLst>
              <a:gd name="adj1" fmla="val 33969"/>
              <a:gd name="adj2" fmla="val 73833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298864"/>
            <a:ext cx="3757226" cy="19067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440" y="287750"/>
            <a:ext cx="4152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Listen and fill in the blank: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Early ______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7152" y="2358389"/>
            <a:ext cx="2506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Early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people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7270642" y="3361894"/>
            <a:ext cx="1341025" cy="1381991"/>
          </a:xfrm>
          <a:prstGeom prst="rect">
            <a:avLst/>
          </a:prstGeom>
        </p:spPr>
      </p:pic>
      <p:sp>
        <p:nvSpPr>
          <p:cNvPr id="15" name="Rounded Rectangle 14">
            <a:hlinkClick r:id="rId9" action="ppaction://hlinksldjump"/>
          </p:cNvPr>
          <p:cNvSpPr/>
          <p:nvPr/>
        </p:nvSpPr>
        <p:spPr>
          <a:xfrm>
            <a:off x="7449820" y="4362452"/>
            <a:ext cx="1260909" cy="6104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itchFamily="66" charset="0"/>
              </a:rPr>
              <a:t>BACK</a:t>
            </a:r>
          </a:p>
        </p:txBody>
      </p:sp>
      <p:pic>
        <p:nvPicPr>
          <p:cNvPr id="2" name="early peop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80336" y="7917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0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Vector Illustration Of The North Pole In Christmas Decor Stock Illustration  - Download Image Now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013461" y="189179"/>
            <a:ext cx="3893819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56481" y="2514600"/>
            <a:ext cx="1567799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89560" y="1332179"/>
            <a:ext cx="3230880" cy="16396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6800" y="283625"/>
            <a:ext cx="3787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Unscramble the letters: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a/v/c/e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02347" y="2679412"/>
            <a:ext cx="1276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cave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6904304" y="3582190"/>
            <a:ext cx="1547016" cy="1411335"/>
          </a:xfrm>
          <a:prstGeom prst="rect">
            <a:avLst/>
          </a:prstGeom>
        </p:spPr>
      </p:pic>
      <p:sp>
        <p:nvSpPr>
          <p:cNvPr id="15" name="Rounded Rectangle 14">
            <a:hlinkClick r:id="rId7" action="ppaction://hlinksldjump"/>
          </p:cNvPr>
          <p:cNvSpPr/>
          <p:nvPr/>
        </p:nvSpPr>
        <p:spPr>
          <a:xfrm>
            <a:off x="7047357" y="4513320"/>
            <a:ext cx="1260909" cy="6104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35979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Vector Illustration Of The North Pole In Christmas Decor Stock Illustration  - Download Image Now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922021" y="0"/>
            <a:ext cx="4084319" cy="13898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22520" y="2247349"/>
            <a:ext cx="3840481" cy="113974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420363" y="1389898"/>
            <a:ext cx="3117146" cy="15819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2823" y="353559"/>
            <a:ext cx="2103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What were these?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56953" y="2309872"/>
            <a:ext cx="36965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These were dinosaur bones.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7781635" y="3479653"/>
            <a:ext cx="1341583" cy="1509281"/>
          </a:xfrm>
          <a:prstGeom prst="rect">
            <a:avLst/>
          </a:prstGeom>
        </p:spPr>
      </p:pic>
      <p:sp>
        <p:nvSpPr>
          <p:cNvPr id="15" name="Rounded Rectangle 14">
            <a:hlinkClick r:id="rId7" action="ppaction://hlinksldjump"/>
          </p:cNvPr>
          <p:cNvSpPr/>
          <p:nvPr/>
        </p:nvSpPr>
        <p:spPr>
          <a:xfrm>
            <a:off x="6753325" y="4378468"/>
            <a:ext cx="1260909" cy="6104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itchFamily="66" charset="0"/>
              </a:rPr>
              <a:t>BACK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745" y="78102"/>
            <a:ext cx="1641475" cy="1233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1704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Vector Illustration Of The North Pole In Christmas Decor Stock Illustration  - Download Image Now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76401" y="272762"/>
            <a:ext cx="3709111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17921" y="2173136"/>
            <a:ext cx="2304896" cy="83439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307696" y="1309539"/>
            <a:ext cx="3223260" cy="16357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40256" y="378292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Unscramble the word: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m/m/m/a/t/o/h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3496" y="2280798"/>
            <a:ext cx="2011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omic Sans MS" pitchFamily="66" charset="0"/>
                <a:cs typeface="Times New Roman" pitchFamily="18" charset="0"/>
              </a:rPr>
              <a:t>mammoth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7528561" y="3506933"/>
            <a:ext cx="1326939" cy="1522269"/>
          </a:xfrm>
          <a:prstGeom prst="rect">
            <a:avLst/>
          </a:prstGeom>
        </p:spPr>
      </p:pic>
      <p:sp>
        <p:nvSpPr>
          <p:cNvPr id="15" name="Rounded Rectangle 14">
            <a:hlinkClick r:id="rId7" action="ppaction://hlinksldjump"/>
          </p:cNvPr>
          <p:cNvSpPr/>
          <p:nvPr/>
        </p:nvSpPr>
        <p:spPr>
          <a:xfrm>
            <a:off x="6658361" y="4427223"/>
            <a:ext cx="1260909" cy="6104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421905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" y="0"/>
            <a:ext cx="9140799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6" y="-803710"/>
            <a:ext cx="8906226" cy="67509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0755" y="527163"/>
            <a:ext cx="4168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5. ASSESSMENT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4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6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6" r="19175"/>
          <a:stretch/>
        </p:blipFill>
        <p:spPr>
          <a:xfrm flipH="1">
            <a:off x="7903203" y="3532823"/>
            <a:ext cx="1679685" cy="15066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54621" y="44052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Circle</a:t>
            </a:r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 </a:t>
            </a:r>
            <a:endParaRPr lang="en-US" sz="18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846" y="3523152"/>
            <a:ext cx="1857353" cy="1238854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906" y="512781"/>
            <a:ext cx="2228533" cy="1523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964" y="512781"/>
            <a:ext cx="2228533" cy="1523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106" y="2585342"/>
            <a:ext cx="2228533" cy="1506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165" y="2582562"/>
            <a:ext cx="2228533" cy="1523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85868" y="2073722"/>
            <a:ext cx="2662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cave </a:t>
            </a:r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/ </a:t>
            </a:r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dinosaur bones</a:t>
            </a:r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3721" y="2067671"/>
            <a:ext cx="3166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dinosaur bones / mammoth</a:t>
            </a:r>
            <a:endParaRPr lang="en-US" sz="1800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19507" y="4183770"/>
            <a:ext cx="2866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mammoth/ e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</a:rPr>
              <a:t>α</a:t>
            </a:r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rly people</a:t>
            </a:r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02969" y="4160157"/>
            <a:ext cx="28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e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</a:rPr>
              <a:t>α</a:t>
            </a:r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rly people </a:t>
            </a:r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/ </a:t>
            </a:r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long m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</a:rPr>
              <a:t>α</a:t>
            </a:r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n</a:t>
            </a:r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5" name="Oval 4"/>
          <p:cNvSpPr/>
          <p:nvPr/>
        </p:nvSpPr>
        <p:spPr>
          <a:xfrm>
            <a:off x="1485868" y="1997595"/>
            <a:ext cx="634999" cy="521585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173721" y="1991545"/>
            <a:ext cx="1754554" cy="521585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555482" y="4107643"/>
            <a:ext cx="1086534" cy="521585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402969" y="4084029"/>
            <a:ext cx="1429239" cy="521585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3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6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6" grpId="0"/>
      <p:bldP spid="7" grpId="0"/>
      <p:bldP spid="8" grpId="0"/>
      <p:bldP spid="5" grpId="0" animBg="1"/>
      <p:bldP spid="36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075990" y="451834"/>
            <a:ext cx="745737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defTabSz="914355">
              <a:buClr>
                <a:srgbClr val="F7AE54"/>
              </a:buClr>
            </a:pPr>
            <a:r>
              <a:rPr lang="en-US" sz="3200" b="1" kern="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UNIT 11: BEFORE OUR TIME</a:t>
            </a:r>
            <a:endParaRPr lang="x-none" sz="3200" b="1" kern="0" spc="3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3021982" y="1138370"/>
            <a:ext cx="3565392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en-US" sz="2400" b="1" dirty="0">
                <a:solidFill>
                  <a:schemeClr val="bg2"/>
                </a:solidFill>
                <a:latin typeface="Comic Sans MS" panose="030F0702030302020204" pitchFamily="66" charset="0"/>
              </a:rPr>
              <a:t>LESSON 3: PERIOD 1</a:t>
            </a:r>
            <a:endParaRPr lang="x-none" sz="2400" b="1" kern="0" dirty="0">
              <a:solidFill>
                <a:schemeClr val="bg2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702184" y="1575736"/>
            <a:ext cx="4204989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x-none" sz="2400" kern="0" spc="300" dirty="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What we </a:t>
            </a:r>
            <a:r>
              <a:rPr lang="x-none" sz="2400" kern="0" spc="30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learnt today</a:t>
            </a:r>
            <a:r>
              <a:rPr lang="en-US" sz="2400" kern="0" spc="300" dirty="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:</a:t>
            </a:r>
            <a:endParaRPr lang="x-none" sz="2400" kern="0" spc="300" dirty="0">
              <a:solidFill>
                <a:schemeClr val="bg2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37000" y="2126348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83" y="3556786"/>
            <a:ext cx="1737073" cy="17370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4397" y="2945330"/>
            <a:ext cx="2915415" cy="23485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211419" y="2345167"/>
            <a:ext cx="4724362" cy="120032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en-US" sz="2400" kern="0" spc="300" dirty="0">
                <a:solidFill>
                  <a:schemeClr val="bg2"/>
                </a:solidFill>
                <a:latin typeface="Comic Sans MS" panose="030F0702030302020204" pitchFamily="66" charset="0"/>
                <a:cs typeface="Arial"/>
                <a:sym typeface="Arial"/>
              </a:rPr>
              <a:t>Vocabulary:</a:t>
            </a:r>
          </a:p>
          <a:p>
            <a:pPr defTabSz="914355">
              <a:buClr>
                <a:srgbClr val="000000"/>
              </a:buClr>
            </a:pPr>
            <a:r>
              <a:rPr lang="en-US" sz="240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cave, early people, </a:t>
            </a:r>
          </a:p>
          <a:p>
            <a:pPr defTabSz="914355">
              <a:buClr>
                <a:srgbClr val="000000"/>
              </a:buClr>
            </a:pPr>
            <a:r>
              <a:rPr lang="en-US" sz="2400" spc="300" dirty="0">
                <a:solidFill>
                  <a:schemeClr val="bg2"/>
                </a:solidFill>
                <a:latin typeface="Comic Sans MS" panose="030F0702030302020204" pitchFamily="66" charset="0"/>
              </a:rPr>
              <a:t>dinosaur bones, mammoth</a:t>
            </a:r>
            <a:endParaRPr lang="en-US" sz="2400" kern="0" spc="300" dirty="0">
              <a:solidFill>
                <a:schemeClr val="bg2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8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0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17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331" y="7176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6" y="525640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8" y="2454493"/>
            <a:ext cx="5090246" cy="1754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36" tIns="45718" rIns="91436" bIns="45718">
            <a:spAutoFit/>
          </a:bodyPr>
          <a:lstStyle/>
          <a:p>
            <a:pPr algn="ctr" defTabSz="814414">
              <a:spcBef>
                <a:spcPct val="50000"/>
              </a:spcBef>
              <a:buClr>
                <a:srgbClr val="000000"/>
              </a:buClr>
            </a:pPr>
            <a:r>
              <a:rPr lang="en-US" altLang="zh-CN" sz="5400" b="1" kern="0" dirty="0">
                <a:solidFill>
                  <a:srgbClr val="F7A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5400" b="1" kern="0" dirty="0">
              <a:solidFill>
                <a:srgbClr val="F7AE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2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6"/>
          <a:stretch/>
        </p:blipFill>
        <p:spPr>
          <a:xfrm>
            <a:off x="0" y="-355599"/>
            <a:ext cx="9144000" cy="6351581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95" y="-254000"/>
            <a:ext cx="6042410" cy="408246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432635" y="1476477"/>
            <a:ext cx="42787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1. Warm up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Catch the words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" y="1658654"/>
            <a:ext cx="4036338" cy="403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29" y="2294465"/>
            <a:ext cx="3222489" cy="322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9" b="10124"/>
          <a:stretch/>
        </p:blipFill>
        <p:spPr>
          <a:xfrm>
            <a:off x="0" y="0"/>
            <a:ext cx="9144000" cy="5799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8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AED1F715-29D1-A260-C78C-F29F32A70C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1032" name="Picture 8" descr="Catch the words - Ứng dụng trên Google Play">
            <a:extLst>
              <a:ext uri="{FF2B5EF4-FFF2-40B4-BE49-F238E27FC236}">
                <a16:creationId xmlns:a16="http://schemas.microsoft.com/office/drawing/2014/main" id="{473BE046-F1B6-6006-CC97-D9DFA4BD8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020" y="981488"/>
            <a:ext cx="3843959" cy="3843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9242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6"/>
          <a:stretch/>
        </p:blipFill>
        <p:spPr>
          <a:xfrm>
            <a:off x="0" y="-355599"/>
            <a:ext cx="9144000" cy="6351581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95" y="-254000"/>
            <a:ext cx="6042410" cy="2446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" y="1658654"/>
            <a:ext cx="4036338" cy="403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29" y="2294465"/>
            <a:ext cx="3222489" cy="32224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92744" y="754981"/>
            <a:ext cx="4158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2. PRESENTATION</a:t>
            </a:r>
          </a:p>
        </p:txBody>
      </p:sp>
    </p:spTree>
    <p:extLst>
      <p:ext uri="{BB962C8B-B14F-4D97-AF65-F5344CB8AC3E}">
        <p14:creationId xmlns:p14="http://schemas.microsoft.com/office/powerpoint/2010/main" val="186527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33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703" y="457200"/>
            <a:ext cx="4880594" cy="3255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4066092" y="3871779"/>
            <a:ext cx="10118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2"/>
                </a:solidFill>
                <a:latin typeface="Comic Sans MS" pitchFamily="66" charset="0"/>
              </a:rPr>
              <a:t>Cave</a:t>
            </a:r>
          </a:p>
        </p:txBody>
      </p:sp>
      <p:pic>
        <p:nvPicPr>
          <p:cNvPr id="2" name="ca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04450" y="3952947"/>
            <a:ext cx="406400" cy="4064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405192" y="3764361"/>
            <a:ext cx="23663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2"/>
                </a:solidFill>
                <a:latin typeface="Comic Sans MS" pitchFamily="66" charset="0"/>
              </a:rPr>
              <a:t>Early people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15" y="455814"/>
            <a:ext cx="4687108" cy="3308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early peop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45334" y="3838160"/>
            <a:ext cx="406400" cy="406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215" y="497128"/>
            <a:ext cx="4337650" cy="3255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3142756" y="3752484"/>
            <a:ext cx="28873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2"/>
                </a:solidFill>
                <a:latin typeface="Comic Sans MS" pitchFamily="66" charset="0"/>
              </a:rPr>
              <a:t>Dinosaur bones</a:t>
            </a:r>
          </a:p>
        </p:txBody>
      </p:sp>
      <p:pic>
        <p:nvPicPr>
          <p:cNvPr id="4" name="dinosaur bone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200775" y="3813652"/>
            <a:ext cx="406400" cy="4064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42" y="507217"/>
            <a:ext cx="5790478" cy="3257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3659218" y="3923622"/>
            <a:ext cx="19239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2"/>
                </a:solidFill>
                <a:latin typeface="Comic Sans MS" pitchFamily="66" charset="0"/>
              </a:rPr>
              <a:t>Mammoth</a:t>
            </a:r>
          </a:p>
        </p:txBody>
      </p:sp>
      <p:pic>
        <p:nvPicPr>
          <p:cNvPr id="5" name="mammoth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42379" y="39959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7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11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  <p:bldP spid="26" grpId="1"/>
      <p:bldP spid="29" grpId="0"/>
      <p:bldP spid="29" grpId="1"/>
      <p:bldP spid="31" grpId="0"/>
      <p:bldP spid="31" grpId="1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6"/>
          <a:stretch/>
        </p:blipFill>
        <p:spPr>
          <a:xfrm>
            <a:off x="0" y="-355599"/>
            <a:ext cx="9144000" cy="6351581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95" y="-254000"/>
            <a:ext cx="6042410" cy="2446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" y="1658654"/>
            <a:ext cx="4036338" cy="403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29" y="2294465"/>
            <a:ext cx="3222489" cy="32224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49976" y="723137"/>
            <a:ext cx="2844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3. PRACTICE</a:t>
            </a:r>
          </a:p>
        </p:txBody>
      </p:sp>
    </p:spTree>
    <p:extLst>
      <p:ext uri="{BB962C8B-B14F-4D97-AF65-F5344CB8AC3E}">
        <p14:creationId xmlns:p14="http://schemas.microsoft.com/office/powerpoint/2010/main" val="36453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33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-1"/>
            <a:ext cx="9144000" cy="52292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0908" y="93905"/>
            <a:ext cx="4191760" cy="408623"/>
          </a:xfrm>
          <a:prstGeom prst="roundRect">
            <a:avLst/>
          </a:prstGeom>
          <a:solidFill>
            <a:srgbClr val="4A6658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latin typeface="Comic Sans MS" panose="030F0702030302020204" pitchFamily="66" charset="0"/>
              </a:rPr>
              <a:t>1. Listen and point. Repeat. TR 11.9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93969" y="2240903"/>
            <a:ext cx="885969" cy="510778"/>
          </a:xfrm>
          <a:prstGeom prst="roundRect">
            <a:avLst/>
          </a:prstGeom>
          <a:solidFill>
            <a:srgbClr val="4A6658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Cave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09020" y="2244701"/>
            <a:ext cx="1969307" cy="510778"/>
          </a:xfrm>
          <a:prstGeom prst="roundRect">
            <a:avLst/>
          </a:prstGeom>
          <a:solidFill>
            <a:srgbClr val="4A6658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Early people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63" y="2796124"/>
            <a:ext cx="2628966" cy="1836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1470588" y="4661346"/>
            <a:ext cx="2392516" cy="510778"/>
          </a:xfrm>
          <a:prstGeom prst="roundRect">
            <a:avLst/>
          </a:prstGeom>
          <a:solidFill>
            <a:srgbClr val="4A6658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Dinosaur bones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245" y="453248"/>
            <a:ext cx="2532513" cy="1787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59" y="2795468"/>
            <a:ext cx="3265681" cy="1836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0" name="TextBox 39"/>
          <p:cNvSpPr txBox="1"/>
          <p:nvPr/>
        </p:nvSpPr>
        <p:spPr>
          <a:xfrm>
            <a:off x="5834960" y="4661346"/>
            <a:ext cx="1621800" cy="510778"/>
          </a:xfrm>
          <a:prstGeom prst="roundRect">
            <a:avLst/>
          </a:prstGeom>
          <a:solidFill>
            <a:srgbClr val="4A6658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Mammoth</a:t>
            </a:r>
          </a:p>
        </p:txBody>
      </p:sp>
      <p:pic>
        <p:nvPicPr>
          <p:cNvPr id="2" name="11.9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473178" y="96128"/>
            <a:ext cx="406400" cy="406400"/>
          </a:xfrm>
          <a:prstGeom prst="rect">
            <a:avLst/>
          </a:prstGeom>
        </p:spPr>
      </p:pic>
      <p:pic>
        <p:nvPicPr>
          <p:cNvPr id="3" name="11.9-cav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891332" y="2265390"/>
            <a:ext cx="406400" cy="406400"/>
          </a:xfrm>
          <a:prstGeom prst="rect">
            <a:avLst/>
          </a:prstGeom>
        </p:spPr>
      </p:pic>
      <p:pic>
        <p:nvPicPr>
          <p:cNvPr id="4" name="11.9-eảly people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213853" y="2269188"/>
            <a:ext cx="406400" cy="406400"/>
          </a:xfrm>
          <a:prstGeom prst="rect">
            <a:avLst/>
          </a:prstGeom>
        </p:spPr>
      </p:pic>
      <p:pic>
        <p:nvPicPr>
          <p:cNvPr id="5" name="11.9-dinosaur bones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681682" y="4725966"/>
            <a:ext cx="406400" cy="406400"/>
          </a:xfrm>
          <a:prstGeom prst="rect">
            <a:avLst/>
          </a:prstGeom>
        </p:spPr>
      </p:pic>
      <p:pic>
        <p:nvPicPr>
          <p:cNvPr id="6" name="11.9-mammoth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286280" y="4713535"/>
            <a:ext cx="406400" cy="406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63" y="453003"/>
            <a:ext cx="2683216" cy="1789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8109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13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5.55556E-7 4.81481E-6 L -5.55556E-7 -0.07223 " pathEditMode="relative" rAng="0" ptsTypes="AA">
                                      <p:cBhvr>
                                        <p:cTn id="7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-1.11111E-6 L -1.94444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4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05556E-6 -4.19753E-6 L -3.05556E-6 -0.07222 " pathEditMode="relative" rAng="0" ptsTypes="AA">
                                      <p:cBhvr>
                                        <p:cTn id="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-4.19753E-6 L 3.88889E-6 -0.07222 " pathEditMode="relative" rAng="0" ptsTypes="AA">
                                      <p:cBhvr>
                                        <p:cTn id="10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 animBg="1"/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40" grpId="0" animBg="1"/>
      <p:bldP spid="4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6535" r="6370" b="229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07377" y="490363"/>
            <a:ext cx="364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</a:rPr>
              <a:t>2. Listen and circle. TR 11.10</a:t>
            </a:r>
          </a:p>
        </p:txBody>
      </p:sp>
      <p:pic>
        <p:nvPicPr>
          <p:cNvPr id="1026" name="Picture 2" descr="Early humans placed hearth at optimal location in caves, for maximum  benefit and minimum smoke exposur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62" y="1399554"/>
            <a:ext cx="3098938" cy="2344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937000" y="1140589"/>
            <a:ext cx="46197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/>
                </a:solidFill>
                <a:latin typeface="Comic Sans MS" pitchFamily="66" charset="0"/>
              </a:rPr>
              <a:t>1 </a:t>
            </a:r>
            <a:r>
              <a:rPr lang="en-US" sz="2400" dirty="0">
                <a:solidFill>
                  <a:schemeClr val="bg2"/>
                </a:solidFill>
                <a:latin typeface="Comic Sans MS" pitchFamily="66" charset="0"/>
              </a:rPr>
              <a:t>Eαrly People were tall/ small.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/>
                </a:solidFill>
                <a:latin typeface="Comic Sans MS" pitchFamily="66" charset="0"/>
              </a:rPr>
              <a:t>2 </a:t>
            </a:r>
            <a:r>
              <a:rPr lang="en-US" sz="2400" dirty="0">
                <a:solidFill>
                  <a:schemeClr val="bg2"/>
                </a:solidFill>
                <a:latin typeface="Comic Sans MS" pitchFamily="66" charset="0"/>
              </a:rPr>
              <a:t>Eαrly People were in houses/ dark caves.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/>
                </a:solidFill>
                <a:latin typeface="Comic Sans MS" pitchFamily="66" charset="0"/>
              </a:rPr>
              <a:t>3 </a:t>
            </a:r>
            <a:r>
              <a:rPr lang="en-US" sz="2400" dirty="0">
                <a:solidFill>
                  <a:schemeClr val="bg2"/>
                </a:solidFill>
                <a:latin typeface="Comic Sans MS" pitchFamily="66" charset="0"/>
              </a:rPr>
              <a:t>The dinosaur bones were smαll/ big. </a:t>
            </a:r>
          </a:p>
        </p:txBody>
      </p:sp>
      <p:sp>
        <p:nvSpPr>
          <p:cNvPr id="9" name="Oval 8"/>
          <p:cNvSpPr/>
          <p:nvPr/>
        </p:nvSpPr>
        <p:spPr>
          <a:xfrm>
            <a:off x="7467600" y="1257629"/>
            <a:ext cx="1055301" cy="539859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860799" y="2326936"/>
            <a:ext cx="1978025" cy="539859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849811" y="3425953"/>
            <a:ext cx="826982" cy="539859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  11.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13393" y="4532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1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1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8" grpId="0"/>
      <p:bldP spid="9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8489</TotalTime>
  <Words>506</Words>
  <Application>Microsoft Office PowerPoint</Application>
  <PresentationFormat>On-screen Show (16:9)</PresentationFormat>
  <Paragraphs>99</Paragraphs>
  <Slides>28</Slides>
  <Notes>17</Notes>
  <HiddenSlides>0</HiddenSlides>
  <MMClips>21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Comic Sans MS</vt:lpstr>
      <vt:lpstr>SegoeuiPc</vt:lpstr>
      <vt:lpstr>Quicksand SemiBold</vt:lpstr>
      <vt:lpstr>Quicksand</vt:lpstr>
      <vt:lpstr>Arial</vt:lpstr>
      <vt:lpstr>Life Savers ExtraBold</vt:lpstr>
      <vt:lpstr>Bebas Neue</vt:lpstr>
      <vt:lpstr>Life Savers</vt:lpstr>
      <vt:lpstr>2_Science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VU THI PHUONG HIEN</cp:lastModifiedBy>
  <cp:revision>263</cp:revision>
  <dcterms:modified xsi:type="dcterms:W3CDTF">2024-01-11T10:04:44Z</dcterms:modified>
</cp:coreProperties>
</file>