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7"/>
  </p:notesMasterIdLst>
  <p:sldIdLst>
    <p:sldId id="274" r:id="rId4"/>
    <p:sldId id="260" r:id="rId5"/>
    <p:sldId id="273" r:id="rId6"/>
    <p:sldId id="275" r:id="rId7"/>
    <p:sldId id="262" r:id="rId8"/>
    <p:sldId id="266" r:id="rId9"/>
    <p:sldId id="276" r:id="rId10"/>
    <p:sldId id="277" r:id="rId11"/>
    <p:sldId id="365" r:id="rId12"/>
    <p:sldId id="364" r:id="rId13"/>
    <p:sldId id="367" r:id="rId14"/>
    <p:sldId id="370" r:id="rId15"/>
    <p:sldId id="375" r:id="rId16"/>
    <p:sldId id="376" r:id="rId17"/>
    <p:sldId id="279" r:id="rId18"/>
    <p:sldId id="285" r:id="rId19"/>
    <p:sldId id="378" r:id="rId20"/>
    <p:sldId id="379" r:id="rId21"/>
    <p:sldId id="377" r:id="rId22"/>
    <p:sldId id="294" r:id="rId23"/>
    <p:sldId id="282" r:id="rId24"/>
    <p:sldId id="288"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0" d="100"/>
          <a:sy n="80" d="100"/>
        </p:scale>
        <p:origin x="78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5CC8C-A66C-48E4-A5C8-2E04BC1BB18C}"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1138D-89EA-4BDF-A393-E8048E4C39F7}" type="slidenum">
              <a:rPr lang="en-US" smtClean="0"/>
              <a:t>‹#›</a:t>
            </a:fld>
            <a:endParaRPr lang="en-US"/>
          </a:p>
        </p:txBody>
      </p:sp>
    </p:spTree>
    <p:extLst>
      <p:ext uri="{BB962C8B-B14F-4D97-AF65-F5344CB8AC3E}">
        <p14:creationId xmlns:p14="http://schemas.microsoft.com/office/powerpoint/2010/main" val="361762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7C1138D-89EA-4BDF-A393-E8048E4C39F7}" type="slidenum">
              <a:rPr lang="en-US" smtClean="0"/>
              <a:t>8</a:t>
            </a:fld>
            <a:endParaRPr lang="en-US"/>
          </a:p>
        </p:txBody>
      </p:sp>
    </p:spTree>
    <p:extLst>
      <p:ext uri="{BB962C8B-B14F-4D97-AF65-F5344CB8AC3E}">
        <p14:creationId xmlns:p14="http://schemas.microsoft.com/office/powerpoint/2010/main" val="106491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ảnh</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a:t>
            </a:r>
            <a:r>
              <a:rPr lang="en-US" altLang="zh-CN" baseline="0" dirty="0" err="1"/>
              <a:t>giải</a:t>
            </a:r>
            <a:r>
              <a:rPr lang="en-US" altLang="zh-CN" baseline="0" dirty="0"/>
              <a:t> </a:t>
            </a:r>
            <a:r>
              <a:rPr lang="en-US" altLang="zh-CN" baseline="0" dirty="0" err="1"/>
              <a:t>quyết</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hình</a:t>
            </a:r>
            <a:r>
              <a:rPr lang="en-US" altLang="zh-CN" baseline="0" dirty="0"/>
              <a:t> </a:t>
            </a:r>
            <a:r>
              <a:rPr lang="en-US" altLang="zh-CN" baseline="0" dirty="0" err="1"/>
              <a:t>đó</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18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7421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745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5382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789915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263284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876247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119586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97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2870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32638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3491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2024/9/13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14823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2024/9/13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2987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629460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2024/9/13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42964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5966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2024/9/13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57958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8358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2024/9/13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6365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373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1551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8214047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082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3019312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0970671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255946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A37AB-9022-43A1-B12F-EE9E5B2CE9D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2012205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4" name="Picture 3">
            <a:extLst>
              <a:ext uri="{FF2B5EF4-FFF2-40B4-BE49-F238E27FC236}">
                <a16:creationId xmlns:a16="http://schemas.microsoft.com/office/drawing/2014/main" id="{F7499469-4AC3-411D-A2C4-49B8D283907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728550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2024/9/13</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66631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3.xml"/><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4.xml"/><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5.xml"/><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6.xml"/><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3.xml"/><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slide" Target="slide11.xml"/><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3">
            <a:extLst>
              <a:ext uri="{28A0092B-C50C-407E-A947-70E740481C1C}">
                <a14:useLocalDpi xmlns:a14="http://schemas.microsoft.com/office/drawing/2010/main" val="0"/>
              </a:ext>
            </a:extLst>
          </a:blip>
          <a:srcRect r="23925"/>
          <a:stretch/>
        </p:blipFill>
        <p:spPr>
          <a:xfrm>
            <a:off x="1394114" y="333799"/>
            <a:ext cx="9274987" cy="5080000"/>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613880" y="1187498"/>
            <a:ext cx="1161288" cy="3541892"/>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9777" y="-583448"/>
            <a:ext cx="1161288" cy="3541892"/>
          </a:xfrm>
          <a:prstGeom prst="rect">
            <a:avLst/>
          </a:prstGeom>
        </p:spPr>
      </p:pic>
      <p:sp>
        <p:nvSpPr>
          <p:cNvPr id="24" name="TextBox 23">
            <a:extLst>
              <a:ext uri="{FF2B5EF4-FFF2-40B4-BE49-F238E27FC236}">
                <a16:creationId xmlns:a16="http://schemas.microsoft.com/office/drawing/2014/main" id="{191F72DA-56F2-45B7-A1C9-1C3819EFABA6}"/>
              </a:ext>
            </a:extLst>
          </p:cNvPr>
          <p:cNvSpPr txBox="1"/>
          <p:nvPr/>
        </p:nvSpPr>
        <p:spPr>
          <a:xfrm>
            <a:off x="5498878" y="1200678"/>
            <a:ext cx="14526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0B3">
                    <a:lumMod val="10000"/>
                  </a:srgbClr>
                </a:solidFill>
                <a:effectLst/>
                <a:uLnTx/>
                <a:uFillTx/>
                <a:latin typeface="iCiel Cadena" panose="02000503000000020004" pitchFamily="50" charset="0"/>
                <a:ea typeface="+mn-ea"/>
                <a:cs typeface="+mn-cs"/>
              </a:rPr>
              <a:t>CHỦ ĐỀ:</a:t>
            </a: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9986" b="89733" l="2300" r="100000"/>
                    </a14:imgEffect>
                  </a14:imgLayer>
                </a14:imgProps>
              </a:ext>
            </a:extLst>
          </a:blip>
          <a:stretch>
            <a:fillRect/>
          </a:stretch>
        </p:blipFill>
        <p:spPr>
          <a:xfrm>
            <a:off x="6933646" y="3271519"/>
            <a:ext cx="6785993" cy="482484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568AC8F-6CC7-42AB-B244-D52CFB56F08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8808" y="2814319"/>
            <a:ext cx="4104609" cy="4104609"/>
          </a:xfrm>
          <a:prstGeom prst="rect">
            <a:avLst/>
          </a:prstGeom>
        </p:spPr>
      </p:pic>
      <p:pic>
        <p:nvPicPr>
          <p:cNvPr id="5" name="Picture 4">
            <a:extLst>
              <a:ext uri="{FF2B5EF4-FFF2-40B4-BE49-F238E27FC236}">
                <a16:creationId xmlns:a16="http://schemas.microsoft.com/office/drawing/2014/main" id="{3D7F0720-1D12-482D-94E6-43C60B5509F5}"/>
              </a:ext>
            </a:extLst>
          </p:cNvPr>
          <p:cNvPicPr>
            <a:picLocks noChangeAspect="1"/>
          </p:cNvPicPr>
          <p:nvPr/>
        </p:nvPicPr>
        <p:blipFill>
          <a:blip r:embed="rId9"/>
          <a:stretch>
            <a:fillRect/>
          </a:stretch>
        </p:blipFill>
        <p:spPr>
          <a:xfrm>
            <a:off x="2704454" y="1812273"/>
            <a:ext cx="7041490" cy="2700762"/>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8E33FE4D-DCEF-4BD7-A072-A1AAF7A56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921391" y="-11936"/>
            <a:ext cx="1270609" cy="1270609"/>
          </a:xfrm>
          <a:prstGeom prst="rect">
            <a:avLst/>
          </a:prstGeom>
        </p:spPr>
      </p:pic>
    </p:spTree>
    <p:extLst>
      <p:ext uri="{BB962C8B-B14F-4D97-AF65-F5344CB8AC3E}">
        <p14:creationId xmlns:p14="http://schemas.microsoft.com/office/powerpoint/2010/main" val="3403703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là tên một nước.</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của nước ta là nước Cộng hoà xã hội chủ nghĩa Việt Nam</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4" name="Left Arrow 3">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66208" y="417086"/>
            <a:ext cx="10158742" cy="769441"/>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1. </a:t>
            </a:r>
            <a:r>
              <a:rPr lang="vi-VN" altLang="zh-CN" sz="4400" b="1" dirty="0">
                <a:solidFill>
                  <a:prstClr val="black"/>
                </a:solidFill>
                <a:latin typeface="Calibri"/>
                <a:ea typeface="宋体" panose="02010600030101010101" pitchFamily="2" charset="-122"/>
              </a:rPr>
              <a:t>Quốc hiệu của nước ta là gì?</a:t>
            </a:r>
          </a:p>
        </p:txBody>
      </p:sp>
      <p:pic>
        <p:nvPicPr>
          <p:cNvPr id="1026" name="Picture 2" descr="Quốc hiệu Việt Nam qua các thời kỳ lịch sử">
            <a:extLst>
              <a:ext uri="{FF2B5EF4-FFF2-40B4-BE49-F238E27FC236}">
                <a16:creationId xmlns:a16="http://schemas.microsoft.com/office/drawing/2014/main" id="{83B8C5BE-86CC-4F2C-9B7B-F86304515F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692" y="1815493"/>
            <a:ext cx="32004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914126"/>
              <a:r>
                <a:rPr lang="en-US" sz="4800" dirty="0" err="1">
                  <a:solidFill>
                    <a:srgbClr val="C00000"/>
                  </a:solidFill>
                  <a:latin typeface="Calibri"/>
                </a:rPr>
                <a:t>Quốc</a:t>
              </a:r>
              <a:r>
                <a:rPr lang="en-US" sz="4800" dirty="0">
                  <a:solidFill>
                    <a:srgbClr val="C00000"/>
                  </a:solidFill>
                  <a:latin typeface="Calibri"/>
                </a:rPr>
                <a:t> </a:t>
              </a:r>
              <a:r>
                <a:rPr lang="en-US" sz="4800" dirty="0" err="1">
                  <a:solidFill>
                    <a:srgbClr val="C00000"/>
                  </a:solidFill>
                  <a:latin typeface="Calibri"/>
                </a:rPr>
                <a:t>kì</a:t>
              </a:r>
              <a:r>
                <a:rPr lang="en-US" sz="4800" dirty="0">
                  <a:solidFill>
                    <a:srgbClr val="C00000"/>
                  </a:solidFill>
                  <a:latin typeface="Calibri"/>
                </a:rPr>
                <a:t> </a:t>
              </a:r>
              <a:r>
                <a:rPr lang="en-US" sz="4800" dirty="0" err="1">
                  <a:solidFill>
                    <a:srgbClr val="C00000"/>
                  </a:solidFill>
                  <a:latin typeface="Calibri"/>
                </a:rPr>
                <a:t>Việt</a:t>
              </a:r>
              <a:r>
                <a:rPr lang="en-US" sz="4800" dirty="0">
                  <a:solidFill>
                    <a:srgbClr val="C00000"/>
                  </a:solidFill>
                  <a:latin typeface="Calibri"/>
                </a:rPr>
                <a:t> Nam </a:t>
              </a:r>
              <a:r>
                <a:rPr lang="en-US" sz="4800" dirty="0" err="1">
                  <a:solidFill>
                    <a:srgbClr val="C00000"/>
                  </a:solidFill>
                  <a:latin typeface="Calibri"/>
                </a:rPr>
                <a:t>là</a:t>
              </a:r>
              <a:r>
                <a:rPr lang="en-US" sz="4800" dirty="0">
                  <a:solidFill>
                    <a:srgbClr val="C00000"/>
                  </a:solidFill>
                  <a:latin typeface="Calibri"/>
                </a:rPr>
                <a:t> </a:t>
              </a:r>
              <a:r>
                <a:rPr lang="en-US" sz="4800" dirty="0" err="1">
                  <a:solidFill>
                    <a:srgbClr val="C00000"/>
                  </a:solidFill>
                  <a:latin typeface="Calibri"/>
                </a:rPr>
                <a:t>lá</a:t>
              </a:r>
              <a:r>
                <a:rPr lang="en-US" sz="4800" dirty="0">
                  <a:solidFill>
                    <a:srgbClr val="C00000"/>
                  </a:solidFill>
                  <a:latin typeface="Calibri"/>
                </a:rPr>
                <a:t> </a:t>
              </a:r>
              <a:r>
                <a:rPr lang="en-US" sz="4800" dirty="0" err="1">
                  <a:solidFill>
                    <a:srgbClr val="C00000"/>
                  </a:solidFill>
                  <a:latin typeface="Calibri"/>
                </a:rPr>
                <a:t>cờ</a:t>
              </a:r>
              <a:r>
                <a:rPr lang="en-US" sz="4800" dirty="0">
                  <a:solidFill>
                    <a:srgbClr val="C00000"/>
                  </a:solidFill>
                  <a:latin typeface="Calibri"/>
                </a:rPr>
                <a:t> </a:t>
              </a:r>
              <a:r>
                <a:rPr lang="en-US" sz="4800" dirty="0" err="1">
                  <a:solidFill>
                    <a:srgbClr val="C00000"/>
                  </a:solidFill>
                  <a:latin typeface="Calibri"/>
                </a:rPr>
                <a:t>đỏ</a:t>
              </a:r>
              <a:r>
                <a:rPr lang="en-US" sz="4800" dirty="0">
                  <a:solidFill>
                    <a:srgbClr val="C00000"/>
                  </a:solidFill>
                  <a:latin typeface="Calibri"/>
                </a:rPr>
                <a:t> </a:t>
              </a:r>
              <a:r>
                <a:rPr lang="en-US" sz="4800" dirty="0" err="1">
                  <a:solidFill>
                    <a:srgbClr val="C00000"/>
                  </a:solidFill>
                  <a:latin typeface="Calibri"/>
                </a:rPr>
                <a:t>sao</a:t>
              </a:r>
              <a:r>
                <a:rPr lang="en-US" sz="4800" dirty="0">
                  <a:solidFill>
                    <a:srgbClr val="C00000"/>
                  </a:solidFill>
                  <a:latin typeface="Calibri"/>
                </a:rPr>
                <a:t> </a:t>
              </a:r>
              <a:r>
                <a:rPr lang="en-US" sz="4800" dirty="0" err="1">
                  <a:solidFill>
                    <a:srgbClr val="C00000"/>
                  </a:solidFill>
                  <a:latin typeface="Calibri"/>
                </a:rPr>
                <a:t>vàng</a:t>
              </a:r>
              <a:r>
                <a:rPr lang="en-US" sz="4800" dirty="0">
                  <a:solidFill>
                    <a:srgbClr val="C00000"/>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975297" y="352455"/>
            <a:ext cx="10158742" cy="830997"/>
          </a:xfrm>
          <a:prstGeom prst="rect">
            <a:avLst/>
          </a:prstGeom>
          <a:noFill/>
        </p:spPr>
        <p:txBody>
          <a:bodyPr wrap="square" rtlCol="0">
            <a:spAutoFit/>
          </a:bodyPr>
          <a:lstStyle/>
          <a:p>
            <a:pPr algn="ctr" defTabSz="914126"/>
            <a:r>
              <a:rPr lang="en-US" altLang="zh-CN" sz="4800" b="1" dirty="0">
                <a:solidFill>
                  <a:prstClr val="black"/>
                </a:solidFill>
                <a:latin typeface="Calibri"/>
                <a:ea typeface="宋体" panose="02010600030101010101" pitchFamily="2" charset="-122"/>
              </a:rPr>
              <a:t>2. </a:t>
            </a:r>
            <a:r>
              <a:rPr lang="en-US" altLang="zh-CN" sz="4800" b="1" dirty="0" err="1">
                <a:solidFill>
                  <a:prstClr val="black"/>
                </a:solidFill>
                <a:latin typeface="Calibri"/>
                <a:ea typeface="宋体" panose="02010600030101010101" pitchFamily="2" charset="-122"/>
              </a:rPr>
              <a:t>Hãy</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mô</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tả</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Quốc</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kì</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Việt</a:t>
            </a:r>
            <a:r>
              <a:rPr lang="en-US" altLang="zh-CN" sz="4800" b="1" dirty="0">
                <a:solidFill>
                  <a:prstClr val="black"/>
                </a:solidFill>
                <a:latin typeface="Calibri"/>
                <a:ea typeface="宋体" panose="02010600030101010101" pitchFamily="2" charset="-122"/>
              </a:rPr>
              <a:t> Nam.</a:t>
            </a:r>
            <a:endParaRPr lang="zh-CN" altLang="en-US" sz="4800" dirty="0">
              <a:solidFill>
                <a:prstClr val="black"/>
              </a:solidFill>
              <a:latin typeface="Calibri"/>
              <a:ea typeface="宋体" panose="02010600030101010101" pitchFamily="2" charset="-122"/>
            </a:endParaRPr>
          </a:p>
        </p:txBody>
      </p:sp>
      <p:pic>
        <p:nvPicPr>
          <p:cNvPr id="2050" name="Picture 2" descr="Ý nghĩa lá cờ đỏ sao vàng - quốc kỳ Việt Nam - Thông Tin - Tin Tức">
            <a:extLst>
              <a:ext uri="{FF2B5EF4-FFF2-40B4-BE49-F238E27FC236}">
                <a16:creationId xmlns:a16="http://schemas.microsoft.com/office/drawing/2014/main" id="{FDE6C869-0806-4D77-8067-AE9E2C8DBA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216" y="2676475"/>
            <a:ext cx="4318000" cy="24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02273" y="1496066"/>
            <a:ext cx="6391473" cy="4308579"/>
            <a:chOff x="7619064" y="1451179"/>
            <a:chExt cx="6393137" cy="430970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err="1">
                  <a:solidFill>
                    <a:prstClr val="black"/>
                  </a:solidFill>
                  <a:latin typeface="Calibri"/>
                </a:rPr>
                <a:t>Quốc</a:t>
              </a:r>
              <a:r>
                <a:rPr lang="en-US" sz="4400" dirty="0">
                  <a:solidFill>
                    <a:prstClr val="black"/>
                  </a:solidFill>
                  <a:latin typeface="Calibri"/>
                </a:rPr>
                <a:t> ca </a:t>
              </a:r>
              <a:r>
                <a:rPr lang="en-US" sz="4400" dirty="0" err="1">
                  <a:solidFill>
                    <a:prstClr val="black"/>
                  </a:solidFill>
                  <a:latin typeface="Calibri"/>
                </a:rPr>
                <a:t>Việt</a:t>
              </a:r>
              <a:r>
                <a:rPr lang="en-US" sz="4400" dirty="0">
                  <a:solidFill>
                    <a:prstClr val="black"/>
                  </a:solidFill>
                  <a:latin typeface="Calibri"/>
                </a:rPr>
                <a:t> Nam </a:t>
              </a:r>
              <a:r>
                <a:rPr lang="en-US" sz="4400" dirty="0" err="1">
                  <a:solidFill>
                    <a:prstClr val="black"/>
                  </a:solidFill>
                  <a:latin typeface="Calibri"/>
                </a:rPr>
                <a:t>là</a:t>
              </a:r>
              <a:r>
                <a:rPr lang="en-US" sz="4400" dirty="0">
                  <a:solidFill>
                    <a:prstClr val="black"/>
                  </a:solidFill>
                  <a:latin typeface="Calibri"/>
                </a:rPr>
                <a:t> </a:t>
              </a:r>
              <a:r>
                <a:rPr lang="en-US" sz="4400" dirty="0" err="1">
                  <a:solidFill>
                    <a:prstClr val="black"/>
                  </a:solidFill>
                  <a:latin typeface="Calibri"/>
                </a:rPr>
                <a:t>bái</a:t>
              </a:r>
              <a:r>
                <a:rPr lang="en-US" sz="4400" dirty="0">
                  <a:solidFill>
                    <a:prstClr val="black"/>
                  </a:solidFill>
                  <a:latin typeface="Calibri"/>
                </a:rPr>
                <a:t> </a:t>
              </a:r>
              <a:r>
                <a:rPr lang="en-US" sz="4400" dirty="0" err="1">
                  <a:solidFill>
                    <a:prstClr val="black"/>
                  </a:solidFill>
                  <a:latin typeface="Calibri"/>
                </a:rPr>
                <a:t>hát</a:t>
              </a:r>
              <a:r>
                <a:rPr lang="en-US" sz="4400" dirty="0">
                  <a:solidFill>
                    <a:prstClr val="black"/>
                  </a:solidFill>
                  <a:latin typeface="Calibri"/>
                </a:rPr>
                <a:t> “</a:t>
              </a:r>
              <a:r>
                <a:rPr lang="en-US" sz="4400" b="1" dirty="0" err="1">
                  <a:solidFill>
                    <a:prstClr val="black"/>
                  </a:solidFill>
                  <a:latin typeface="Calibri"/>
                </a:rPr>
                <a:t>Tiến</a:t>
              </a:r>
              <a:r>
                <a:rPr lang="en-US" sz="4400" b="1" dirty="0">
                  <a:solidFill>
                    <a:prstClr val="black"/>
                  </a:solidFill>
                  <a:latin typeface="Calibri"/>
                </a:rPr>
                <a:t> </a:t>
              </a:r>
              <a:r>
                <a:rPr lang="en-US" sz="4400" b="1" dirty="0" err="1">
                  <a:solidFill>
                    <a:prstClr val="black"/>
                  </a:solidFill>
                  <a:latin typeface="Calibri"/>
                </a:rPr>
                <a:t>quân</a:t>
              </a:r>
              <a:r>
                <a:rPr lang="en-US" sz="4400" b="1" dirty="0">
                  <a:solidFill>
                    <a:prstClr val="black"/>
                  </a:solidFill>
                  <a:latin typeface="Calibri"/>
                </a:rPr>
                <a:t> ca</a:t>
              </a:r>
              <a:r>
                <a:rPr lang="en-US" sz="4400" dirty="0">
                  <a:solidFill>
                    <a:prstClr val="black"/>
                  </a:solidFill>
                  <a:latin typeface="Calibri"/>
                </a:rPr>
                <a:t>” do </a:t>
              </a:r>
              <a:r>
                <a:rPr lang="en-US" sz="4400" dirty="0" err="1">
                  <a:solidFill>
                    <a:prstClr val="black"/>
                  </a:solidFill>
                  <a:latin typeface="Calibri"/>
                </a:rPr>
                <a:t>cố</a:t>
              </a:r>
              <a:r>
                <a:rPr lang="en-US" sz="4400" dirty="0">
                  <a:solidFill>
                    <a:prstClr val="black"/>
                  </a:solidFill>
                  <a:latin typeface="Calibri"/>
                </a:rPr>
                <a:t> </a:t>
              </a:r>
              <a:r>
                <a:rPr lang="en-US" sz="4400" dirty="0" err="1">
                  <a:solidFill>
                    <a:prstClr val="black"/>
                  </a:solidFill>
                  <a:latin typeface="Calibri"/>
                </a:rPr>
                <a:t>nhạc</a:t>
              </a:r>
              <a:r>
                <a:rPr lang="en-US" sz="4400" dirty="0">
                  <a:solidFill>
                    <a:prstClr val="black"/>
                  </a:solidFill>
                  <a:latin typeface="Calibri"/>
                </a:rPr>
                <a:t> </a:t>
              </a:r>
              <a:r>
                <a:rPr lang="en-US" sz="4400" dirty="0" err="1">
                  <a:solidFill>
                    <a:prstClr val="black"/>
                  </a:solidFill>
                  <a:latin typeface="Calibri"/>
                </a:rPr>
                <a:t>sĩ</a:t>
              </a:r>
              <a:r>
                <a:rPr lang="en-US" sz="4400" dirty="0">
                  <a:solidFill>
                    <a:prstClr val="black"/>
                  </a:solidFill>
                  <a:latin typeface="Calibri"/>
                </a:rPr>
                <a:t> </a:t>
              </a:r>
              <a:r>
                <a:rPr lang="en-US" sz="4400" dirty="0" err="1">
                  <a:solidFill>
                    <a:prstClr val="black"/>
                  </a:solidFill>
                  <a:latin typeface="Calibri"/>
                </a:rPr>
                <a:t>Văn</a:t>
              </a:r>
              <a:r>
                <a:rPr lang="en-US" sz="4400" dirty="0">
                  <a:solidFill>
                    <a:prstClr val="black"/>
                  </a:solidFill>
                  <a:latin typeface="Calibri"/>
                </a:rPr>
                <a:t> Cao </a:t>
              </a:r>
              <a:r>
                <a:rPr lang="en-US" sz="4400" dirty="0" err="1">
                  <a:solidFill>
                    <a:prstClr val="black"/>
                  </a:solidFill>
                  <a:latin typeface="Calibri"/>
                </a:rPr>
                <a:t>sáng</a:t>
              </a:r>
              <a:r>
                <a:rPr lang="en-US" sz="4400" dirty="0">
                  <a:solidFill>
                    <a:prstClr val="black"/>
                  </a:solidFill>
                  <a:latin typeface="Calibri"/>
                </a:rPr>
                <a:t> </a:t>
              </a:r>
              <a:r>
                <a:rPr lang="en-US" sz="4400" dirty="0" err="1">
                  <a:solidFill>
                    <a:prstClr val="black"/>
                  </a:solidFill>
                  <a:latin typeface="Calibri"/>
                </a:rPr>
                <a:t>tác</a:t>
              </a:r>
              <a:r>
                <a:rPr lang="en-US" sz="4400" dirty="0">
                  <a:solidFill>
                    <a:prstClr val="black"/>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92216" y="83110"/>
            <a:ext cx="10158742" cy="1446550"/>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3. </a:t>
            </a:r>
            <a:r>
              <a:rPr lang="en-US" altLang="zh-CN" sz="4400" b="1" dirty="0" err="1">
                <a:solidFill>
                  <a:prstClr val="black"/>
                </a:solidFill>
                <a:latin typeface="Calibri"/>
                <a:ea typeface="宋体" panose="02010600030101010101" pitchFamily="2" charset="-122"/>
              </a:rPr>
              <a:t>Nêu</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tên</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bài</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hát</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và</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tác</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giả</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Quốc</a:t>
            </a:r>
            <a:r>
              <a:rPr lang="en-US" altLang="zh-CN" sz="4400" b="1" dirty="0">
                <a:solidFill>
                  <a:prstClr val="black"/>
                </a:solidFill>
                <a:latin typeface="Calibri"/>
                <a:ea typeface="宋体" panose="02010600030101010101" pitchFamily="2" charset="-122"/>
              </a:rPr>
              <a:t> ca </a:t>
            </a:r>
          </a:p>
          <a:p>
            <a:pPr algn="ctr" defTabSz="914126"/>
            <a:r>
              <a:rPr lang="en-US" altLang="zh-CN" sz="4400" b="1" dirty="0" err="1">
                <a:solidFill>
                  <a:prstClr val="black"/>
                </a:solidFill>
                <a:latin typeface="Calibri"/>
                <a:ea typeface="宋体" panose="02010600030101010101" pitchFamily="2" charset="-122"/>
              </a:rPr>
              <a:t>Việt</a:t>
            </a:r>
            <a:r>
              <a:rPr lang="en-US" altLang="zh-CN" sz="4400" b="1" dirty="0">
                <a:solidFill>
                  <a:prstClr val="black"/>
                </a:solidFill>
                <a:latin typeface="Calibri"/>
                <a:ea typeface="宋体" panose="02010600030101010101" pitchFamily="2" charset="-122"/>
              </a:rPr>
              <a:t> Nam</a:t>
            </a:r>
            <a:endParaRPr lang="zh-CN" altLang="en-US" sz="4400" dirty="0">
              <a:solidFill>
                <a:prstClr val="black"/>
              </a:solidFill>
              <a:latin typeface="Calibri"/>
              <a:ea typeface="宋体" panose="02010600030101010101" pitchFamily="2" charset="-122"/>
            </a:endParaRPr>
          </a:p>
        </p:txBody>
      </p:sp>
      <p:pic>
        <p:nvPicPr>
          <p:cNvPr id="3074" name="Picture 2" descr="Đừng “nghịch dại” với Quốc ca! | Văn hóa xã hội">
            <a:extLst>
              <a:ext uri="{FF2B5EF4-FFF2-40B4-BE49-F238E27FC236}">
                <a16:creationId xmlns:a16="http://schemas.microsoft.com/office/drawing/2014/main" id="{86D55996-8923-4F48-ABB4-C5B1DEF5CF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6187" y="1890465"/>
            <a:ext cx="2645410" cy="355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Nghiêm trang khi chào cờ và hát Quốc ca là thể hiện tình yêu Tổ quốc và niềm tự hào dân tộc.</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Calibri"/>
                <a:ea typeface="+mn-ea"/>
                <a:cs typeface="+mn-cs"/>
              </a:rPr>
              <a:t>Quay </a:t>
            </a:r>
            <a:r>
              <a:rPr kumimoji="0" lang="en-US" sz="2399"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894017" y="161852"/>
            <a:ext cx="10158742" cy="132343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sao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nghiêm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trang</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khi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và</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hát</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Quốc</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ca?</a:t>
            </a:r>
            <a:endParaRPr kumimoji="0" lang="zh-CN" altLang="en-US" sz="4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5122" name="Picture 2" descr="chào cờ tranh vẽ paint - Tư liệu phim ảnh - Phạm Văn Phúc - Website của  Phạm Văn Phúc- Tuy Hòa- Phú Yên">
            <a:extLst>
              <a:ext uri="{FF2B5EF4-FFF2-40B4-BE49-F238E27FC236}">
                <a16:creationId xmlns:a16="http://schemas.microsoft.com/office/drawing/2014/main" id="{21C8FEA3-0F07-49B0-A0AF-816A2011D6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255" y="2590483"/>
            <a:ext cx="3958110" cy="251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07906" y="1782618"/>
              <a:ext cx="50544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 Tìm hiểu những việc cần làm khi chào cờ và hát Quốc ca. </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7" name="TextBox 6">
            <a:extLst>
              <a:ext uri="{FF2B5EF4-FFF2-40B4-BE49-F238E27FC236}">
                <a16:creationId xmlns:a16="http://schemas.microsoft.com/office/drawing/2014/main" id="{555A7CCC-861D-4B05-A076-2B8C86CD2E11}"/>
              </a:ext>
            </a:extLst>
          </p:cNvPr>
          <p:cNvSpPr txBox="1"/>
          <p:nvPr/>
        </p:nvSpPr>
        <p:spPr>
          <a:xfrm>
            <a:off x="5402852" y="6361326"/>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55106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FFD6A8-19C1-465D-897C-6337C539D147}"/>
              </a:ext>
            </a:extLst>
          </p:cNvPr>
          <p:cNvPicPr>
            <a:picLocks noChangeAspect="1"/>
          </p:cNvPicPr>
          <p:nvPr/>
        </p:nvPicPr>
        <p:blipFill>
          <a:blip r:embed="rId2"/>
          <a:stretch>
            <a:fillRect/>
          </a:stretch>
        </p:blipFill>
        <p:spPr>
          <a:xfrm>
            <a:off x="4801802" y="3935484"/>
            <a:ext cx="2848529" cy="2312958"/>
          </a:xfrm>
          <a:prstGeom prst="rect">
            <a:avLst/>
          </a:prstGeom>
        </p:spPr>
      </p:pic>
      <p:grpSp>
        <p:nvGrpSpPr>
          <p:cNvPr id="20" name="Group 19">
            <a:extLst>
              <a:ext uri="{FF2B5EF4-FFF2-40B4-BE49-F238E27FC236}">
                <a16:creationId xmlns:a16="http://schemas.microsoft.com/office/drawing/2014/main" id="{21FDD5CC-6B9E-498D-AFAF-7780144EFA8B}"/>
              </a:ext>
            </a:extLst>
          </p:cNvPr>
          <p:cNvGrpSpPr/>
          <p:nvPr/>
        </p:nvGrpSpPr>
        <p:grpSpPr>
          <a:xfrm>
            <a:off x="1463040" y="176241"/>
            <a:ext cx="9265920" cy="584776"/>
            <a:chOff x="3140798" y="440401"/>
            <a:chExt cx="5818792" cy="584776"/>
          </a:xfrm>
        </p:grpSpPr>
        <p:sp>
          <p:nvSpPr>
            <p:cNvPr id="21" name="Google Shape;1244;p45">
              <a:extLst>
                <a:ext uri="{FF2B5EF4-FFF2-40B4-BE49-F238E27FC236}">
                  <a16:creationId xmlns:a16="http://schemas.microsoft.com/office/drawing/2014/main" id="{E27FB9DB-86BC-4F65-BFB8-F98D980779B6}"/>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TextBox 21">
              <a:extLst>
                <a:ext uri="{FF2B5EF4-FFF2-40B4-BE49-F238E27FC236}">
                  <a16:creationId xmlns:a16="http://schemas.microsoft.com/office/drawing/2014/main" id="{B7C43973-F550-4B95-B801-6780D9F47087}"/>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Arial" panose="020B0604020202020204" pitchFamily="34" charset="0"/>
                  <a:cs typeface="Arial" panose="020B0604020202020204" pitchFamily="34" charset="0"/>
                </a:rPr>
                <a:t>Q</a:t>
              </a:r>
              <a:r>
                <a:rPr lang="en-US" sz="3200" b="1" i="0" dirty="0">
                  <a:solidFill>
                    <a:srgbClr val="FF0000"/>
                  </a:solidFill>
                  <a:effectLst/>
                  <a:latin typeface="Arial" panose="020B0604020202020204" pitchFamily="34" charset="0"/>
                  <a:cs typeface="Arial" panose="020B0604020202020204" pitchFamily="34" charset="0"/>
                </a:rPr>
                <a:t>uan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23" name="Google Shape;1045;p15">
            <a:extLst>
              <a:ext uri="{FF2B5EF4-FFF2-40B4-BE49-F238E27FC236}">
                <a16:creationId xmlns:a16="http://schemas.microsoft.com/office/drawing/2014/main" id="{64C415C5-DF2A-431A-899B-4B120CA8CB3C}"/>
              </a:ext>
            </a:extLst>
          </p:cNvPr>
          <p:cNvSpPr/>
          <p:nvPr/>
        </p:nvSpPr>
        <p:spPr>
          <a:xfrm>
            <a:off x="6087393" y="2323486"/>
            <a:ext cx="5012603" cy="1198060"/>
          </a:xfrm>
          <a:prstGeom prst="wedgeRoundRectCallout">
            <a:avLst>
              <a:gd name="adj1" fmla="val -32436"/>
              <a:gd name="adj2" fmla="val 88554"/>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en-US" sz="2800" kern="0" dirty="0">
                <a:solidFill>
                  <a:prstClr val="black"/>
                </a:solidFill>
                <a:latin typeface="Arial"/>
                <a:ea typeface="Arial"/>
                <a:cs typeface="Arial"/>
                <a:sym typeface="Arial"/>
              </a:rPr>
              <a:t>Khi </a:t>
            </a:r>
            <a:r>
              <a:rPr lang="en-US" sz="2800" kern="0" dirty="0" err="1">
                <a:solidFill>
                  <a:prstClr val="black"/>
                </a:solidFill>
                <a:latin typeface="Arial"/>
                <a:ea typeface="Arial"/>
                <a:cs typeface="Arial"/>
                <a:sym typeface="Arial"/>
              </a:rPr>
              <a:t>chuẩn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bị</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chào</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cờ</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em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cần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phải</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làm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gì</a:t>
            </a:r>
            <a:r>
              <a:rPr lang="en-US" sz="2800" kern="0" dirty="0">
                <a:solidFill>
                  <a:prstClr val="black"/>
                </a:solidFill>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6CBA7319-73EF-4B32-9D77-8F410FC81929}"/>
              </a:ext>
            </a:extLst>
          </p:cNvPr>
          <p:cNvPicPr>
            <a:picLocks noChangeAspect="1"/>
          </p:cNvPicPr>
          <p:nvPr/>
        </p:nvPicPr>
        <p:blipFill>
          <a:blip r:embed="rId3"/>
          <a:stretch>
            <a:fillRect/>
          </a:stretch>
        </p:blipFill>
        <p:spPr>
          <a:xfrm>
            <a:off x="254001" y="909493"/>
            <a:ext cx="3874684" cy="2976462"/>
          </a:xfrm>
          <a:prstGeom prst="rect">
            <a:avLst/>
          </a:prstGeom>
        </p:spPr>
      </p:pic>
      <p:sp>
        <p:nvSpPr>
          <p:cNvPr id="25" name="Google Shape;1045;p15">
            <a:extLst>
              <a:ext uri="{FF2B5EF4-FFF2-40B4-BE49-F238E27FC236}">
                <a16:creationId xmlns:a16="http://schemas.microsoft.com/office/drawing/2014/main" id="{387E86B4-8EFE-41D8-9EDC-3B43466B3ED9}"/>
              </a:ext>
            </a:extLst>
          </p:cNvPr>
          <p:cNvSpPr/>
          <p:nvPr/>
        </p:nvSpPr>
        <p:spPr>
          <a:xfrm>
            <a:off x="7778837" y="3885955"/>
            <a:ext cx="3874683" cy="1198060"/>
          </a:xfrm>
          <a:prstGeom prst="wedgeRoundRectCallout">
            <a:avLst>
              <a:gd name="adj1" fmla="val -49833"/>
              <a:gd name="adj2" fmla="val 69897"/>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a:solidFill>
                  <a:prstClr val="black"/>
                </a:solidFill>
                <a:latin typeface="Arial"/>
                <a:ea typeface="Arial"/>
                <a:cs typeface="Arial"/>
                <a:sym typeface="Arial"/>
              </a:rPr>
              <a:t>Khi chào cờ, em cần giữ tư thế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6" name="Google Shape;1045;p15">
            <a:extLst>
              <a:ext uri="{FF2B5EF4-FFF2-40B4-BE49-F238E27FC236}">
                <a16:creationId xmlns:a16="http://schemas.microsoft.com/office/drawing/2014/main" id="{3B176A9E-2111-47C9-960D-8B26711B3314}"/>
              </a:ext>
            </a:extLst>
          </p:cNvPr>
          <p:cNvSpPr/>
          <p:nvPr/>
        </p:nvSpPr>
        <p:spPr>
          <a:xfrm>
            <a:off x="7961717" y="5448424"/>
            <a:ext cx="4230283" cy="1198060"/>
          </a:xfrm>
          <a:prstGeom prst="wedgeRoundRectCallout">
            <a:avLst>
              <a:gd name="adj1" fmla="val -73957"/>
              <a:gd name="adj2" fmla="val -19995"/>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dirty="0">
                <a:solidFill>
                  <a:prstClr val="black"/>
                </a:solidFill>
                <a:latin typeface="Arial"/>
                <a:ea typeface="Arial"/>
                <a:cs typeface="Arial"/>
                <a:sym typeface="Arial"/>
              </a:rPr>
              <a:t>Khi chào cờ, em cần hát quốc ca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28" name="Picture 27">
            <a:extLst>
              <a:ext uri="{FF2B5EF4-FFF2-40B4-BE49-F238E27FC236}">
                <a16:creationId xmlns:a16="http://schemas.microsoft.com/office/drawing/2014/main" id="{FF2729D6-634A-4AE2-BFC0-79A9A1AFC544}"/>
              </a:ext>
            </a:extLst>
          </p:cNvPr>
          <p:cNvPicPr>
            <a:picLocks noChangeAspect="1"/>
          </p:cNvPicPr>
          <p:nvPr/>
        </p:nvPicPr>
        <p:blipFill>
          <a:blip r:embed="rId4"/>
          <a:stretch>
            <a:fillRect/>
          </a:stretch>
        </p:blipFill>
        <p:spPr>
          <a:xfrm>
            <a:off x="391794" y="3885955"/>
            <a:ext cx="3611245" cy="3002248"/>
          </a:xfrm>
          <a:prstGeom prst="rect">
            <a:avLst/>
          </a:prstGeom>
        </p:spPr>
      </p:pic>
    </p:spTree>
    <p:extLst>
      <p:ext uri="{BB962C8B-B14F-4D97-AF65-F5344CB8AC3E}">
        <p14:creationId xmlns:p14="http://schemas.microsoft.com/office/powerpoint/2010/main" val="34946416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5">
            <a:extLst>
              <a:ext uri="{FF2B5EF4-FFF2-40B4-BE49-F238E27FC236}">
                <a16:creationId xmlns:a16="http://schemas.microsoft.com/office/drawing/2014/main" id="{42C2087A-2E5A-45DD-9C01-3B5F99016464}"/>
              </a:ext>
            </a:extLst>
          </p:cNvPr>
          <p:cNvPicPr>
            <a:picLocks noChangeAspect="1"/>
          </p:cNvPicPr>
          <p:nvPr/>
        </p:nvPicPr>
        <p:blipFill>
          <a:blip r:embed="rId2"/>
          <a:stretch>
            <a:fillRect/>
          </a:stretch>
        </p:blipFill>
        <p:spPr>
          <a:xfrm rot="1521259" flipH="1">
            <a:off x="7495120" y="-205384"/>
            <a:ext cx="1525407" cy="2730479"/>
          </a:xfrm>
          <a:prstGeom prst="rect">
            <a:avLst/>
          </a:prstGeom>
        </p:spPr>
      </p:pic>
      <p:pic>
        <p:nvPicPr>
          <p:cNvPr id="30" name="图片 11268" descr="24">
            <a:extLst>
              <a:ext uri="{FF2B5EF4-FFF2-40B4-BE49-F238E27FC236}">
                <a16:creationId xmlns:a16="http://schemas.microsoft.com/office/drawing/2014/main" id="{4F575747-9491-4785-BF36-7D6274F68815}"/>
              </a:ext>
            </a:extLst>
          </p:cNvPr>
          <p:cNvPicPr>
            <a:picLocks noChangeAspect="1"/>
          </p:cNvPicPr>
          <p:nvPr/>
        </p:nvPicPr>
        <p:blipFill>
          <a:blip r:embed="rId3"/>
          <a:stretch>
            <a:fillRect/>
          </a:stretch>
        </p:blipFill>
        <p:spPr>
          <a:xfrm>
            <a:off x="3145259" y="-59220"/>
            <a:ext cx="4794818" cy="4767504"/>
          </a:xfrm>
          <a:prstGeom prst="rect">
            <a:avLst/>
          </a:prstGeom>
          <a:noFill/>
          <a:ln w="9525">
            <a:noFill/>
          </a:ln>
        </p:spPr>
      </p:pic>
      <p:sp>
        <p:nvSpPr>
          <p:cNvPr id="31" name="文本框 18">
            <a:extLst>
              <a:ext uri="{FF2B5EF4-FFF2-40B4-BE49-F238E27FC236}">
                <a16:creationId xmlns:a16="http://schemas.microsoft.com/office/drawing/2014/main" id="{AA3C3176-5AB3-4F1F-B43A-08D350B976D5}"/>
              </a:ext>
            </a:extLst>
          </p:cNvPr>
          <p:cNvSpPr txBox="1"/>
          <p:nvPr/>
        </p:nvSpPr>
        <p:spPr>
          <a:xfrm>
            <a:off x="3832533" y="2235592"/>
            <a:ext cx="3240958" cy="1446550"/>
          </a:xfrm>
          <a:prstGeom prst="rect">
            <a:avLst/>
          </a:prstGeom>
          <a:noFill/>
        </p:spPr>
        <p:txBody>
          <a:bodyPr wrap="square" rtlCol="0">
            <a:spAutoFit/>
          </a:bodyPr>
          <a:lstStyle/>
          <a:p>
            <a:pPr algn="ct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Trình</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bày</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trước</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lớp</a:t>
            </a:r>
            <a:endParaRPr lang="zh-CN" altLang="en-US" sz="4400" dirty="0">
              <a:solidFill>
                <a:srgbClr val="C00000"/>
              </a:solidFill>
              <a:latin typeface="Arial" panose="020B0604020202020204" pitchFamily="34" charset="0"/>
              <a:ea typeface="仓耳今楷05-6763 W05" panose="02020400000000000000" pitchFamily="18" charset="-122"/>
              <a:cs typeface="Arial" panose="020B0604020202020204" pitchFamily="34" charset="0"/>
            </a:endParaRPr>
          </a:p>
        </p:txBody>
      </p:sp>
      <p:pic>
        <p:nvPicPr>
          <p:cNvPr id="32" name="图片 20">
            <a:extLst>
              <a:ext uri="{FF2B5EF4-FFF2-40B4-BE49-F238E27FC236}">
                <a16:creationId xmlns:a16="http://schemas.microsoft.com/office/drawing/2014/main" id="{6C715B65-7065-43B0-A4C7-F4168F51BC32}"/>
              </a:ext>
            </a:extLst>
          </p:cNvPr>
          <p:cNvPicPr>
            <a:picLocks noChangeAspect="1"/>
          </p:cNvPicPr>
          <p:nvPr/>
        </p:nvPicPr>
        <p:blipFill rotWithShape="1">
          <a:blip r:embed="rId4" cstate="screen"/>
          <a:srcRect/>
          <a:stretch>
            <a:fillRect/>
          </a:stretch>
        </p:blipFill>
        <p:spPr>
          <a:xfrm>
            <a:off x="265992" y="4077699"/>
            <a:ext cx="11939563" cy="2786931"/>
          </a:xfrm>
          <a:prstGeom prst="rect">
            <a:avLst/>
          </a:prstGeom>
        </p:spPr>
      </p:pic>
    </p:spTree>
    <p:extLst>
      <p:ext uri="{BB962C8B-B14F-4D97-AF65-F5344CB8AC3E}">
        <p14:creationId xmlns:p14="http://schemas.microsoft.com/office/powerpoint/2010/main" val="1959067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750"/>
                                        <p:tgtEl>
                                          <p:spTgt spid="2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chào</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cờ</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em</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chỉnh</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sửa</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phục</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bỏ</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mũ</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nón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1488687" y="459763"/>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Khi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chuẩn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bị</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cần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làm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p>
        </p:txBody>
      </p:sp>
      <p:pic>
        <p:nvPicPr>
          <p:cNvPr id="5" name="Picture 4">
            <a:extLst>
              <a:ext uri="{FF2B5EF4-FFF2-40B4-BE49-F238E27FC236}">
                <a16:creationId xmlns:a16="http://schemas.microsoft.com/office/drawing/2014/main" id="{BB65C40D-6118-4A98-8EE1-2FE516459D85}"/>
              </a:ext>
            </a:extLst>
          </p:cNvPr>
          <p:cNvPicPr>
            <a:picLocks noChangeAspect="1"/>
          </p:cNvPicPr>
          <p:nvPr/>
        </p:nvPicPr>
        <p:blipFill>
          <a:blip r:embed="rId8"/>
          <a:stretch>
            <a:fillRect/>
          </a:stretch>
        </p:blipFill>
        <p:spPr>
          <a:xfrm>
            <a:off x="1104970" y="2104939"/>
            <a:ext cx="2513935" cy="3974735"/>
          </a:xfrm>
          <a:prstGeom prst="rect">
            <a:avLst/>
          </a:prstGeom>
        </p:spPr>
      </p:pic>
    </p:spTree>
    <p:extLst>
      <p:ext uri="{BB962C8B-B14F-4D97-AF65-F5344CB8AC3E}">
        <p14:creationId xmlns:p14="http://schemas.microsoft.com/office/powerpoint/2010/main" val="39458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chào cờ, em cần giữ tư thế nghiêm trang, dáng đứng thẳng, mắt nhìn cờ Tổ quốc.</a:t>
              </a:r>
              <a:endPar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777487" y="459116"/>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vi-VN"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Khi chào cờ, em cần giữ tư thế như thế nào?</a:t>
            </a:r>
            <a:endPar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6" name="Picture 5">
            <a:extLst>
              <a:ext uri="{FF2B5EF4-FFF2-40B4-BE49-F238E27FC236}">
                <a16:creationId xmlns:a16="http://schemas.microsoft.com/office/drawing/2014/main" id="{3ED6224E-0635-47D4-BDE3-33A0F05E7B13}"/>
              </a:ext>
            </a:extLst>
          </p:cNvPr>
          <p:cNvPicPr>
            <a:picLocks noChangeAspect="1"/>
          </p:cNvPicPr>
          <p:nvPr/>
        </p:nvPicPr>
        <p:blipFill>
          <a:blip r:embed="rId8"/>
          <a:stretch>
            <a:fillRect/>
          </a:stretch>
        </p:blipFill>
        <p:spPr>
          <a:xfrm>
            <a:off x="1026231" y="1755604"/>
            <a:ext cx="2976880" cy="4650159"/>
          </a:xfrm>
          <a:prstGeom prst="rect">
            <a:avLst/>
          </a:prstGeom>
        </p:spPr>
      </p:pic>
    </p:spTree>
    <p:extLst>
      <p:ext uri="{BB962C8B-B14F-4D97-AF65-F5344CB8AC3E}">
        <p14:creationId xmlns:p14="http://schemas.microsoft.com/office/powerpoint/2010/main" val="19214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0" y="117496"/>
            <a:ext cx="13186969"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a:solidFill>
                    <a:srgbClr val="C00000"/>
                  </a:solidFill>
                  <a:latin typeface="Calibri" panose="020F0502020204030204" pitchFamily="34" charset="0"/>
                  <a:cs typeface="Calibri" panose="020F0502020204030204" pitchFamily="34" charset="0"/>
                </a:rPr>
                <a:t>Khi </a:t>
              </a:r>
              <a:r>
                <a:rPr lang="en-US" sz="4400" dirty="0" err="1">
                  <a:solidFill>
                    <a:srgbClr val="C00000"/>
                  </a:solidFill>
                  <a:latin typeface="Calibri" panose="020F0502020204030204" pitchFamily="34" charset="0"/>
                  <a:cs typeface="Calibri" panose="020F0502020204030204" pitchFamily="34" charset="0"/>
                </a:rPr>
                <a:t>chào</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cờ</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em</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cần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hát</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Quốc</a:t>
              </a:r>
              <a:r>
                <a:rPr lang="en-US" sz="4400" dirty="0">
                  <a:solidFill>
                    <a:srgbClr val="C00000"/>
                  </a:solidFill>
                  <a:latin typeface="Calibri" panose="020F0502020204030204" pitchFamily="34" charset="0"/>
                  <a:cs typeface="Calibri" panose="020F0502020204030204" pitchFamily="34" charset="0"/>
                </a:rPr>
                <a:t> ca to, </a:t>
              </a:r>
              <a:r>
                <a:rPr lang="en-US" sz="4400" dirty="0" err="1">
                  <a:solidFill>
                    <a:srgbClr val="C00000"/>
                  </a:solidFill>
                  <a:latin typeface="Calibri" panose="020F0502020204030204" pitchFamily="34" charset="0"/>
                  <a:cs typeface="Calibri" panose="020F0502020204030204" pitchFamily="34" charset="0"/>
                </a:rPr>
                <a:t>rõ</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ràng</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trôi</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chảy</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diễn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cảm</a:t>
              </a:r>
              <a:r>
                <a:rPr lang="en-US" sz="4400" dirty="0">
                  <a:solidFill>
                    <a:srgbClr val="C00000"/>
                  </a:solidFill>
                  <a:latin typeface="Calibri" panose="020F0502020204030204" pitchFamily="34" charset="0"/>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66208" y="387809"/>
            <a:ext cx="10158742" cy="707886"/>
          </a:xfrm>
          <a:prstGeom prst="rect">
            <a:avLst/>
          </a:prstGeom>
          <a:noFill/>
        </p:spPr>
        <p:txBody>
          <a:bodyPr wrap="square" rtlCol="0">
            <a:spAutoFit/>
          </a:bodyPr>
          <a:lstStyle/>
          <a:p>
            <a:pPr defTabSz="914126"/>
            <a:r>
              <a:rPr lang="en-US" altLang="zh-CN" sz="4000" b="1" dirty="0">
                <a:solidFill>
                  <a:prstClr val="black"/>
                </a:solidFill>
                <a:latin typeface="Calibri"/>
                <a:ea typeface="宋体" panose="02010600030101010101" pitchFamily="2" charset="-122"/>
              </a:rPr>
              <a:t>3. </a:t>
            </a:r>
            <a:r>
              <a:rPr lang="vi-VN" altLang="zh-CN" sz="4000" b="1" dirty="0">
                <a:solidFill>
                  <a:prstClr val="black"/>
                </a:solidFill>
                <a:latin typeface="Calibri"/>
                <a:ea typeface="宋体" panose="02010600030101010101" pitchFamily="2" charset="-122"/>
              </a:rPr>
              <a:t>Khi chào cờ, em cần hát quốc ca như thế nào?</a:t>
            </a:r>
            <a:endParaRPr lang="en-US" altLang="zh-CN" sz="4000" b="1" dirty="0">
              <a:solidFill>
                <a:prstClr val="black"/>
              </a:solidFill>
              <a:latin typeface="Calibri"/>
              <a:ea typeface="宋体" panose="02010600030101010101" pitchFamily="2" charset="-122"/>
            </a:endParaRPr>
          </a:p>
        </p:txBody>
      </p:sp>
      <p:pic>
        <p:nvPicPr>
          <p:cNvPr id="17" name="Picture 16">
            <a:extLst>
              <a:ext uri="{FF2B5EF4-FFF2-40B4-BE49-F238E27FC236}">
                <a16:creationId xmlns:a16="http://schemas.microsoft.com/office/drawing/2014/main" id="{2600E3D5-AF33-4EC8-89D1-18054127A4A3}"/>
              </a:ext>
            </a:extLst>
          </p:cNvPr>
          <p:cNvPicPr>
            <a:picLocks noChangeAspect="1"/>
          </p:cNvPicPr>
          <p:nvPr/>
        </p:nvPicPr>
        <p:blipFill>
          <a:blip r:embed="rId8"/>
          <a:stretch>
            <a:fillRect/>
          </a:stretch>
        </p:blipFill>
        <p:spPr>
          <a:xfrm>
            <a:off x="391794" y="2321542"/>
            <a:ext cx="4307897" cy="3581417"/>
          </a:xfrm>
          <a:prstGeom prst="rect">
            <a:avLst/>
          </a:prstGeom>
        </p:spPr>
      </p:pic>
    </p:spTree>
    <p:extLst>
      <p:ext uri="{BB962C8B-B14F-4D97-AF65-F5344CB8AC3E}">
        <p14:creationId xmlns:p14="http://schemas.microsoft.com/office/powerpoint/2010/main" val="14263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a:extLst>
              <a:ext uri="{FF2B5EF4-FFF2-40B4-BE49-F238E27FC236}">
                <a16:creationId xmlns:a16="http://schemas.microsoft.com/office/drawing/2014/main" id="{52BFA389-7D9D-4F79-BE35-C4E81080B920}"/>
              </a:ext>
            </a:extLst>
          </p:cNvPr>
          <p:cNvPicPr>
            <a:picLocks noChangeAspect="1"/>
          </p:cNvPicPr>
          <p:nvPr/>
        </p:nvPicPr>
        <p:blipFill>
          <a:blip r:embed="rId6"/>
          <a:stretch>
            <a:fillRect/>
          </a:stretch>
        </p:blipFill>
        <p:spPr>
          <a:xfrm>
            <a:off x="2747943" y="1488154"/>
            <a:ext cx="7773074" cy="2566638"/>
          </a:xfrm>
          <a:prstGeom prst="rect">
            <a:avLst/>
          </a:prstGeom>
        </p:spPr>
      </p:pic>
      <p:sp>
        <p:nvSpPr>
          <p:cNvPr id="11" name="TextBox 10">
            <a:extLst>
              <a:ext uri="{FF2B5EF4-FFF2-40B4-BE49-F238E27FC236}">
                <a16:creationId xmlns:a16="http://schemas.microsoft.com/office/drawing/2014/main" id="{E307C9E9-3D24-4BF9-B2EC-AC153AC4C7A4}"/>
              </a:ext>
            </a:extLst>
          </p:cNvPr>
          <p:cNvSpPr txBox="1"/>
          <p:nvPr/>
        </p:nvSpPr>
        <p:spPr>
          <a:xfrm>
            <a:off x="3866990" y="6426447"/>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4040" descr="11">
            <a:extLst>
              <a:ext uri="{FF2B5EF4-FFF2-40B4-BE49-F238E27FC236}">
                <a16:creationId xmlns:a16="http://schemas.microsoft.com/office/drawing/2014/main" id="{DAF6ED06-4DC8-44FB-A100-AB23091700B7}"/>
              </a:ext>
            </a:extLst>
          </p:cNvPr>
          <p:cNvPicPr>
            <a:picLocks noChangeAspect="1"/>
          </p:cNvPicPr>
          <p:nvPr/>
        </p:nvPicPr>
        <p:blipFill>
          <a:blip r:embed="rId2"/>
          <a:stretch>
            <a:fillRect/>
          </a:stretch>
        </p:blipFill>
        <p:spPr>
          <a:xfrm>
            <a:off x="1129035" y="363063"/>
            <a:ext cx="8166616" cy="6494937"/>
          </a:xfrm>
          <a:prstGeom prst="rect">
            <a:avLst/>
          </a:prstGeom>
          <a:noFill/>
          <a:ln w="9525">
            <a:noFill/>
          </a:ln>
        </p:spPr>
      </p:pic>
      <p:pic>
        <p:nvPicPr>
          <p:cNvPr id="6" name="Picture 5">
            <a:extLst>
              <a:ext uri="{FF2B5EF4-FFF2-40B4-BE49-F238E27FC236}">
                <a16:creationId xmlns:a16="http://schemas.microsoft.com/office/drawing/2014/main" id="{1C26BF8A-0EF5-4FA3-BDB4-8A0C6A01830B}"/>
              </a:ext>
            </a:extLst>
          </p:cNvPr>
          <p:cNvPicPr>
            <a:picLocks noChangeAspect="1"/>
          </p:cNvPicPr>
          <p:nvPr/>
        </p:nvPicPr>
        <p:blipFill>
          <a:blip r:embed="rId3"/>
          <a:stretch>
            <a:fillRect/>
          </a:stretch>
        </p:blipFill>
        <p:spPr>
          <a:xfrm>
            <a:off x="1753376" y="2273679"/>
            <a:ext cx="5535648" cy="2981202"/>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12F8E312-BC28-45CC-9ADB-0518BA24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832" y="3258305"/>
            <a:ext cx="3599695" cy="3599695"/>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8A661C-9D24-496D-973F-375F8B63460B}"/>
              </a:ext>
            </a:extLst>
          </p:cNvPr>
          <p:cNvGrpSpPr/>
          <p:nvPr/>
        </p:nvGrpSpPr>
        <p:grpSpPr>
          <a:xfrm>
            <a:off x="1957257" y="108024"/>
            <a:ext cx="7105699" cy="1945503"/>
            <a:chOff x="1957257" y="108024"/>
            <a:chExt cx="7105699" cy="1945503"/>
          </a:xfrm>
        </p:grpSpPr>
        <p:grpSp>
          <p:nvGrpSpPr>
            <p:cNvPr id="13" name="组合 559">
              <a:extLst>
                <a:ext uri="{FF2B5EF4-FFF2-40B4-BE49-F238E27FC236}">
                  <a16:creationId xmlns:a16="http://schemas.microsoft.com/office/drawing/2014/main" id="{6A594CD8-1EDE-4D49-8719-CBE97501AEB5}"/>
                </a:ext>
              </a:extLst>
            </p:cNvPr>
            <p:cNvGrpSpPr/>
            <p:nvPr/>
          </p:nvGrpSpPr>
          <p:grpSpPr>
            <a:xfrm flipH="1">
              <a:off x="1957257" y="108024"/>
              <a:ext cx="7105699" cy="1945503"/>
              <a:chOff x="1849115" y="2355573"/>
              <a:chExt cx="3213910" cy="1440160"/>
            </a:xfrm>
          </p:grpSpPr>
          <p:sp>
            <p:nvSpPr>
              <p:cNvPr id="14" name="五边形 1">
                <a:extLst>
                  <a:ext uri="{FF2B5EF4-FFF2-40B4-BE49-F238E27FC236}">
                    <a16:creationId xmlns:a16="http://schemas.microsoft.com/office/drawing/2014/main" id="{7E893B1A-9C88-4D53-B30A-1BBD2CAB286F}"/>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sp>
            <p:nvSpPr>
              <p:cNvPr id="15" name="矩形 576">
                <a:extLst>
                  <a:ext uri="{FF2B5EF4-FFF2-40B4-BE49-F238E27FC236}">
                    <a16:creationId xmlns:a16="http://schemas.microsoft.com/office/drawing/2014/main" id="{FE71F5AF-42D0-47DF-B224-4C0CB12CA7AA}"/>
                  </a:ext>
                </a:extLst>
              </p:cNvPr>
              <p:cNvSpPr/>
              <p:nvPr/>
            </p:nvSpPr>
            <p:spPr>
              <a:xfrm flipH="1">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grpSp>
        <p:sp>
          <p:nvSpPr>
            <p:cNvPr id="3" name="TextBox 2">
              <a:extLst>
                <a:ext uri="{FF2B5EF4-FFF2-40B4-BE49-F238E27FC236}">
                  <a16:creationId xmlns:a16="http://schemas.microsoft.com/office/drawing/2014/main" id="{DA54198A-84C3-4B87-AEC3-B8AFE69F4FF9}"/>
                </a:ext>
              </a:extLst>
            </p:cNvPr>
            <p:cNvSpPr txBox="1"/>
            <p:nvPr/>
          </p:nvSpPr>
          <p:spPr>
            <a:xfrm>
              <a:off x="3657600" y="325120"/>
              <a:ext cx="4714240" cy="1200329"/>
            </a:xfrm>
            <a:prstGeom prst="rect">
              <a:avLst/>
            </a:prstGeom>
            <a:noFill/>
          </p:spPr>
          <p:txBody>
            <a:bodyPr wrap="square" rtlCol="0">
              <a:spAutoFit/>
            </a:bodyPr>
            <a:lstStyle/>
            <a:p>
              <a:pPr algn="r"/>
              <a:r>
                <a:rPr lang="en-US" sz="7200" b="1" dirty="0" err="1">
                  <a:solidFill>
                    <a:srgbClr val="FF0000"/>
                  </a:solidFill>
                  <a:latin typeface="Arial" panose="020B0604020202020204" pitchFamily="34" charset="0"/>
                  <a:cs typeface="Arial" panose="020B0604020202020204" pitchFamily="34" charset="0"/>
                </a:rPr>
                <a:t>Luật</a:t>
              </a:r>
              <a:r>
                <a:rPr lang="en-US" sz="7200" b="1" dirty="0">
                  <a:solidFill>
                    <a:srgbClr val="FF0000"/>
                  </a:solidFill>
                  <a:latin typeface="Arial" panose="020B0604020202020204" pitchFamily="34" charset="0"/>
                  <a:cs typeface="Arial" panose="020B0604020202020204" pitchFamily="34" charset="0"/>
                </a:rPr>
                <a:t> </a:t>
              </a:r>
              <a:r>
                <a:rPr lang="en-US" sz="7200" b="1" dirty="0" err="1">
                  <a:solidFill>
                    <a:srgbClr val="FF0000"/>
                  </a:solidFill>
                  <a:latin typeface="Arial" panose="020B0604020202020204" pitchFamily="34" charset="0"/>
                  <a:cs typeface="Arial" panose="020B0604020202020204" pitchFamily="34" charset="0"/>
                </a:rPr>
                <a:t>chơi</a:t>
              </a:r>
              <a:r>
                <a:rPr lang="en-US" sz="7200" b="1" dirty="0">
                  <a:solidFill>
                    <a:srgbClr val="FF0000"/>
                  </a:solidFill>
                  <a:latin typeface="Arial" panose="020B0604020202020204" pitchFamily="34" charset="0"/>
                  <a:cs typeface="Arial" panose="020B0604020202020204" pitchFamily="34" charset="0"/>
                </a:rPr>
                <a:t>:</a:t>
              </a:r>
            </a:p>
          </p:txBody>
        </p:sp>
      </p:grpSp>
      <p:pic>
        <p:nvPicPr>
          <p:cNvPr id="17" name="图片 40966" descr="1-39">
            <a:extLst>
              <a:ext uri="{FF2B5EF4-FFF2-40B4-BE49-F238E27FC236}">
                <a16:creationId xmlns:a16="http://schemas.microsoft.com/office/drawing/2014/main" id="{5037E4BA-8A40-4EE3-93EC-F4E510B70000}"/>
              </a:ext>
            </a:extLst>
          </p:cNvPr>
          <p:cNvPicPr>
            <a:picLocks noChangeAspect="1"/>
          </p:cNvPicPr>
          <p:nvPr/>
        </p:nvPicPr>
        <p:blipFill rotWithShape="1">
          <a:blip r:embed="rId2"/>
          <a:srcRect l="69028" t="9767" r="1858" b="14415"/>
          <a:stretch/>
        </p:blipFill>
        <p:spPr>
          <a:xfrm>
            <a:off x="802640" y="2468880"/>
            <a:ext cx="10891519" cy="4175089"/>
          </a:xfrm>
          <a:prstGeom prst="rect">
            <a:avLst/>
          </a:prstGeom>
          <a:noFill/>
          <a:ln w="9525">
            <a:noFill/>
          </a:ln>
        </p:spPr>
      </p:pic>
      <p:sp>
        <p:nvSpPr>
          <p:cNvPr id="19" name="TextBox 18">
            <a:extLst>
              <a:ext uri="{FF2B5EF4-FFF2-40B4-BE49-F238E27FC236}">
                <a16:creationId xmlns:a16="http://schemas.microsoft.com/office/drawing/2014/main" id="{E4F02FA0-956C-4019-AA61-997FC2722FB2}"/>
              </a:ext>
            </a:extLst>
          </p:cNvPr>
          <p:cNvSpPr txBox="1"/>
          <p:nvPr/>
        </p:nvSpPr>
        <p:spPr>
          <a:xfrm>
            <a:off x="1117600" y="2905760"/>
            <a:ext cx="10109200" cy="353943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lớp</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chia ra thành các nhóm (3-4 nhóm). </a:t>
            </a:r>
            <a:r>
              <a:rPr lang="nl-NL" sz="3200" dirty="0">
                <a:latin typeface="Arial" panose="020B0604020202020204" pitchFamily="34" charset="0"/>
                <a:ea typeface="Times New Roman" panose="02020603050405020304" pitchFamily="18" charset="0"/>
                <a:cs typeface="Arial" panose="020B0604020202020204" pitchFamily="34" charset="0"/>
              </a:rPr>
              <a:t>Lớp trưởng điều hành lễ chào cờ.</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marL="457200" indent="-457200" algn="just">
              <a:buFont typeface="Arial" panose="020B0604020202020204" pitchFamily="34" charset="0"/>
              <a:buChar char="•"/>
            </a:pPr>
            <a:r>
              <a:rPr lang="vi-VN" sz="3200" dirty="0">
                <a:latin typeface="Arial" panose="020B0604020202020204" pitchFamily="34" charset="0"/>
                <a:cs typeface="Arial" panose="020B0604020202020204" pitchFamily="34" charset="0"/>
              </a:rPr>
              <a:t>Mỗi nhóm thực hành l</a:t>
            </a:r>
            <a:r>
              <a:rPr lang="en-US" sz="3200">
                <a:latin typeface="Arial" panose="020B0604020202020204" pitchFamily="34" charset="0"/>
                <a:cs typeface="Arial" panose="020B0604020202020204" pitchFamily="34" charset="0"/>
              </a:rPr>
              <a:t>à</a:t>
            </a:r>
            <a:r>
              <a:rPr lang="vi-VN" sz="3200">
                <a:latin typeface="Arial" panose="020B0604020202020204" pitchFamily="34" charset="0"/>
                <a:cs typeface="Arial" panose="020B0604020202020204" pitchFamily="34" charset="0"/>
              </a:rPr>
              <a:t>m </a:t>
            </a:r>
            <a:r>
              <a:rPr lang="vi-VN" sz="3200" dirty="0">
                <a:latin typeface="Arial" panose="020B0604020202020204" pitchFamily="34" charset="0"/>
                <a:cs typeface="Arial" panose="020B0604020202020204" pitchFamily="34" charset="0"/>
              </a:rPr>
              <a:t>lễ chào cờ và hát Quốc ca 1 lượt.</a:t>
            </a:r>
            <a:endParaRPr lang="en-US" sz="32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nl-NL" sz="3200" dirty="0">
                <a:effectLst/>
                <a:latin typeface="Arial" panose="020B0604020202020204" pitchFamily="34" charset="0"/>
                <a:ea typeface="Times New Roman" panose="02020603050405020304" pitchFamily="18" charset="0"/>
                <a:cs typeface="Arial" panose="020B0604020202020204" pitchFamily="34" charset="0"/>
              </a:rPr>
              <a:t>Mời các thành viên trong lớp nhận xét trao giải cho nhóm chào cờ tốt nhất, hát Quốc ca đúng và hay nhất.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barn(inVertical)">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barn(inVertical)">
                                      <p:cBhvr>
                                        <p:cTn id="23"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a:hlinkClick r:id="" action="ppaction://media"/>
            <a:extLst>
              <a:ext uri="{FF2B5EF4-FFF2-40B4-BE49-F238E27FC236}">
                <a16:creationId xmlns:a16="http://schemas.microsoft.com/office/drawing/2014/main" id="{D333D99F-DFD4-4F4C-AC26-19F6280FA1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721" y="1209040"/>
            <a:ext cx="11918685" cy="5648960"/>
          </a:xfrm>
          <a:prstGeom prst="rect">
            <a:avLst/>
          </a:prstGeom>
        </p:spPr>
      </p:pic>
      <p:grpSp>
        <p:nvGrpSpPr>
          <p:cNvPr id="3" name="Group 2">
            <a:extLst>
              <a:ext uri="{FF2B5EF4-FFF2-40B4-BE49-F238E27FC236}">
                <a16:creationId xmlns:a16="http://schemas.microsoft.com/office/drawing/2014/main" id="{C1CEB7AE-609A-405A-B5F3-7F1ECD1B7CC0}"/>
              </a:ext>
            </a:extLst>
          </p:cNvPr>
          <p:cNvGrpSpPr/>
          <p:nvPr/>
        </p:nvGrpSpPr>
        <p:grpSpPr>
          <a:xfrm>
            <a:off x="3369967" y="135601"/>
            <a:ext cx="5262880" cy="584776"/>
            <a:chOff x="3140798" y="440401"/>
            <a:chExt cx="5818792" cy="584776"/>
          </a:xfrm>
        </p:grpSpPr>
        <p:sp>
          <p:nvSpPr>
            <p:cNvPr id="4" name="Google Shape;1244;p45">
              <a:extLst>
                <a:ext uri="{FF2B5EF4-FFF2-40B4-BE49-F238E27FC236}">
                  <a16:creationId xmlns:a16="http://schemas.microsoft.com/office/drawing/2014/main" id="{438A1D8E-A653-47CF-B8DE-09B4D133C298}"/>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24F0959-B83B-407D-94AF-F65B488D9AEE}"/>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FF0000"/>
                  </a:solidFill>
                  <a:effectLst/>
                  <a:latin typeface="Arial" panose="020B0604020202020204" pitchFamily="34" charset="0"/>
                  <a:cs typeface="Arial" panose="020B0604020202020204" pitchFamily="34" charset="0"/>
                </a:rPr>
                <a:t>Lắng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nghe</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bài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hát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6" name="Picture 5">
            <a:extLst>
              <a:ext uri="{FF2B5EF4-FFF2-40B4-BE49-F238E27FC236}">
                <a16:creationId xmlns:a16="http://schemas.microsoft.com/office/drawing/2014/main" id="{9EB918E3-9326-4E5A-85C4-939B42C30BFB}"/>
              </a:ext>
            </a:extLst>
          </p:cNvPr>
          <p:cNvPicPr>
            <a:picLocks noChangeAspect="1"/>
          </p:cNvPicPr>
          <p:nvPr/>
        </p:nvPicPr>
        <p:blipFill>
          <a:blip r:embed="rId7"/>
          <a:stretch>
            <a:fillRect/>
          </a:stretch>
        </p:blipFill>
        <p:spPr>
          <a:xfrm>
            <a:off x="2154594" y="2286608"/>
            <a:ext cx="7882811" cy="2566638"/>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15213" y="1883804"/>
              <a:ext cx="50544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Tìm hiểu Quốc hiệu, Quốc kì, Quốc ca Việt Nam.</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148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3040" y="176241"/>
            <a:ext cx="9265920" cy="584776"/>
            <a:chOff x="3140798" y="440401"/>
            <a:chExt cx="5818792" cy="584776"/>
          </a:xfrm>
        </p:grpSpPr>
        <p:sp>
          <p:nvSpPr>
            <p:cNvPr id="16" name="Google Shape;1244;p45"/>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FF0000"/>
                  </a:solidFill>
                  <a:effectLst/>
                  <a:latin typeface="Arial" panose="020B0604020202020204" pitchFamily="34" charset="0"/>
                  <a:cs typeface="Arial" panose="020B0604020202020204" pitchFamily="34" charset="0"/>
                </a:rPr>
                <a:t>1. </a:t>
              </a:r>
              <a:r>
                <a:rPr lang="en-US" sz="3200" b="1" i="0" dirty="0" err="1">
                  <a:solidFill>
                    <a:srgbClr val="FF0000"/>
                  </a:solidFill>
                  <a:effectLst/>
                  <a:latin typeface="Arial" panose="020B0604020202020204" pitchFamily="34" charset="0"/>
                  <a:cs typeface="Arial" panose="020B0604020202020204" pitchFamily="34" charset="0"/>
                </a:rPr>
                <a:t>Đọc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đoạn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hội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thoại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18" name="矩形: 圆角 7">
            <a:extLst>
              <a:ext uri="{FF2B5EF4-FFF2-40B4-BE49-F238E27FC236}">
                <a16:creationId xmlns:a16="http://schemas.microsoft.com/office/drawing/2014/main" id="{D9AE66E5-158D-4928-8F70-23759B0C5F11}"/>
              </a:ext>
            </a:extLst>
          </p:cNvPr>
          <p:cNvSpPr/>
          <p:nvPr/>
        </p:nvSpPr>
        <p:spPr>
          <a:xfrm>
            <a:off x="753209" y="925914"/>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20" name="Rectangle 19">
            <a:extLst>
              <a:ext uri="{FF2B5EF4-FFF2-40B4-BE49-F238E27FC236}">
                <a16:creationId xmlns:a16="http://schemas.microsoft.com/office/drawing/2014/main" id="{9011D242-FE08-4E02-81D3-ADDD90A1F234}"/>
              </a:ext>
            </a:extLst>
          </p:cNvPr>
          <p:cNvSpPr/>
          <p:nvPr/>
        </p:nvSpPr>
        <p:spPr>
          <a:xfrm>
            <a:off x="1225843" y="1008212"/>
            <a:ext cx="10284068"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Nghiêm trang khi chào cờ và hát Quốc ca là thể hiện tình yêu Tổ quốc niềm tự hào dân tộc, con ạ!</a:t>
            </a:r>
          </a:p>
        </p:txBody>
      </p:sp>
    </p:spTree>
    <p:extLst>
      <p:ext uri="{BB962C8B-B14F-4D97-AF65-F5344CB8AC3E}">
        <p14:creationId xmlns:p14="http://schemas.microsoft.com/office/powerpoint/2010/main" val="378899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5478B-71CC-493D-88DE-CF436D171A1D}"/>
              </a:ext>
            </a:extLst>
          </p:cNvPr>
          <p:cNvPicPr>
            <a:picLocks noChangeAspect="1"/>
          </p:cNvPicPr>
          <p:nvPr/>
        </p:nvPicPr>
        <p:blipFill>
          <a:blip r:embed="rId2"/>
          <a:stretch>
            <a:fillRect/>
          </a:stretch>
        </p:blipFill>
        <p:spPr>
          <a:xfrm>
            <a:off x="540339" y="2087880"/>
            <a:ext cx="3031922" cy="3873743"/>
          </a:xfrm>
          <a:prstGeom prst="rect">
            <a:avLst/>
          </a:prstGeom>
        </p:spPr>
      </p:pic>
      <p:sp>
        <p:nvSpPr>
          <p:cNvPr id="8" name="Speech Bubble: Rectangle with Corners Rounded 7">
            <a:extLst>
              <a:ext uri="{FF2B5EF4-FFF2-40B4-BE49-F238E27FC236}">
                <a16:creationId xmlns:a16="http://schemas.microsoft.com/office/drawing/2014/main" id="{6C6B9BEC-41F3-4BBF-9936-03CA2845F570}"/>
              </a:ext>
            </a:extLst>
          </p:cNvPr>
          <p:cNvSpPr/>
          <p:nvPr/>
        </p:nvSpPr>
        <p:spPr>
          <a:xfrm flipH="1">
            <a:off x="4053840" y="244123"/>
            <a:ext cx="6670300" cy="14103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B050"/>
                </a:solidFill>
                <a:latin typeface="iCiel Cadena" panose="02000503000000020004" pitchFamily="50" charset="0"/>
              </a:rPr>
              <a:t>Quốc hiệu của nước ta là gì?</a:t>
            </a:r>
            <a:endParaRPr lang="en-US" sz="3200" dirty="0">
              <a:solidFill>
                <a:srgbClr val="00B050"/>
              </a:solidFill>
              <a:latin typeface="iCiel Cadena" panose="02000503000000020004" pitchFamily="50" charset="0"/>
            </a:endParaRPr>
          </a:p>
        </p:txBody>
      </p:sp>
      <p:sp>
        <p:nvSpPr>
          <p:cNvPr id="9" name="Speech Bubble: Rectangle with Corners Rounded 8">
            <a:extLst>
              <a:ext uri="{FF2B5EF4-FFF2-40B4-BE49-F238E27FC236}">
                <a16:creationId xmlns:a16="http://schemas.microsoft.com/office/drawing/2014/main" id="{E84C2716-8BF7-4298-B8B4-CE703E267A3A}"/>
              </a:ext>
            </a:extLst>
          </p:cNvPr>
          <p:cNvSpPr/>
          <p:nvPr/>
        </p:nvSpPr>
        <p:spPr>
          <a:xfrm flipH="1">
            <a:off x="4053840" y="2047234"/>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iCiel Cadena" panose="02000503000000020004" pitchFamily="50" charset="0"/>
              </a:rPr>
              <a:t>Hãy</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mô</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tả</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Quốc</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kì</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Việt</a:t>
            </a:r>
            <a:r>
              <a:rPr lang="en-US" sz="3200" dirty="0">
                <a:solidFill>
                  <a:srgbClr val="00B050"/>
                </a:solidFill>
                <a:latin typeface="iCiel Cadena" panose="02000503000000020004" pitchFamily="50" charset="0"/>
              </a:rPr>
              <a:t> Nam</a:t>
            </a:r>
          </a:p>
        </p:txBody>
      </p:sp>
      <p:sp>
        <p:nvSpPr>
          <p:cNvPr id="10" name="Speech Bubble: Rectangle with Corners Rounded 9">
            <a:extLst>
              <a:ext uri="{FF2B5EF4-FFF2-40B4-BE49-F238E27FC236}">
                <a16:creationId xmlns:a16="http://schemas.microsoft.com/office/drawing/2014/main" id="{EA6C0BDF-5ED3-496B-BCDD-9320256FC87B}"/>
              </a:ext>
            </a:extLst>
          </p:cNvPr>
          <p:cNvSpPr/>
          <p:nvPr/>
        </p:nvSpPr>
        <p:spPr>
          <a:xfrm flipH="1">
            <a:off x="4140200" y="3472301"/>
            <a:ext cx="658394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Nêu tên bài hát và tác giả Quốc ca Việt Nam</a:t>
            </a:r>
            <a:endParaRPr lang="en-US" sz="3200" dirty="0">
              <a:solidFill>
                <a:srgbClr val="00B050"/>
              </a:solidFill>
              <a:latin typeface="iCiel Cadena" panose="02000503000000020004" pitchFamily="50" charset="0"/>
            </a:endParaRPr>
          </a:p>
        </p:txBody>
      </p:sp>
      <p:sp>
        <p:nvSpPr>
          <p:cNvPr id="11" name="Speech Bubble: Rectangle with Corners Rounded 10">
            <a:extLst>
              <a:ext uri="{FF2B5EF4-FFF2-40B4-BE49-F238E27FC236}">
                <a16:creationId xmlns:a16="http://schemas.microsoft.com/office/drawing/2014/main" id="{3FF34C29-5D76-4C36-86B6-2EA0835E01DB}"/>
              </a:ext>
            </a:extLst>
          </p:cNvPr>
          <p:cNvSpPr/>
          <p:nvPr/>
        </p:nvSpPr>
        <p:spPr>
          <a:xfrm flipH="1">
            <a:off x="4358640" y="5101388"/>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Vì sao phải nghiêm trang khi chào cờ và hát Quốc ca</a:t>
            </a:r>
            <a:endParaRPr lang="en-US" sz="3200" dirty="0">
              <a:solidFill>
                <a:srgbClr val="00B050"/>
              </a:solidFill>
              <a:latin typeface="iCiel Cadena" panose="02000503000000020004" pitchFamily="50" charset="0"/>
            </a:endParaRPr>
          </a:p>
        </p:txBody>
      </p:sp>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7">
            <a:extLst>
              <a:ext uri="{FF2B5EF4-FFF2-40B4-BE49-F238E27FC236}">
                <a16:creationId xmlns:a16="http://schemas.microsoft.com/office/drawing/2014/main" id="{A98EF20B-05B9-4476-B7A3-F0ABBD6B6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5" name="图片 96">
            <a:extLst>
              <a:ext uri="{FF2B5EF4-FFF2-40B4-BE49-F238E27FC236}">
                <a16:creationId xmlns:a16="http://schemas.microsoft.com/office/drawing/2014/main" id="{C6A4750F-D12F-4BC0-AA0F-E3ABBE442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2" y="5910548"/>
            <a:ext cx="3585157" cy="947452"/>
          </a:xfrm>
          <a:prstGeom prst="rect">
            <a:avLst/>
          </a:prstGeom>
        </p:spPr>
      </p:pic>
      <p:sp>
        <p:nvSpPr>
          <p:cNvPr id="16" name="TextBox 15">
            <a:extLst>
              <a:ext uri="{FF2B5EF4-FFF2-40B4-BE49-F238E27FC236}">
                <a16:creationId xmlns:a16="http://schemas.microsoft.com/office/drawing/2014/main" id="{0AACFBFB-F6A0-4522-9C78-10373F343A21}"/>
              </a:ext>
            </a:extLst>
          </p:cNvPr>
          <p:cNvSpPr txBox="1"/>
          <p:nvPr/>
        </p:nvSpPr>
        <p:spPr>
          <a:xfrm>
            <a:off x="4886828" y="819478"/>
            <a:ext cx="3951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SVN-Cookies" panose="02040603050506020204" pitchFamily="18" charset="0"/>
                <a:ea typeface="+mn-ea"/>
                <a:cs typeface="+mn-cs"/>
              </a:rPr>
              <a:t>CHIA SẺ</a:t>
            </a:r>
          </a:p>
        </p:txBody>
      </p:sp>
      <p:pic>
        <p:nvPicPr>
          <p:cNvPr id="17" name="Picture 2" descr="Cute Kids Thai Students Uniform Vector Stock Vector (Royalty Free)  1650159838">
            <a:extLst>
              <a:ext uri="{FF2B5EF4-FFF2-40B4-BE49-F238E27FC236}">
                <a16:creationId xmlns:a16="http://schemas.microsoft.com/office/drawing/2014/main" id="{B0EA5A67-997E-4ABE-9CAC-8BB4844DDE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te Kids Thai Students Uniform Vector Stock Vector (Royalty Free)  1650159838">
            <a:extLst>
              <a:ext uri="{FF2B5EF4-FFF2-40B4-BE49-F238E27FC236}">
                <a16:creationId xmlns:a16="http://schemas.microsoft.com/office/drawing/2014/main" id="{EAF1069B-805F-425D-AB47-03A5C3F314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A2BF507-CA41-4A54-A4CD-07AD81013AF8}"/>
              </a:ext>
            </a:extLst>
          </p:cNvPr>
          <p:cNvGrpSpPr/>
          <p:nvPr/>
        </p:nvGrpSpPr>
        <p:grpSpPr>
          <a:xfrm>
            <a:off x="7698394" y="819478"/>
            <a:ext cx="2369415" cy="2011680"/>
            <a:chOff x="7686151" y="1417318"/>
            <a:chExt cx="2369415" cy="2011680"/>
          </a:xfrm>
        </p:grpSpPr>
        <p:pic>
          <p:nvPicPr>
            <p:cNvPr id="20" name="Picture 19" descr="Shape&#10;&#10;Description automatically generated">
              <a:extLst>
                <a:ext uri="{FF2B5EF4-FFF2-40B4-BE49-F238E27FC236}">
                  <a16:creationId xmlns:a16="http://schemas.microsoft.com/office/drawing/2014/main" id="{A9BABECB-55DB-4545-98F5-AA48D18A1172}"/>
                </a:ext>
              </a:extLst>
            </p:cNvPr>
            <p:cNvPicPr>
              <a:picLocks noChangeAspect="1"/>
            </p:cNvPicPr>
            <p:nvPr/>
          </p:nvPicPr>
          <p:blipFill rotWithShape="1">
            <a:blip r:embed="rId7">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21" name="TextBox 20">
              <a:extLst>
                <a:ext uri="{FF2B5EF4-FFF2-40B4-BE49-F238E27FC236}">
                  <a16:creationId xmlns:a16="http://schemas.microsoft.com/office/drawing/2014/main" id="{9448279C-E27A-4160-BF2E-A8E9B0D198AE}"/>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D1801D04-50FD-4D37-AFFC-6EBE5FB30F3B}"/>
              </a:ext>
            </a:extLst>
          </p:cNvPr>
          <p:cNvGrpSpPr/>
          <p:nvPr/>
        </p:nvGrpSpPr>
        <p:grpSpPr>
          <a:xfrm>
            <a:off x="2038587" y="697560"/>
            <a:ext cx="2616000" cy="1828800"/>
            <a:chOff x="1936266" y="1295400"/>
            <a:chExt cx="2616000" cy="1828800"/>
          </a:xfrm>
        </p:grpSpPr>
        <p:pic>
          <p:nvPicPr>
            <p:cNvPr id="23" name="Picture 22" descr="Shape&#10;&#10;Description automatically generated">
              <a:extLst>
                <a:ext uri="{FF2B5EF4-FFF2-40B4-BE49-F238E27FC236}">
                  <a16:creationId xmlns:a16="http://schemas.microsoft.com/office/drawing/2014/main" id="{A6BF8C92-7649-40A1-A66E-E26B3D1B077E}"/>
                </a:ext>
              </a:extLst>
            </p:cNvPr>
            <p:cNvPicPr>
              <a:picLocks noChangeAspect="1"/>
            </p:cNvPicPr>
            <p:nvPr/>
          </p:nvPicPr>
          <p:blipFill rotWithShape="1">
            <a:blip r:embed="rId7">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24" name="TextBox 23">
              <a:extLst>
                <a:ext uri="{FF2B5EF4-FFF2-40B4-BE49-F238E27FC236}">
                  <a16:creationId xmlns:a16="http://schemas.microsoft.com/office/drawing/2014/main" id="{985786A0-C5AA-4A12-B52E-8624661E20B3}"/>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981949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750"/>
                                        <p:tgtEl>
                                          <p:spTgt spid="17"/>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75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750"/>
                                        <p:tgtEl>
                                          <p:spTgt spid="18"/>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 name="Picture 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511672" y="1985052"/>
            <a:ext cx="2700223" cy="2149157"/>
          </a:xfrm>
          <a:prstGeom prst="rect">
            <a:avLst/>
          </a:prstGeom>
        </p:spPr>
      </p:pic>
      <p:sp>
        <p:nvSpPr>
          <p:cNvPr id="11" name="文本框 18">
            <a:hlinkClick r:id="rId11" action="ppaction://hlinksldjump"/>
            <a:extLst>
              <a:ext uri="{FF2B5EF4-FFF2-40B4-BE49-F238E27FC236}">
                <a16:creationId xmlns:a16="http://schemas.microsoft.com/office/drawing/2014/main" id="{94AAAAED-4D83-41E3-BB60-D604328DBD4C}"/>
              </a:ext>
            </a:extLst>
          </p:cNvPr>
          <p:cNvSpPr txBox="1"/>
          <p:nvPr/>
        </p:nvSpPr>
        <p:spPr>
          <a:xfrm>
            <a:off x="3479501" y="3132033"/>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3" name="Picture 22">
            <a:hlinkClick r:id="rId11"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5067069" y="2031669"/>
            <a:ext cx="2583082" cy="2055922"/>
          </a:xfrm>
          <a:prstGeom prst="rect">
            <a:avLst/>
          </a:prstGeom>
        </p:spPr>
      </p:pic>
      <p:sp>
        <p:nvSpPr>
          <p:cNvPr id="24" name="文本框 18">
            <a:hlinkClick r:id="rId12" action="ppaction://hlinksldjump"/>
            <a:extLst>
              <a:ext uri="{FF2B5EF4-FFF2-40B4-BE49-F238E27FC236}">
                <a16:creationId xmlns:a16="http://schemas.microsoft.com/office/drawing/2014/main" id="{94AAAAED-4D83-41E3-BB60-D604328DBD4C}"/>
              </a:ext>
            </a:extLst>
          </p:cNvPr>
          <p:cNvSpPr txBox="1"/>
          <p:nvPr/>
        </p:nvSpPr>
        <p:spPr>
          <a:xfrm>
            <a:off x="6034658" y="3103448"/>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5" name="Picture 24">
            <a:hlinkClick r:id="rId12"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7466405" y="2065907"/>
            <a:ext cx="2540065" cy="2021684"/>
          </a:xfrm>
          <a:prstGeom prst="rect">
            <a:avLst/>
          </a:prstGeom>
        </p:spPr>
      </p:pic>
      <p:sp>
        <p:nvSpPr>
          <p:cNvPr id="26" name="文本框 18">
            <a:hlinkClick r:id="rId8" action="ppaction://hlinksldjump"/>
            <a:extLst>
              <a:ext uri="{FF2B5EF4-FFF2-40B4-BE49-F238E27FC236}">
                <a16:creationId xmlns:a16="http://schemas.microsoft.com/office/drawing/2014/main" id="{94AAAAED-4D83-41E3-BB60-D604328DBD4C}"/>
              </a:ext>
            </a:extLst>
          </p:cNvPr>
          <p:cNvSpPr txBox="1"/>
          <p:nvPr/>
        </p:nvSpPr>
        <p:spPr>
          <a:xfrm>
            <a:off x="8289168" y="3167815"/>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6" name="Picture 15">
            <a:hlinkClick r:id="rId13" action="ppaction://hlinksldjump"/>
            <a:extLst>
              <a:ext uri="{FF2B5EF4-FFF2-40B4-BE49-F238E27FC236}">
                <a16:creationId xmlns:a16="http://schemas.microsoft.com/office/drawing/2014/main" id="{D725C4DA-8596-4FEF-9409-393F6802F04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9755206" y="2096831"/>
            <a:ext cx="2540065" cy="2021684"/>
          </a:xfrm>
          <a:prstGeom prst="rect">
            <a:avLst/>
          </a:prstGeom>
        </p:spPr>
      </p:pic>
      <p:sp>
        <p:nvSpPr>
          <p:cNvPr id="17" name="文本框 18">
            <a:hlinkClick r:id="rId8" action="ppaction://hlinksldjump"/>
            <a:extLst>
              <a:ext uri="{FF2B5EF4-FFF2-40B4-BE49-F238E27FC236}">
                <a16:creationId xmlns:a16="http://schemas.microsoft.com/office/drawing/2014/main" id="{885E4CD2-AC19-498D-860F-E034642ACB68}"/>
              </a:ext>
            </a:extLst>
          </p:cNvPr>
          <p:cNvSpPr txBox="1"/>
          <p:nvPr/>
        </p:nvSpPr>
        <p:spPr>
          <a:xfrm>
            <a:off x="10577969" y="3198739"/>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4</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9" name="图片 20">
            <a:extLst>
              <a:ext uri="{FF2B5EF4-FFF2-40B4-BE49-F238E27FC236}">
                <a16:creationId xmlns:a16="http://schemas.microsoft.com/office/drawing/2014/main" id="{D66C54B3-672B-459E-BB82-9EE546EBADE0}"/>
              </a:ext>
            </a:extLst>
          </p:cNvPr>
          <p:cNvPicPr>
            <a:picLocks noChangeAspect="1"/>
          </p:cNvPicPr>
          <p:nvPr/>
        </p:nvPicPr>
        <p:blipFill rotWithShape="1">
          <a:blip r:embed="rId5" cstate="screen"/>
          <a:srcRect/>
          <a:stretch>
            <a:fillRect/>
          </a:stretch>
        </p:blipFill>
        <p:spPr>
          <a:xfrm>
            <a:off x="265924" y="4118171"/>
            <a:ext cx="11936455" cy="2786205"/>
          </a:xfrm>
          <a:prstGeom prst="rect">
            <a:avLst/>
          </a:prstGeom>
        </p:spPr>
      </p:pic>
      <p:sp>
        <p:nvSpPr>
          <p:cNvPr id="3" name="Rectangle: Rounded Corners 2">
            <a:hlinkClick r:id="rId14" action="ppaction://hlinksldjump"/>
            <a:extLst>
              <a:ext uri="{FF2B5EF4-FFF2-40B4-BE49-F238E27FC236}">
                <a16:creationId xmlns:a16="http://schemas.microsoft.com/office/drawing/2014/main" id="{6E7899DA-25B8-49DE-8161-7086E18DB401}"/>
              </a:ext>
            </a:extLst>
          </p:cNvPr>
          <p:cNvSpPr/>
          <p:nvPr/>
        </p:nvSpPr>
        <p:spPr>
          <a:xfrm>
            <a:off x="10505440" y="142240"/>
            <a:ext cx="1473200" cy="568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Học</a:t>
            </a:r>
            <a:r>
              <a:rPr lang="en-US" sz="2200" dirty="0"/>
              <a:t> </a:t>
            </a:r>
            <a:r>
              <a:rPr lang="en-US" sz="2200" dirty="0" err="1"/>
              <a:t>tiếp</a:t>
            </a:r>
            <a:endParaRPr lang="en-US" sz="2200" dirty="0"/>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p:bldP spid="24" grpId="0"/>
      <p:bldP spid="2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846</Words>
  <Application>Microsoft Office PowerPoint</Application>
  <PresentationFormat>Widescreen</PresentationFormat>
  <Paragraphs>82</Paragraphs>
  <Slides>23</Slides>
  <Notes>9</Notes>
  <HiddenSlides>0</HiddenSlides>
  <MMClips>8</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23</vt:i4>
      </vt:variant>
    </vt:vector>
  </HeadingPairs>
  <TitlesOfParts>
    <vt:vector size="39" baseType="lpstr">
      <vt:lpstr>微软雅黑</vt:lpstr>
      <vt:lpstr>宋体</vt:lpstr>
      <vt:lpstr>Arial</vt:lpstr>
      <vt:lpstr>Arima Madurai</vt:lpstr>
      <vt:lpstr>Calibri</vt:lpstr>
      <vt:lpstr>Calibri Light</vt:lpstr>
      <vt:lpstr>等线</vt:lpstr>
      <vt:lpstr>等线 Light</vt:lpstr>
      <vt:lpstr>iCiel Cadena</vt:lpstr>
      <vt:lpstr>SVN-Cookies</vt:lpstr>
      <vt:lpstr>Times New Roman</vt:lpstr>
      <vt:lpstr>VNI-Avo</vt:lpstr>
      <vt:lpstr>仓耳今楷05-6763 W05</vt:lpstr>
      <vt:lpstr>1_Office Theme</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Quynh Mai</cp:lastModifiedBy>
  <cp:revision>27</cp:revision>
  <dcterms:created xsi:type="dcterms:W3CDTF">2022-07-08T01:07:08Z</dcterms:created>
  <dcterms:modified xsi:type="dcterms:W3CDTF">2024-09-13T02:26:10Z</dcterms:modified>
</cp:coreProperties>
</file>