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325" r:id="rId3"/>
    <p:sldId id="281" r:id="rId4"/>
    <p:sldId id="259" r:id="rId5"/>
    <p:sldId id="301" r:id="rId6"/>
    <p:sldId id="302" r:id="rId7"/>
    <p:sldId id="291" r:id="rId8"/>
    <p:sldId id="304" r:id="rId9"/>
    <p:sldId id="272" r:id="rId10"/>
    <p:sldId id="295" r:id="rId11"/>
    <p:sldId id="303" r:id="rId12"/>
    <p:sldId id="305" r:id="rId13"/>
    <p:sldId id="306" r:id="rId14"/>
    <p:sldId id="307" r:id="rId15"/>
    <p:sldId id="308" r:id="rId16"/>
    <p:sldId id="484" r:id="rId17"/>
    <p:sldId id="310" r:id="rId18"/>
    <p:sldId id="287" r:id="rId19"/>
    <p:sldId id="261" r:id="rId20"/>
    <p:sldId id="311" r:id="rId21"/>
    <p:sldId id="312" r:id="rId22"/>
    <p:sldId id="289" r:id="rId23"/>
    <p:sldId id="313" r:id="rId24"/>
    <p:sldId id="314"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14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9128036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24327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5474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16500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99181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379488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07491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8257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pic>
        <p:nvPicPr>
          <p:cNvPr id="9" name="Picture 8">
            <a:extLst>
              <a:ext uri="{FF2B5EF4-FFF2-40B4-BE49-F238E27FC236}">
                <a16:creationId xmlns:a16="http://schemas.microsoft.com/office/drawing/2014/main" id="{5CC788CE-BAB9-45F7-B767-7E0C04A62B44}"/>
              </a:ext>
            </a:extLst>
          </p:cNvPr>
          <p:cNvPicPr>
            <a:picLocks noChangeAspect="1"/>
          </p:cNvPicPr>
          <p:nvPr/>
        </p:nvPicPr>
        <p:blipFill>
          <a:blip r:embed="rId5"/>
          <a:stretch>
            <a:fillRect/>
          </a:stretch>
        </p:blipFill>
        <p:spPr>
          <a:xfrm>
            <a:off x="4380234" y="3012062"/>
            <a:ext cx="2840982" cy="1926503"/>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EM HAM HỌC HỎI</a:t>
            </a:r>
          </a:p>
        </p:txBody>
      </p:sp>
      <p:sp>
        <p:nvSpPr>
          <p:cNvPr id="10" name="文本框 18">
            <a:extLst>
              <a:ext uri="{FF2B5EF4-FFF2-40B4-BE49-F238E27FC236}">
                <a16:creationId xmlns:a16="http://schemas.microsoft.com/office/drawing/2014/main" id="{25F4EADA-BE3B-FFC3-AE01-1AD28BFDBD40}"/>
              </a:ext>
            </a:extLst>
          </p:cNvPr>
          <p:cNvSpPr txBox="1"/>
          <p:nvPr/>
        </p:nvSpPr>
        <p:spPr>
          <a:xfrm>
            <a:off x="4626752" y="105711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13" name="TextBox 12">
            <a:extLst>
              <a:ext uri="{FF2B5EF4-FFF2-40B4-BE49-F238E27FC236}">
                <a16:creationId xmlns:a16="http://schemas.microsoft.com/office/drawing/2014/main" id="{B1D8EAE5-C250-D200-C549-F57D6382A418}"/>
              </a:ext>
            </a:extLst>
          </p:cNvPr>
          <p:cNvSpPr txBox="1"/>
          <p:nvPr/>
        </p:nvSpPr>
        <p:spPr>
          <a:xfrm>
            <a:off x="2685221" y="2039177"/>
            <a:ext cx="7144579" cy="1107996"/>
          </a:xfrm>
          <a:prstGeom prst="rect">
            <a:avLst/>
          </a:prstGeom>
          <a:noFill/>
        </p:spPr>
        <p:txBody>
          <a:bodyPr wrap="square" rtlCol="0">
            <a:spAutoFit/>
          </a:bodyPr>
          <a:lstStyle/>
          <a:p>
            <a:r>
              <a:rPr lang="en-US" sz="6600"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6600" dirty="0">
                <a:solidFill>
                  <a:srgbClr val="002060"/>
                </a:solidFill>
                <a:latin typeface="Cambria" panose="02040503050406030204" pitchFamily="18" charset="0"/>
                <a:ea typeface="Cambria" panose="02040503050406030204" pitchFamily="18" charset="0"/>
                <a:cs typeface="Calibri" panose="020F0502020204030204" pitchFamily="34" charset="0"/>
              </a:rPr>
              <a:t> 4: Ham </a:t>
            </a:r>
            <a:r>
              <a:rPr lang="en-US" sz="66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6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002060"/>
                </a:solidFill>
                <a:latin typeface="Cambria" panose="02040503050406030204" pitchFamily="18" charset="0"/>
                <a:ea typeface="Cambria" panose="02040503050406030204" pitchFamily="18" charset="0"/>
                <a:cs typeface="Calibri" panose="020F0502020204030204" pitchFamily="34" charset="0"/>
              </a:rPr>
              <a:t>hỏi</a:t>
            </a:r>
            <a:endParaRPr lang="en-US" sz="6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477328"/>
          </a:xfrm>
          <a:prstGeom prst="rect">
            <a:avLst/>
          </a:prstGeom>
          <a:noFill/>
          <a:ln>
            <a:noFill/>
          </a:ln>
        </p:spPr>
        <p:txBody>
          <a:bodyPr wrap="square" rtlCol="0">
            <a:spAutoFit/>
          </a:bodyPr>
          <a:lstStyle/>
          <a:p>
            <a:pPr lvl="0" algn="just"/>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=&gt;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Chăm</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chỉ</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đọc</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rộng</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vốn</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hiểu</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mình</a:t>
            </a:r>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=&gt; </a:t>
            </a:r>
            <a:r>
              <a:rPr lang="vi-VN"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=&gt; Ham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học</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hỏi</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đặt</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hỏi</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mọi</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xung</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quanh</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mình</a:t>
            </a:r>
            <a:r>
              <a:rPr lang="en-US" altLang="zh-C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3473791" y="3212897"/>
            <a:ext cx="4959009" cy="1938992"/>
          </a:xfrm>
          <a:prstGeom prst="rect">
            <a:avLst/>
          </a:prstGeom>
          <a:noFill/>
          <a:ln>
            <a:noFill/>
          </a:ln>
        </p:spPr>
        <p:txBody>
          <a:bodyPr wrap="square" rtlCol="0">
            <a:spAutoFit/>
          </a:bodyPr>
          <a:lstStyle/>
          <a:p>
            <a:pPr lvl="0" algn="ctr"/>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Em còn biết những biểu hiện nào khác của ham học hỏi?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734910"/>
            </a:xfrm>
            <a:prstGeom prst="rect">
              <a:avLst/>
            </a:prstGeom>
            <a:noFill/>
          </p:spPr>
          <p:txBody>
            <a:bodyPr wrap="square" rtlCol="0">
              <a:spAutoFit/>
            </a:bodyPr>
            <a:lstStyle/>
            <a:p>
              <a:pPr algn="ctr"/>
              <a:r>
                <a:rPr lang="en-US" sz="3400" b="1" dirty="0" err="1">
                  <a:solidFill>
                    <a:schemeClr val="bg1"/>
                  </a:solidFill>
                  <a:latin typeface="Cambria" panose="02040503050406030204" pitchFamily="18" charset="0"/>
                  <a:ea typeface="Cambria" panose="02040503050406030204" pitchFamily="18" charset="0"/>
                </a:rPr>
                <a:t>Những</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biểu</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hiện</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khác</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của</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việc</a:t>
              </a:r>
              <a:r>
                <a:rPr lang="en-US" sz="3400" b="1" dirty="0">
                  <a:solidFill>
                    <a:schemeClr val="bg1"/>
                  </a:solidFill>
                  <a:latin typeface="Cambria" panose="02040503050406030204" pitchFamily="18" charset="0"/>
                  <a:ea typeface="Cambria" panose="02040503050406030204" pitchFamily="18" charset="0"/>
                </a:rPr>
                <a:t> ham </a:t>
              </a:r>
              <a:r>
                <a:rPr lang="en-US" sz="3400" b="1" dirty="0" err="1">
                  <a:solidFill>
                    <a:schemeClr val="bg1"/>
                  </a:solidFill>
                  <a:latin typeface="Cambria" panose="02040503050406030204" pitchFamily="18" charset="0"/>
                  <a:ea typeface="Cambria" panose="02040503050406030204" pitchFamily="18" charset="0"/>
                </a:rPr>
                <a:t>học</a:t>
              </a:r>
              <a:r>
                <a:rPr lang="en-US" sz="3400" b="1" dirty="0">
                  <a:solidFill>
                    <a:schemeClr val="bg1"/>
                  </a:solidFill>
                  <a:latin typeface="Cambria" panose="02040503050406030204" pitchFamily="18" charset="0"/>
                  <a:ea typeface="Cambria" panose="02040503050406030204" pitchFamily="18" charset="0"/>
                </a:rPr>
                <a:t> </a:t>
              </a:r>
              <a:r>
                <a:rPr lang="en-US" sz="3400" b="1" dirty="0" err="1">
                  <a:solidFill>
                    <a:schemeClr val="bg1"/>
                  </a:solidFill>
                  <a:latin typeface="Cambria" panose="02040503050406030204" pitchFamily="18" charset="0"/>
                  <a:ea typeface="Cambria" panose="02040503050406030204" pitchFamily="18" charset="0"/>
                </a:rPr>
                <a:t>hỏi</a:t>
              </a:r>
              <a:r>
                <a:rPr lang="en-US" sz="3400" b="1" dirty="0">
                  <a:solidFill>
                    <a:schemeClr val="bg1"/>
                  </a:solidFill>
                  <a:latin typeface="Cambria" panose="02040503050406030204" pitchFamily="18" charset="0"/>
                  <a:ea typeface="Cambria" panose="02040503050406030204" pitchFamily="18" charset="0"/>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26" name="文本框 18">
            <a:extLst>
              <a:ext uri="{FF2B5EF4-FFF2-40B4-BE49-F238E27FC236}">
                <a16:creationId xmlns:a16="http://schemas.microsoft.com/office/drawing/2014/main" id="{2C1B33F2-37E5-25E8-2B65-0268A3880FB2}"/>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27" name="文本框 18">
            <a:extLst>
              <a:ext uri="{FF2B5EF4-FFF2-40B4-BE49-F238E27FC236}">
                <a16:creationId xmlns:a16="http://schemas.microsoft.com/office/drawing/2014/main" id="{30E386C8-E3DA-54FC-65C6-B5277E30DAF3}"/>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nvGrpSpPr>
          <p:cNvPr id="28" name="Group 27">
            <a:extLst>
              <a:ext uri="{FF2B5EF4-FFF2-40B4-BE49-F238E27FC236}">
                <a16:creationId xmlns:a16="http://schemas.microsoft.com/office/drawing/2014/main" id="{C6973259-ADB9-4FA7-2ABE-918F99661B03}"/>
              </a:ext>
            </a:extLst>
          </p:cNvPr>
          <p:cNvGrpSpPr/>
          <p:nvPr/>
        </p:nvGrpSpPr>
        <p:grpSpPr>
          <a:xfrm>
            <a:off x="2179200" y="432487"/>
            <a:ext cx="6871454" cy="887446"/>
            <a:chOff x="7916273" y="1051832"/>
            <a:chExt cx="4054054" cy="1327785"/>
          </a:xfrm>
        </p:grpSpPr>
        <p:sp>
          <p:nvSpPr>
            <p:cNvPr id="29" name="Freeform: Shape 28">
              <a:extLst>
                <a:ext uri="{FF2B5EF4-FFF2-40B4-BE49-F238E27FC236}">
                  <a16:creationId xmlns:a16="http://schemas.microsoft.com/office/drawing/2014/main" id="{1CF24F4E-227B-E1ED-5689-2BD1FA41529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图片 8">
              <a:extLst>
                <a:ext uri="{FF2B5EF4-FFF2-40B4-BE49-F238E27FC236}">
                  <a16:creationId xmlns:a16="http://schemas.microsoft.com/office/drawing/2014/main" id="{DC3F4640-97D3-251F-E931-CA88BBE8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1" name="文本框 18">
            <a:extLst>
              <a:ext uri="{FF2B5EF4-FFF2-40B4-BE49-F238E27FC236}">
                <a16:creationId xmlns:a16="http://schemas.microsoft.com/office/drawing/2014/main" id="{01E8E8DB-D6E6-6E63-6800-D39E96481079}"/>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biểu</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hiện</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ham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học</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2" name="文本框 18">
            <a:extLst>
              <a:ext uri="{FF2B5EF4-FFF2-40B4-BE49-F238E27FC236}">
                <a16:creationId xmlns:a16="http://schemas.microsoft.com/office/drawing/2014/main" id="{A750B1DB-441C-B064-7A87-84D533CE9837}"/>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Tích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cực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tham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3" name="文本框 18">
            <a:extLst>
              <a:ext uri="{FF2B5EF4-FFF2-40B4-BE49-F238E27FC236}">
                <a16:creationId xmlns:a16="http://schemas.microsoft.com/office/drawing/2014/main" id="{BAC05B5C-D4FF-4740-6EBB-526CC42F7D08}"/>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Thích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tìm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hiểu</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đặt</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thứ</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xung</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quanh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680375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832092"/>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Vì nhà nghèo cậu phải bỏ học giữa chừng.</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Thế rồi vua mở khoa thi. Cậu bé nghèo ngày nào đỗ Trạng nguyên. Ông trạng khi ấy mới mười ba tuổi. Đó là Trạng nguyên trẻ nhất của nước Nam ta.</a:t>
            </a:r>
          </a:p>
          <a:p>
            <a:pPr algn="r"/>
            <a:r>
              <a:rPr lang="vi-VN" sz="2800" dirty="0">
                <a:latin typeface="Cambria" panose="02040503050406030204" pitchFamily="18" charset="0"/>
                <a:ea typeface="Cambria" panose="02040503050406030204" pitchFamily="18" charset="0"/>
              </a:rPr>
              <a:t>(Theo Trinh Đường, Tiếng việt 4, Tập 1, NXB Giáo dục, 2000, tr.104)</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65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862322"/>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0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6">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423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Cambria" panose="02040503050406030204" pitchFamily="18" charset="0"/>
                <a:ea typeface="Cambria" panose="02040503050406030204" pitchFamily="18" charset="0"/>
              </a:rPr>
              <a:t>Bạn</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nhỏ</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trong</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bài</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hát</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là</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người</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như</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thế</a:t>
            </a:r>
            <a:r>
              <a:rPr lang="en-US" sz="3200" kern="0" dirty="0">
                <a:solidFill>
                  <a:srgbClr val="F15A24"/>
                </a:solidFill>
                <a:latin typeface="Cambria" panose="02040503050406030204" pitchFamily="18" charset="0"/>
                <a:ea typeface="Cambria" panose="02040503050406030204" pitchFamily="18" charset="0"/>
              </a:rPr>
              <a:t> </a:t>
            </a:r>
            <a:r>
              <a:rPr lang="en-US" sz="3200" kern="0" dirty="0" err="1">
                <a:solidFill>
                  <a:srgbClr val="F15A24"/>
                </a:solidFill>
                <a:latin typeface="Cambria" panose="02040503050406030204" pitchFamily="18" charset="0"/>
                <a:ea typeface="Cambria" panose="02040503050406030204" pitchFamily="18" charset="0"/>
              </a:rPr>
              <a:t>nào</a:t>
            </a:r>
            <a:r>
              <a:rPr lang="en-US" sz="3200" kern="0" dirty="0">
                <a:solidFill>
                  <a:srgbClr val="F15A24"/>
                </a:solidFill>
                <a:latin typeface="Cambria" panose="02040503050406030204" pitchFamily="18" charset="0"/>
                <a:ea typeface="Cambria" panose="02040503050406030204" pitchFamily="18" charset="0"/>
              </a:rPr>
              <a:t>?</a:t>
            </a:r>
          </a:p>
          <a:p>
            <a:pPr lvl="0" algn="ctr"/>
            <a:endParaRPr kumimoji="0" lang="en-US" sz="3200" b="0" i="0" u="none" strike="noStrike" kern="0" cap="none" spc="0" normalizeH="0" baseline="0" noProof="0" dirty="0">
              <a:ln>
                <a:noFill/>
              </a:ln>
              <a:solidFill>
                <a:srgbClr val="F15A24"/>
              </a:solidFill>
              <a:effectLst/>
              <a:uLnTx/>
              <a:uFillTx/>
              <a:latin typeface="Cambria" panose="02040503050406030204" pitchFamily="18" charset="0"/>
              <a:ea typeface="Cambria" panose="02040503050406030204" pitchFamily="18" charset="0"/>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850"/>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954107"/>
          </a:xfrm>
          <a:prstGeom prst="rect">
            <a:avLst/>
          </a:prstGeom>
          <a:noFill/>
          <a:ln>
            <a:noFill/>
          </a:ln>
        </p:spPr>
        <p:txBody>
          <a:bodyPr wrap="square" rtlCol="0">
            <a:spAutoFit/>
          </a:bodyPr>
          <a:lstStyle/>
          <a:p>
            <a:pPr lvl="0" algn="ctr"/>
            <a:r>
              <a:rPr lang="en-US"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1. </a:t>
            </a:r>
            <a:r>
              <a:rPr lang="vi-VN"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lang="en-US" altLang="zh-CN"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sau</a:t>
            </a:r>
            <a:r>
              <a:rPr lang="vi-VN"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1. An </a:t>
            </a:r>
            <a:r>
              <a:rPr kumimoji="0" lang="en-US" altLang="zh-CN" sz="2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luôn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chú</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ý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nghe</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giảng</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có</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điều</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gì</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chưa</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hiểu</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bạn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mạnh</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dạn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hỏi</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thầy</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cô</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bố</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mẹ</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và</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bạn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bè</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chemeClr val="tx1"/>
              </a:solidFill>
              <a:effectLst/>
              <a:uLnTx/>
              <a:uFillTx/>
              <a:latin typeface="Cambria" panose="02040503050406030204" pitchFamily="18" charset="0"/>
              <a:ea typeface="微软雅黑"/>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2. </a:t>
            </a:r>
            <a:r>
              <a:rPr kumimoji="0" lang="en-US" altLang="zh-CN" sz="2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Hùng</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rất</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ham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đọc</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sách</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để</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mở</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rộng</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thêm</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sự</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hiểu</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biết</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cho</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bản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thân</a:t>
            </a:r>
            <a:r>
              <a:rPr kumimoji="0" lang="en-US" altLang="zh-CN" sz="24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chemeClr val="tx1"/>
              </a:solidFill>
              <a:effectLst/>
              <a:uLnTx/>
              <a:uFillTx/>
              <a:latin typeface="Cambria" panose="02040503050406030204" pitchFamily="18" charset="0"/>
              <a:ea typeface="微软雅黑"/>
            </a:endParaRPr>
          </a:p>
        </p:txBody>
      </p:sp>
    </p:spTree>
    <p:extLst>
      <p:ext uri="{BB962C8B-B14F-4D97-AF65-F5344CB8AC3E}">
        <p14:creationId xmlns:p14="http://schemas.microsoft.com/office/powerpoint/2010/main" val="1979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en-US" altLang="zh-CN"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Tuấn</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việc</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nhóm</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hỗ</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trợ</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bạn</a:t>
            </a:r>
            <a:endParaRPr kumimoji="0" lang="zh-CN" alt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altLang="zh-CN"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Ngọc</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tìm</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mọi</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thứ</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xung</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quanh</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mình</a:t>
            </a:r>
            <a:r>
              <a:rPr kumimoji="0" lang="en-US" altLang="zh-C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endParaRPr>
          </a:p>
        </p:txBody>
      </p:sp>
      <p:grpSp>
        <p:nvGrpSpPr>
          <p:cNvPr id="16" name="Group 15">
            <a:extLst>
              <a:ext uri="{FF2B5EF4-FFF2-40B4-BE49-F238E27FC236}">
                <a16:creationId xmlns:a16="http://schemas.microsoft.com/office/drawing/2014/main"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cs typeface="Arial" panose="020B0604020202020204" pitchFamily="34" charset="0"/>
                </a:rPr>
                <a:t>Thảo</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luận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nhóm</a:t>
              </a:r>
              <a:r>
                <a:rPr lang="en-US" sz="2400" b="1" dirty="0">
                  <a:latin typeface="Cambria" panose="02040503050406030204" pitchFamily="18" charset="0"/>
                  <a:ea typeface="Cambria" panose="02040503050406030204" pitchFamily="18"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477328"/>
          </a:xfrm>
          <a:prstGeom prst="rect">
            <a:avLst/>
          </a:prstGeom>
          <a:noFill/>
          <a:ln>
            <a:noFill/>
          </a:ln>
        </p:spPr>
        <p:txBody>
          <a:bodyPr wrap="square" rtlCol="0">
            <a:spAutoFit/>
          </a:bodyPr>
          <a:lstStyle/>
          <a:p>
            <a:pPr lvl="0" algn="just"/>
            <a:r>
              <a:rPr lang="en-US"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=&gt; </a:t>
            </a:r>
            <a:r>
              <a:rPr lang="vi-VN" altLang="zh-CN" sz="3000" b="1" dirty="0">
                <a:solidFill>
                  <a:srgbClr val="FF0000"/>
                </a:solidFill>
                <a:latin typeface="Cambria" panose="02040503050406030204" pitchFamily="18" charset="0"/>
                <a:ea typeface="Cambria" panose="02040503050406030204" pitchFamily="18" charset="0"/>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938992"/>
          </a:xfrm>
          <a:prstGeom prst="rect">
            <a:avLst/>
          </a:prstGeom>
          <a:noFill/>
          <a:ln>
            <a:noFill/>
          </a:ln>
        </p:spPr>
        <p:txBody>
          <a:bodyPr wrap="square" rtlCol="0">
            <a:spAutoFit/>
          </a:bodyPr>
          <a:lstStyle/>
          <a:p>
            <a:pPr lvl="0" algn="just"/>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954107"/>
          </a:xfrm>
          <a:prstGeom prst="rect">
            <a:avLst/>
          </a:prstGeom>
          <a:noFill/>
          <a:ln>
            <a:noFill/>
          </a:ln>
        </p:spPr>
        <p:txBody>
          <a:bodyPr wrap="square" rtlCol="0">
            <a:spAutoFit/>
          </a:bodyPr>
          <a:lstStyle/>
          <a:p>
            <a:pPr lvl="0" algn="ctr"/>
            <a:r>
              <a:rPr lang="en-US"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1. </a:t>
            </a:r>
            <a:r>
              <a:rPr lang="vi-VN"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Hãy nêu những biểu hiện của ham học hỏi qua các bức tranh </a:t>
            </a:r>
            <a:r>
              <a:rPr lang="en-US" altLang="zh-CN"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sau</a:t>
            </a:r>
            <a:r>
              <a:rPr lang="vi-VN" altLang="zh-C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950</Words>
  <Application>Microsoft Office PowerPoint</Application>
  <PresentationFormat>Widescreen</PresentationFormat>
  <Paragraphs>77</Paragraphs>
  <Slides>24</Slides>
  <Notes>23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微软雅黑</vt:lpstr>
      <vt:lpstr>Arial</vt:lpstr>
      <vt:lpstr>Calibri</vt:lpstr>
      <vt:lpstr>Cambria</vt:lpstr>
      <vt:lpstr>Chango</vt:lpstr>
      <vt:lpstr>等线</vt:lpstr>
      <vt:lpstr>等线 Light</vt:lpstr>
      <vt:lpstr>仓耳今楷05-6763 W05</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45</cp:revision>
  <dcterms:created xsi:type="dcterms:W3CDTF">2022-07-15T01:13:52Z</dcterms:created>
  <dcterms:modified xsi:type="dcterms:W3CDTF">2024-11-18T15:25:08Z</dcterms:modified>
</cp:coreProperties>
</file>