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3" r:id="rId4"/>
    <p:sldMasterId id="2147483680" r:id="rId5"/>
    <p:sldMasterId id="2147483697" r:id="rId6"/>
    <p:sldMasterId id="2147483714" r:id="rId7"/>
    <p:sldMasterId id="2147483731" r:id="rId8"/>
  </p:sldMasterIdLst>
  <p:sldIdLst>
    <p:sldId id="259" r:id="rId9"/>
    <p:sldId id="304" r:id="rId10"/>
    <p:sldId id="264" r:id="rId11"/>
    <p:sldId id="284" r:id="rId12"/>
    <p:sldId id="265" r:id="rId13"/>
    <p:sldId id="288" r:id="rId14"/>
    <p:sldId id="270" r:id="rId15"/>
    <p:sldId id="321" r:id="rId16"/>
    <p:sldId id="325" r:id="rId17"/>
    <p:sldId id="271" r:id="rId18"/>
    <p:sldId id="326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customXml" Target="../customXml/item3.xml"/><Relationship Id="rId25" Type="http://schemas.openxmlformats.org/officeDocument/2006/relationships/customXml" Target="../customXml/item2.xml"/><Relationship Id="rId24" Type="http://schemas.openxmlformats.org/officeDocument/2006/relationships/customXml" Target="../customXml/item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48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  <a:endParaRPr kumimoji="0" lang="vi-VN" sz="36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  <a:endParaRPr kumimoji="0" lang="vi-VN" sz="54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  <a:endParaRPr kumimoji="0" lang="vi-VN" sz="54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  <a:endParaRPr kumimoji="0" lang="vi-VN" sz="36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  <a:endParaRPr kumimoji="0" lang="vi-VN" sz="54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  <a:endParaRPr kumimoji="0" lang="vi-VN" sz="36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sz="1400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54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3600" b="1" i="0" u="none" strike="noStrike" kern="0" cap="none" spc="38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7" Type="http://schemas.openxmlformats.org/officeDocument/2006/relationships/theme" Target="../theme/theme6.xml"/><Relationship Id="rId1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C1293-7490-4E63-9BD6-8DDCB6F1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A590-2E31-4274-B7BE-C7E466C52B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.jpe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14" y="0"/>
            <a:ext cx="21532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BÀI 14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14" y="1234169"/>
            <a:ext cx="6075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TÌM HIỂU 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QUY ĐỊNH 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NƠI CÔNG CỘNG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2" y="2960176"/>
            <a:ext cx="8180695" cy="3213434"/>
          </a:xfrm>
          <a:prstGeom prst="rect">
            <a:avLst/>
          </a:prstGeom>
        </p:spPr>
      </p:pic>
      <p:pic>
        <p:nvPicPr>
          <p:cNvPr id="4" name="Picture 2" descr="Cute children playing at pencil house Premium Vecto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/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mbria" panose="02040503050406030204" charset="0"/>
                <a:cs typeface="Cambria" panose="02040503050406030204" charset="0"/>
                <a:sym typeface="Arial" panose="020B0604020202020204"/>
              </a:rPr>
              <a:t>YÊU CẦU CẦN ĐẠT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A2CF9D">
                  <a:lumMod val="50000"/>
                </a:srgbClr>
              </a:solidFill>
              <a:effectLst/>
              <a:uLnTx/>
              <a:uFillTx/>
              <a:latin typeface="Cambria" panose="02040503050406030204" charset="0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Nêu được một số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 ở nơi công cộng.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</p:txBody>
        </p:sp>
      </p:grpSp>
      <p:sp>
        <p:nvSpPr>
          <p:cNvPr id="8" name="Rectangle: Rounded Corners 7"/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08" y="844732"/>
            <a:ext cx="4812834" cy="4822460"/>
          </a:xfrm>
          <a:prstGeom prst="rect">
            <a:avLst/>
          </a:prstGeom>
        </p:spPr>
      </p:pic>
      <p:sp>
        <p:nvSpPr>
          <p:cNvPr id="8" name="Title 4"/>
          <p:cNvSpPr txBox="1"/>
          <p:nvPr/>
        </p:nvSpPr>
        <p:spPr>
          <a:xfrm>
            <a:off x="2185986" y="1339056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  <a:sym typeface="Arial" panose="020B0604020202020204"/>
              </a:rPr>
              <a:t>CHÀO TẠM BIỆT CÁC EM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A2CF9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/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  <a:sym typeface="Arial" panose="020B0604020202020204"/>
              </a:rPr>
              <a:t>YÊU CẦU CẦN ĐẠT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Nêu được một số </a:t>
              </a:r>
              <a:r>
                <a:rPr lang="en-US" sz="2800" b="1">
                  <a:solidFill>
                    <a:schemeClr val="accent2"/>
                  </a:solidFill>
                  <a:cs typeface="Times New Roman" panose="02020603050405020304" pitchFamily="18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ở nơi công cộng.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/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37849" y="3294564"/>
              <a:ext cx="1907874" cy="507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LUYỆN TẬP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Nêu những quy định cần tuân thủ ở các địa điểm sau: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62" y="1506602"/>
            <a:ext cx="5907815" cy="37740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00006" y="5394571"/>
            <a:ext cx="8913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Khi đến chùa, khu di tích, … chúng ta cần giữ gìn vệ sinh chung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Không gây ồn ào, chen lấn, xô đẩy.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ang phục nhã nhặn, lịch sự.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2" y="1345528"/>
            <a:ext cx="4806484" cy="30198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79880" y="4669549"/>
            <a:ext cx="903224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Khi đến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siêu thị, khu vui chơi, rạp hát, … cần xếp hàng theo quy định.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charset="0"/>
              <a:ea typeface="+mn-ea"/>
              <a:cs typeface="Cambria Math" panose="02040503050406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Không gây ồn ào, chen lấn, xô đẩy.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charset="0"/>
              <a:ea typeface="+mn-ea"/>
              <a:cs typeface="Cambria Math" panose="02040503050406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charset="0"/>
                <a:ea typeface="+mn-ea"/>
                <a:cs typeface="Cambria Math" panose="02040503050406030204" charset="0"/>
              </a:rPr>
              <a:t>Giữ vệ sinh chung.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charset="0"/>
              <a:ea typeface="+mn-ea"/>
              <a:cs typeface="Cambria Math" panose="0204050305040603020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4" t="6353"/>
          <a:stretch>
            <a:fillRect/>
          </a:stretch>
        </p:blipFill>
        <p:spPr>
          <a:xfrm>
            <a:off x="5274664" y="1194603"/>
            <a:ext cx="3111182" cy="33216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1"/>
          <a:stretch>
            <a:fillRect/>
          </a:stretch>
        </p:blipFill>
        <p:spPr>
          <a:xfrm>
            <a:off x="8517868" y="1170718"/>
            <a:ext cx="3111182" cy="334556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>
            <a:fillRect/>
          </a:stretch>
        </p:blipFill>
        <p:spPr>
          <a:xfrm>
            <a:off x="1224366" y="931885"/>
            <a:ext cx="4871634" cy="5201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38442" y="1587797"/>
            <a:ext cx="471148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đến thư viện: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Xếp hàng theo quy định.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Giữ trật tự.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Sắp xếp sách, tài liệu ngay ngắn, đúng vị trí.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Giữ vệ sinh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1120" r="-457" b="-1120"/>
          <a:stretch>
            <a:fillRect/>
          </a:stretch>
        </p:blipFill>
        <p:spPr>
          <a:xfrm>
            <a:off x="1153912" y="888459"/>
            <a:ext cx="4725113" cy="5081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549301"/>
            <a:ext cx="55122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đến bãi biển: Giữ gìn vệ sinh chung, mặc áo phao khi đi bơi, đi cùng người lớn.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8884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Chia sẻ với các bạn về những quy định ở nơi gia đình em đang sinh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8884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charset="0"/>
                  <a:ea typeface="+mn-ea"/>
                  <a:cs typeface="Cambria" panose="02040503050406030204" charset="0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Chia sẻ với các bạn về những quy định ở nơi gia đình em đang sinh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243" y="2689111"/>
            <a:ext cx="10729913" cy="339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Không lấn chiếm vỉa hè.</a:t>
            </a:r>
            <a:endParaRPr kumimoji="0" lang="en-US" sz="2800" b="0" i="0" u="none" strike="noStrike" kern="12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aseline="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 xả rác ở vỉa hè.</a:t>
            </a:r>
            <a:endParaRPr lang="en-US" sz="2800">
              <a:solidFill>
                <a:srgbClr val="002060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Hòa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đồng, thân thiện với mọi người.</a:t>
            </a:r>
            <a:endParaRPr kumimoji="0" lang="en-US" sz="2800" b="0" i="0" u="none" strike="noStrike" kern="12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aseline="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 gây ồn, làm ồn ảnh hưởng đến mọi người xung quanh.</a:t>
            </a:r>
            <a:endParaRPr lang="en-US" sz="2800">
              <a:solidFill>
                <a:srgbClr val="002060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Tham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 gia các hoạt động chung của khu dân cư.</a:t>
            </a:r>
            <a:endParaRPr kumimoji="0" lang="en-US" sz="2800" b="0" i="0" u="none" strike="noStrike" kern="12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aseline="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8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 trách nhiệm chăm sóc vườn hoa, cây cảnh khu vực nhà 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charset="0"/>
              <a:ea typeface="+mn-ea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ữ Trật Tự Nơi Công Cộng.mp4" descr="Giữ Trật Tự Nơi Công Cộ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93.100586" end="64286.425781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? > < c t : c o n t e n t T y p e S c h e m a   c t : _ = " "   m a : _ = " "   m a : c o n t e n t T y p e N a m e = " T a  i   l i � #u "   m a : c o n t e n t T y p e I D = " 0 x 0 1 0 1 0 0 D D D 7 A 6 7 8 1 D 0 A 7 3 4 0 8 B 5 B 5 A 9 5 3 A 0 C C C E 1 "   m a : c o n t e n t T y p e V e r s i o n = " 2 "   m a : c o n t e n t T y p e D e s c r i p t i o n = " T a #o   t a  i   l i � #u   m �i . "   m a : c o n t e n t T y p e S c o p e = " "   m a : v e r s i o n I D = " a d 5 5 d 1 9 e 1 0 3 e 2 b 5 5 4 8 6 f d 2 0 b 3 f a 8 a 7 6 1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1 a 4 2 1 e 8 f 2 e a c c e c b 4 3 b d b b 7 7 a b 8 4 7 2 f 5 "   n s 3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3 = " 8 8 9 5 9 9 3 6 - 4 1 e a - 4 6 6 0 - 8 5 3 4 - d d c 6 4 7 a b e 2 d 0 " >  
 < x s d : i m p o r t   n a m e s p a c e = " 8 8 9 5 9 9 3 6 - 4 1 e a - 4 6 6 0 - 8 5 3 4 - d d c 6 4 7 a b e 2 d 0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3 : M e d i a S e r v i c e M e t a d a t a "   m i n O c c u r s = " 0 " / >  
 < x s d : e l e m e n t   r e f = " n s 3 : M e d i a S e r v i c e F a s t M e t a d a t a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8 8 9 5 9 9 3 6 - 4 1 e a - 4 6 6 0 - 8 5 3 4 - d d c 6 4 7 a b e 2 d 0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L o a #i   N � #i   d u n g " / >  
 < x s d : e l e m e n t   r e f = " d c : t i t l e "   m i n O c c u r s = " 0 "   m a x O c c u r s = " 1 "   m a : i n d e x = " 4 "   m a : d i s p l a y N a m e = " T i � u   �  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2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3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/ > < / p : p r o p e r t i e s > 
</file>

<file path=customXml/itemProps1.xml><?xml version="1.0" encoding="utf-8"?>
<ds:datastoreItem xmlns:ds="http://schemas.openxmlformats.org/officeDocument/2006/customXml" ds:itemID="{DF00A2F4-9DD2-40A7-9AA6-3A889BF71E96}">
  <ds:schemaRefs/>
</ds:datastoreItem>
</file>

<file path=customXml/itemProps2.xml><?xml version="1.0" encoding="utf-8"?>
<ds:datastoreItem xmlns:ds="http://schemas.openxmlformats.org/officeDocument/2006/customXml" ds:itemID="{5E8FB494-421B-4CF6-95F2-F504AE367923}">
  <ds:schemaRefs/>
</ds:datastoreItem>
</file>

<file path=customXml/itemProps3.xml><?xml version="1.0" encoding="utf-8"?>
<ds:datastoreItem xmlns:ds="http://schemas.openxmlformats.org/officeDocument/2006/customXml" ds:itemID="{A30DBD1C-7D26-4832-B024-E9367B08BE7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1297</Words>
  <Application>WPS Presentation</Application>
  <PresentationFormat>Widescreen</PresentationFormat>
  <Paragraphs>63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12</vt:i4>
      </vt:variant>
    </vt:vector>
  </HeadingPairs>
  <TitlesOfParts>
    <vt:vector size="34" baseType="lpstr">
      <vt:lpstr>Arial</vt:lpstr>
      <vt:lpstr>SimSun</vt:lpstr>
      <vt:lpstr>Wingdings</vt:lpstr>
      <vt:lpstr>Arial</vt:lpstr>
      <vt:lpstr>Times New Roman</vt:lpstr>
      <vt:lpstr>UTM Cookies</vt:lpstr>
      <vt:lpstr>Segoe Print</vt:lpstr>
      <vt:lpstr>Microsoft YaHei</vt:lpstr>
      <vt:lpstr>Arial Unicode MS</vt:lpstr>
      <vt:lpstr>Calibri Light</vt:lpstr>
      <vt:lpstr>Calibri</vt:lpstr>
      <vt:lpstr>Cambria</vt:lpstr>
      <vt:lpstr>HP001 4 hàng</vt:lpstr>
      <vt:lpstr>Tahoma</vt:lpstr>
      <vt:lpstr>Cambria Math</vt:lpstr>
      <vt:lpstr>Office Theme</vt:lpstr>
      <vt:lpstr>Cute Sticker by Slidesgo</vt:lpstr>
      <vt:lpstr>5_Cute Sticker by Slidesgo</vt:lpstr>
      <vt:lpstr>1_Cute Sticker by Slidesgo</vt:lpstr>
      <vt:lpstr>6_Cute Sticker by Slidesgo</vt:lpstr>
      <vt:lpstr>2_Cute Sticker by Slidesgo</vt:lpstr>
      <vt:lpstr>7_Cute Sticker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Quynh Mai</cp:lastModifiedBy>
  <cp:revision>3</cp:revision>
  <dcterms:created xsi:type="dcterms:W3CDTF">2023-03-30T13:45:00Z</dcterms:created>
  <dcterms:modified xsi:type="dcterms:W3CDTF">2024-04-10T08:11:22Z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0x010100DDD7A6781D0A73408B5B5A953A0CCCE1</vt:lpwstr>
  </property>
  <property fmtid="{D5CDD505-2E9C-101B-9397-08002B2CF9AE}" pid="3" name="ICV">
    <vt:lpwstr>975107FC714E460B8AFA0871FA1CB0CC_12</vt:lpwstr>
  </property>
  <property fmtid="{D5CDD505-2E9C-101B-9397-08002B2CF9AE}" pid="4" name="KSOProductBuildVer">
    <vt:lpwstr>1033-12.2.0.13489</vt:lpwstr>
  </property>
</Properties>
</file>